
<file path=[Content_Types].xml><?xml version="1.0" encoding="utf-8"?>
<Types xmlns="http://schemas.openxmlformats.org/package/2006/content-types">
  <Default Extension="emf" ContentType="image/x-emf"/>
  <Default Extension="jpeg" ContentType="image/jpeg"/>
  <Default Extension="jpg" ContentType="image/jpeg"/>
  <Default Extension="mp3" ContentType="audio/m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00"/>
  </p:notesMasterIdLst>
  <p:handoutMasterIdLst>
    <p:handoutMasterId r:id="rId101"/>
  </p:handoutMasterIdLst>
  <p:sldIdLst>
    <p:sldId id="328" r:id="rId2"/>
    <p:sldId id="660" r:id="rId3"/>
    <p:sldId id="396" r:id="rId4"/>
    <p:sldId id="401" r:id="rId5"/>
    <p:sldId id="397" r:id="rId6"/>
    <p:sldId id="261" r:id="rId7"/>
    <p:sldId id="262" r:id="rId8"/>
    <p:sldId id="464" r:id="rId9"/>
    <p:sldId id="466" r:id="rId10"/>
    <p:sldId id="661" r:id="rId11"/>
    <p:sldId id="468" r:id="rId12"/>
    <p:sldId id="469" r:id="rId13"/>
    <p:sldId id="470" r:id="rId14"/>
    <p:sldId id="471" r:id="rId15"/>
    <p:sldId id="472" r:id="rId16"/>
    <p:sldId id="663" r:id="rId17"/>
    <p:sldId id="664" r:id="rId18"/>
    <p:sldId id="665" r:id="rId19"/>
    <p:sldId id="666" r:id="rId20"/>
    <p:sldId id="667" r:id="rId21"/>
    <p:sldId id="668" r:id="rId22"/>
    <p:sldId id="669" r:id="rId23"/>
    <p:sldId id="670" r:id="rId24"/>
    <p:sldId id="671" r:id="rId25"/>
    <p:sldId id="672" r:id="rId26"/>
    <p:sldId id="673" r:id="rId27"/>
    <p:sldId id="674" r:id="rId28"/>
    <p:sldId id="675" r:id="rId29"/>
    <p:sldId id="676" r:id="rId30"/>
    <p:sldId id="677" r:id="rId31"/>
    <p:sldId id="678" r:id="rId32"/>
    <p:sldId id="679" r:id="rId33"/>
    <p:sldId id="680" r:id="rId34"/>
    <p:sldId id="681" r:id="rId35"/>
    <p:sldId id="682" r:id="rId36"/>
    <p:sldId id="683" r:id="rId37"/>
    <p:sldId id="684" r:id="rId38"/>
    <p:sldId id="686" r:id="rId39"/>
    <p:sldId id="687" r:id="rId40"/>
    <p:sldId id="688" r:id="rId41"/>
    <p:sldId id="689" r:id="rId42"/>
    <p:sldId id="690" r:id="rId43"/>
    <p:sldId id="691" r:id="rId44"/>
    <p:sldId id="692" r:id="rId45"/>
    <p:sldId id="693" r:id="rId46"/>
    <p:sldId id="694" r:id="rId47"/>
    <p:sldId id="695" r:id="rId48"/>
    <p:sldId id="696" r:id="rId49"/>
    <p:sldId id="697" r:id="rId50"/>
    <p:sldId id="698" r:id="rId51"/>
    <p:sldId id="699" r:id="rId52"/>
    <p:sldId id="700" r:id="rId53"/>
    <p:sldId id="701" r:id="rId54"/>
    <p:sldId id="702" r:id="rId55"/>
    <p:sldId id="703" r:id="rId56"/>
    <p:sldId id="704" r:id="rId57"/>
    <p:sldId id="705" r:id="rId58"/>
    <p:sldId id="706" r:id="rId59"/>
    <p:sldId id="707" r:id="rId60"/>
    <p:sldId id="708" r:id="rId61"/>
    <p:sldId id="746" r:id="rId62"/>
    <p:sldId id="709" r:id="rId63"/>
    <p:sldId id="710" r:id="rId64"/>
    <p:sldId id="711" r:id="rId65"/>
    <p:sldId id="712" r:id="rId66"/>
    <p:sldId id="713" r:id="rId67"/>
    <p:sldId id="714" r:id="rId68"/>
    <p:sldId id="715" r:id="rId69"/>
    <p:sldId id="716" r:id="rId70"/>
    <p:sldId id="717" r:id="rId71"/>
    <p:sldId id="718" r:id="rId72"/>
    <p:sldId id="719" r:id="rId73"/>
    <p:sldId id="720" r:id="rId74"/>
    <p:sldId id="721" r:id="rId75"/>
    <p:sldId id="722" r:id="rId76"/>
    <p:sldId id="723" r:id="rId77"/>
    <p:sldId id="724" r:id="rId78"/>
    <p:sldId id="725" r:id="rId79"/>
    <p:sldId id="726" r:id="rId80"/>
    <p:sldId id="727" r:id="rId81"/>
    <p:sldId id="728" r:id="rId82"/>
    <p:sldId id="729" r:id="rId83"/>
    <p:sldId id="730" r:id="rId84"/>
    <p:sldId id="731" r:id="rId85"/>
    <p:sldId id="732" r:id="rId86"/>
    <p:sldId id="733" r:id="rId87"/>
    <p:sldId id="734" r:id="rId88"/>
    <p:sldId id="735" r:id="rId89"/>
    <p:sldId id="736" r:id="rId90"/>
    <p:sldId id="737" r:id="rId91"/>
    <p:sldId id="738" r:id="rId92"/>
    <p:sldId id="739" r:id="rId93"/>
    <p:sldId id="740" r:id="rId94"/>
    <p:sldId id="741" r:id="rId95"/>
    <p:sldId id="742" r:id="rId96"/>
    <p:sldId id="743" r:id="rId97"/>
    <p:sldId id="744" r:id="rId98"/>
    <p:sldId id="745" r:id="rId99"/>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068A8"/>
    <a:srgbClr val="74508A"/>
    <a:srgbClr val="E6E6E6"/>
    <a:srgbClr val="E8E8E8"/>
    <a:srgbClr val="D86424"/>
    <a:srgbClr val="FCA600"/>
    <a:srgbClr val="874694"/>
    <a:srgbClr val="FFCC66"/>
    <a:srgbClr val="FFCE06"/>
    <a:srgbClr val="2069E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339" autoAdjust="0"/>
    <p:restoredTop sz="93557" autoAdjust="0"/>
  </p:normalViewPr>
  <p:slideViewPr>
    <p:cSldViewPr snapToGrid="0">
      <p:cViewPr varScale="1">
        <p:scale>
          <a:sx n="59" d="100"/>
          <a:sy n="59" d="100"/>
        </p:scale>
        <p:origin x="764" y="6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102" Type="http://schemas.openxmlformats.org/officeDocument/2006/relationships/presProps" Target="presProp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notesMaster" Target="notesMasters/notesMaster1.xml"/><Relationship Id="rId105"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1">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81D66F61-0C9B-47E7-B4B4-AEDD1CBEFAC7}" type="doc">
      <dgm:prSet loTypeId="urn:microsoft.com/office/officeart/2005/8/layout/vList5" loCatId="list" qsTypeId="urn:microsoft.com/office/officeart/2005/8/quickstyle/simple3" qsCatId="simple" csTypeId="urn:microsoft.com/office/officeart/2005/8/colors/colorful4" csCatId="colorful" phldr="1"/>
      <dgm:spPr/>
      <dgm:t>
        <a:bodyPr/>
        <a:lstStyle/>
        <a:p>
          <a:endParaRPr lang="zh-CN" altLang="en-US"/>
        </a:p>
      </dgm:t>
    </dgm:pt>
    <dgm:pt modelId="{A1587117-59D1-49D2-9AB3-A426B89CA326}">
      <dgm:prSet phldrT="[文本]" custT="1"/>
      <dgm:spPr/>
      <dgm:t>
        <a:bodyPr/>
        <a:lstStyle/>
        <a:p>
          <a:r>
            <a:rPr lang="en-US" altLang="zh-CN" sz="2200" b="1" dirty="0">
              <a:latin typeface="Times New Roman" panose="02020603050405020304" pitchFamily="18" charset="0"/>
              <a:cs typeface="Times New Roman" panose="02020603050405020304" pitchFamily="18" charset="0"/>
            </a:rPr>
            <a:t>Generation gap in Shanghai dialect</a:t>
          </a:r>
          <a:endParaRPr lang="zh-CN" altLang="en-US" sz="2200" b="1" dirty="0">
            <a:latin typeface="Times New Roman" panose="02020603050405020304" pitchFamily="18" charset="0"/>
            <a:cs typeface="Times New Roman" panose="02020603050405020304" pitchFamily="18" charset="0"/>
          </a:endParaRPr>
        </a:p>
      </dgm:t>
    </dgm:pt>
    <dgm:pt modelId="{063E2822-592A-4555-B6CF-CA496B07DD0A}" type="parTrans" cxnId="{37A5A584-3CA4-4CEE-A799-806A4F3A6314}">
      <dgm:prSet/>
      <dgm:spPr/>
      <dgm:t>
        <a:bodyPr/>
        <a:lstStyle/>
        <a:p>
          <a:endParaRPr lang="zh-CN" altLang="en-US" sz="2200"/>
        </a:p>
      </dgm:t>
    </dgm:pt>
    <dgm:pt modelId="{E4859054-AC29-4CD1-8C33-A73C7A870369}" type="sibTrans" cxnId="{37A5A584-3CA4-4CEE-A799-806A4F3A6314}">
      <dgm:prSet/>
      <dgm:spPr/>
      <dgm:t>
        <a:bodyPr/>
        <a:lstStyle/>
        <a:p>
          <a:endParaRPr lang="zh-CN" altLang="en-US" sz="2200"/>
        </a:p>
      </dgm:t>
    </dgm:pt>
    <dgm:pt modelId="{BB08F1DA-8D93-436B-A9B6-6E8D003605B2}">
      <dgm:prSet phldrT="[文本]" custT="1"/>
      <dgm:spPr/>
      <dgm:t>
        <a:bodyPr/>
        <a:lstStyle/>
        <a:p>
          <a:r>
            <a:rPr lang="en-US" altLang="zh-CN" sz="2200" dirty="0">
              <a:latin typeface="Times New Roman" panose="02020603050405020304" pitchFamily="18" charset="0"/>
              <a:cs typeface="Times New Roman" panose="02020603050405020304" pitchFamily="18" charset="0"/>
            </a:rPr>
            <a:t>The young generations can understand but cannot         (1)____________________.</a:t>
          </a:r>
          <a:endParaRPr lang="zh-CN" altLang="en-US" sz="2200" dirty="0">
            <a:latin typeface="Times New Roman" panose="02020603050405020304" pitchFamily="18" charset="0"/>
            <a:cs typeface="Times New Roman" panose="02020603050405020304" pitchFamily="18" charset="0"/>
          </a:endParaRPr>
        </a:p>
      </dgm:t>
    </dgm:pt>
    <dgm:pt modelId="{207A3DE7-F5A9-4205-A4F6-79A11039F4A2}" type="parTrans" cxnId="{589164C4-CE49-4420-9FEC-8EA695947E20}">
      <dgm:prSet/>
      <dgm:spPr/>
      <dgm:t>
        <a:bodyPr/>
        <a:lstStyle/>
        <a:p>
          <a:endParaRPr lang="zh-CN" altLang="en-US" sz="2200"/>
        </a:p>
      </dgm:t>
    </dgm:pt>
    <dgm:pt modelId="{46A9E0D6-4895-4606-BD3E-EC7F8928A692}" type="sibTrans" cxnId="{589164C4-CE49-4420-9FEC-8EA695947E20}">
      <dgm:prSet/>
      <dgm:spPr/>
      <dgm:t>
        <a:bodyPr/>
        <a:lstStyle/>
        <a:p>
          <a:endParaRPr lang="zh-CN" altLang="en-US" sz="2200"/>
        </a:p>
      </dgm:t>
    </dgm:pt>
    <dgm:pt modelId="{6F09AF40-C04E-4899-95F8-3719AEF3366E}">
      <dgm:prSet phldrT="[文本]" custT="1"/>
      <dgm:spPr/>
      <dgm:t>
        <a:bodyPr/>
        <a:lstStyle/>
        <a:p>
          <a:r>
            <a:rPr lang="en-US" altLang="zh-CN" sz="2200" dirty="0">
              <a:latin typeface="Times New Roman" panose="02020603050405020304" pitchFamily="18" charset="0"/>
              <a:cs typeface="Times New Roman" panose="02020603050405020304" pitchFamily="18" charset="0"/>
            </a:rPr>
            <a:t>The older generations can understand and speak Shanghai dialect.</a:t>
          </a:r>
          <a:endParaRPr lang="zh-CN" altLang="en-US" sz="2200" dirty="0">
            <a:latin typeface="Times New Roman" panose="02020603050405020304" pitchFamily="18" charset="0"/>
            <a:cs typeface="Times New Roman" panose="02020603050405020304" pitchFamily="18" charset="0"/>
          </a:endParaRPr>
        </a:p>
      </dgm:t>
    </dgm:pt>
    <dgm:pt modelId="{399C062A-9F9D-4CC6-B1EC-DC7DAEEB9C2B}" type="parTrans" cxnId="{0150B7B2-04A5-4787-B3C3-B67BC55FF74E}">
      <dgm:prSet/>
      <dgm:spPr/>
      <dgm:t>
        <a:bodyPr/>
        <a:lstStyle/>
        <a:p>
          <a:endParaRPr lang="zh-CN" altLang="en-US" sz="2200"/>
        </a:p>
      </dgm:t>
    </dgm:pt>
    <dgm:pt modelId="{92F503B4-F286-4CFB-8AD6-1E2BDF35F358}" type="sibTrans" cxnId="{0150B7B2-04A5-4787-B3C3-B67BC55FF74E}">
      <dgm:prSet/>
      <dgm:spPr/>
      <dgm:t>
        <a:bodyPr/>
        <a:lstStyle/>
        <a:p>
          <a:endParaRPr lang="zh-CN" altLang="en-US" sz="2200"/>
        </a:p>
      </dgm:t>
    </dgm:pt>
    <dgm:pt modelId="{9CDF9C72-1EAB-4404-B862-183C3FC957CA}">
      <dgm:prSet phldrT="[文本]" custT="1"/>
      <dgm:spPr/>
      <dgm:t>
        <a:bodyPr/>
        <a:lstStyle/>
        <a:p>
          <a:r>
            <a:rPr lang="en-US" altLang="zh-CN" sz="2200" b="1">
              <a:latin typeface="Times New Roman" panose="02020603050405020304" pitchFamily="18" charset="0"/>
              <a:cs typeface="Times New Roman" panose="02020603050405020304" pitchFamily="18" charset="0"/>
            </a:rPr>
            <a:t>Reasons for the gap</a:t>
          </a:r>
          <a:endParaRPr lang="zh-CN" altLang="en-US" sz="2200" b="1">
            <a:latin typeface="Times New Roman" panose="02020603050405020304" pitchFamily="18" charset="0"/>
            <a:cs typeface="Times New Roman" panose="02020603050405020304" pitchFamily="18" charset="0"/>
          </a:endParaRPr>
        </a:p>
      </dgm:t>
    </dgm:pt>
    <dgm:pt modelId="{27E1D5C7-057C-4CBD-9BB4-FE1ABFF80B29}" type="parTrans" cxnId="{5BB56184-EF27-41A0-B159-A26064A14792}">
      <dgm:prSet/>
      <dgm:spPr/>
      <dgm:t>
        <a:bodyPr/>
        <a:lstStyle/>
        <a:p>
          <a:endParaRPr lang="zh-CN" altLang="en-US" sz="2200"/>
        </a:p>
      </dgm:t>
    </dgm:pt>
    <dgm:pt modelId="{833012DE-1A4A-4339-BFA6-531C087FDF64}" type="sibTrans" cxnId="{5BB56184-EF27-41A0-B159-A26064A14792}">
      <dgm:prSet/>
      <dgm:spPr/>
      <dgm:t>
        <a:bodyPr/>
        <a:lstStyle/>
        <a:p>
          <a:endParaRPr lang="zh-CN" altLang="en-US" sz="2200"/>
        </a:p>
      </dgm:t>
    </dgm:pt>
    <dgm:pt modelId="{DC1D0E6E-74AB-4676-800A-7161D0308B90}">
      <dgm:prSet phldrT="[文本]" custT="1"/>
      <dgm:spPr/>
      <dgm:t>
        <a:bodyPr/>
        <a:lstStyle/>
        <a:p>
          <a:r>
            <a:rPr lang="en-US" sz="2200" b="1">
              <a:latin typeface="Times New Roman" panose="02020603050405020304" pitchFamily="18" charset="0"/>
              <a:cs typeface="Times New Roman" panose="02020603050405020304" pitchFamily="18" charset="0"/>
            </a:rPr>
            <a:t>Views of the professional</a:t>
          </a:r>
          <a:endParaRPr lang="zh-CN" altLang="en-US" sz="2200" b="1">
            <a:latin typeface="Times New Roman" panose="02020603050405020304" pitchFamily="18" charset="0"/>
            <a:cs typeface="Times New Roman" panose="02020603050405020304" pitchFamily="18" charset="0"/>
          </a:endParaRPr>
        </a:p>
      </dgm:t>
    </dgm:pt>
    <dgm:pt modelId="{C7EB5BE5-7009-4CC6-8CCC-226057261E70}" type="parTrans" cxnId="{EC54C586-54C3-47EF-94BB-7D6156C47EB8}">
      <dgm:prSet/>
      <dgm:spPr/>
      <dgm:t>
        <a:bodyPr/>
        <a:lstStyle/>
        <a:p>
          <a:endParaRPr lang="zh-CN" altLang="en-US" sz="2200"/>
        </a:p>
      </dgm:t>
    </dgm:pt>
    <dgm:pt modelId="{DAA13F15-D300-438C-A261-A548A2C58318}" type="sibTrans" cxnId="{EC54C586-54C3-47EF-94BB-7D6156C47EB8}">
      <dgm:prSet/>
      <dgm:spPr/>
      <dgm:t>
        <a:bodyPr/>
        <a:lstStyle/>
        <a:p>
          <a:endParaRPr lang="zh-CN" altLang="en-US" sz="2200"/>
        </a:p>
      </dgm:t>
    </dgm:pt>
    <dgm:pt modelId="{9BD85DEB-D518-4986-9B01-6659073EBB7C}">
      <dgm:prSet phldrT="[文本]" custT="1"/>
      <dgm:spPr/>
      <dgm:t>
        <a:bodyPr/>
        <a:lstStyle/>
        <a:p>
          <a:r>
            <a:rPr lang="en-US" sz="2200" dirty="0">
              <a:latin typeface="Times New Roman" panose="02020603050405020304" pitchFamily="18" charset="0"/>
              <a:cs typeface="Times New Roman" panose="02020603050405020304" pitchFamily="18" charset="0"/>
            </a:rPr>
            <a:t>Local dialects are precious pieces of (5)______________.</a:t>
          </a:r>
          <a:endParaRPr lang="zh-CN" altLang="en-US" sz="2200" dirty="0">
            <a:latin typeface="Times New Roman" panose="02020603050405020304" pitchFamily="18" charset="0"/>
            <a:cs typeface="Times New Roman" panose="02020603050405020304" pitchFamily="18" charset="0"/>
          </a:endParaRPr>
        </a:p>
      </dgm:t>
    </dgm:pt>
    <dgm:pt modelId="{37915600-68DA-41BD-939C-5EB1C4C2FD58}" type="parTrans" cxnId="{F63E5172-256E-4B48-A7C2-A4575CBE54FA}">
      <dgm:prSet/>
      <dgm:spPr/>
      <dgm:t>
        <a:bodyPr/>
        <a:lstStyle/>
        <a:p>
          <a:endParaRPr lang="zh-CN" altLang="en-US" sz="2200"/>
        </a:p>
      </dgm:t>
    </dgm:pt>
    <dgm:pt modelId="{1593352E-966E-4FC8-AB68-28624780BD0C}" type="sibTrans" cxnId="{F63E5172-256E-4B48-A7C2-A4575CBE54FA}">
      <dgm:prSet/>
      <dgm:spPr/>
      <dgm:t>
        <a:bodyPr/>
        <a:lstStyle/>
        <a:p>
          <a:endParaRPr lang="zh-CN" altLang="en-US" sz="2200"/>
        </a:p>
      </dgm:t>
    </dgm:pt>
    <dgm:pt modelId="{DF97614E-F475-4F2B-9AC9-5725D9BB63A2}">
      <dgm:prSet phldrT="[文本]" custT="1"/>
      <dgm:spPr/>
      <dgm:t>
        <a:bodyPr/>
        <a:lstStyle/>
        <a:p>
          <a:r>
            <a:rPr lang="en-US" sz="2200" dirty="0">
              <a:latin typeface="Times New Roman" panose="02020603050405020304" pitchFamily="18" charset="0"/>
              <a:cs typeface="Times New Roman" panose="02020603050405020304" pitchFamily="18" charset="0"/>
            </a:rPr>
            <a:t>It is necessary to (6)________ local dialects. </a:t>
          </a:r>
          <a:endParaRPr lang="zh-CN" altLang="en-US" sz="2200" dirty="0">
            <a:latin typeface="Times New Roman" panose="02020603050405020304" pitchFamily="18" charset="0"/>
            <a:cs typeface="Times New Roman" panose="02020603050405020304" pitchFamily="18" charset="0"/>
          </a:endParaRPr>
        </a:p>
      </dgm:t>
    </dgm:pt>
    <dgm:pt modelId="{970038CC-0308-4316-9A40-6ADF574271CE}" type="parTrans" cxnId="{F11535E8-6916-4B89-9C6A-1EF667B967A6}">
      <dgm:prSet/>
      <dgm:spPr/>
      <dgm:t>
        <a:bodyPr/>
        <a:lstStyle/>
        <a:p>
          <a:endParaRPr lang="zh-CN" altLang="en-US" sz="2200"/>
        </a:p>
      </dgm:t>
    </dgm:pt>
    <dgm:pt modelId="{EBA9BACC-5F3D-46C6-A7C6-C7335BE37564}" type="sibTrans" cxnId="{F11535E8-6916-4B89-9C6A-1EF667B967A6}">
      <dgm:prSet/>
      <dgm:spPr/>
      <dgm:t>
        <a:bodyPr/>
        <a:lstStyle/>
        <a:p>
          <a:endParaRPr lang="zh-CN" altLang="en-US" sz="2200"/>
        </a:p>
      </dgm:t>
    </dgm:pt>
    <dgm:pt modelId="{2C1CFE39-4770-4358-B846-1D08C63C5E34}">
      <dgm:prSet phldrT="[文本]" custT="1"/>
      <dgm:spPr/>
      <dgm:t>
        <a:bodyPr/>
        <a:lstStyle/>
        <a:p>
          <a:r>
            <a:rPr lang="en-US" altLang="zh-CN" sz="2200" dirty="0">
              <a:latin typeface="Times New Roman" panose="02020603050405020304" pitchFamily="18" charset="0"/>
              <a:cs typeface="Times New Roman" panose="02020603050405020304" pitchFamily="18" charset="0"/>
            </a:rPr>
            <a:t>Local children speak (4)___________________ more than Shanghai dialect.</a:t>
          </a:r>
          <a:endParaRPr lang="zh-CN" altLang="en-US" sz="2200" dirty="0">
            <a:latin typeface="Times New Roman" panose="02020603050405020304" pitchFamily="18" charset="0"/>
            <a:cs typeface="Times New Roman" panose="02020603050405020304" pitchFamily="18" charset="0"/>
          </a:endParaRPr>
        </a:p>
      </dgm:t>
    </dgm:pt>
    <dgm:pt modelId="{16DAD15C-999B-4721-A61E-DE5412FE2734}" type="sibTrans" cxnId="{84BEC85B-4A5A-4271-8AAB-527BBA12A7BC}">
      <dgm:prSet/>
      <dgm:spPr/>
      <dgm:t>
        <a:bodyPr/>
        <a:lstStyle/>
        <a:p>
          <a:endParaRPr lang="zh-CN" altLang="en-US" sz="2200"/>
        </a:p>
      </dgm:t>
    </dgm:pt>
    <dgm:pt modelId="{01121494-6B59-43A4-9B4F-2960279669BA}" type="parTrans" cxnId="{84BEC85B-4A5A-4271-8AAB-527BBA12A7BC}">
      <dgm:prSet/>
      <dgm:spPr/>
      <dgm:t>
        <a:bodyPr/>
        <a:lstStyle/>
        <a:p>
          <a:endParaRPr lang="zh-CN" altLang="en-US" sz="2200"/>
        </a:p>
      </dgm:t>
    </dgm:pt>
    <dgm:pt modelId="{51657266-7D7C-452A-886C-61B889E570D7}">
      <dgm:prSet phldrT="[文本]" custT="1"/>
      <dgm:spPr/>
      <dgm:t>
        <a:bodyPr/>
        <a:lstStyle/>
        <a:p>
          <a:r>
            <a:rPr lang="en-US" sz="2200" dirty="0">
              <a:latin typeface="Times New Roman" panose="02020603050405020304" pitchFamily="18" charset="0"/>
              <a:cs typeface="Times New Roman" panose="02020603050405020304" pitchFamily="18" charset="0"/>
            </a:rPr>
            <a:t>More and more people come to Shanghai from different regions.</a:t>
          </a:r>
          <a:endParaRPr lang="zh-CN" altLang="en-US" sz="2200" dirty="0">
            <a:latin typeface="Times New Roman" panose="02020603050405020304" pitchFamily="18" charset="0"/>
            <a:cs typeface="Times New Roman" panose="02020603050405020304" pitchFamily="18" charset="0"/>
          </a:endParaRPr>
        </a:p>
      </dgm:t>
    </dgm:pt>
    <dgm:pt modelId="{38B91DFD-7F7B-47BF-AE82-A470D6E67D99}" type="sibTrans" cxnId="{1AB7687F-6E9A-4424-9CFB-5A676493E684}">
      <dgm:prSet/>
      <dgm:spPr/>
      <dgm:t>
        <a:bodyPr/>
        <a:lstStyle/>
        <a:p>
          <a:endParaRPr lang="zh-CN" altLang="en-US" sz="2200"/>
        </a:p>
      </dgm:t>
    </dgm:pt>
    <dgm:pt modelId="{DAC9D4B3-0D34-478E-A79E-A39C14A0400A}" type="parTrans" cxnId="{1AB7687F-6E9A-4424-9CFB-5A676493E684}">
      <dgm:prSet/>
      <dgm:spPr/>
      <dgm:t>
        <a:bodyPr/>
        <a:lstStyle/>
        <a:p>
          <a:endParaRPr lang="zh-CN" altLang="en-US" sz="2200"/>
        </a:p>
      </dgm:t>
    </dgm:pt>
    <dgm:pt modelId="{CEFB4A1E-B937-4649-B190-5632F8F82EBF}">
      <dgm:prSet phldrT="[文本]" custT="1"/>
      <dgm:spPr/>
      <dgm:t>
        <a:bodyPr/>
        <a:lstStyle/>
        <a:p>
          <a:r>
            <a:rPr lang="en-US" altLang="zh-CN" sz="2200" dirty="0">
              <a:latin typeface="Times New Roman" panose="02020603050405020304" pitchFamily="18" charset="0"/>
              <a:cs typeface="Times New Roman" panose="02020603050405020304" pitchFamily="18" charset="0"/>
            </a:rPr>
            <a:t>L</a:t>
          </a:r>
          <a:r>
            <a:rPr lang="en-US" sz="2200" dirty="0">
              <a:latin typeface="Times New Roman" panose="02020603050405020304" pitchFamily="18" charset="0"/>
              <a:cs typeface="Times New Roman" panose="02020603050405020304" pitchFamily="18" charset="0"/>
            </a:rPr>
            <a:t>ocal children spend (3) __________ with their teachers and classmates than with their parents and grandparents.</a:t>
          </a:r>
          <a:endParaRPr lang="zh-CN" altLang="en-US" sz="2200" dirty="0">
            <a:latin typeface="Times New Roman" panose="02020603050405020304" pitchFamily="18" charset="0"/>
            <a:cs typeface="Times New Roman" panose="02020603050405020304" pitchFamily="18" charset="0"/>
          </a:endParaRPr>
        </a:p>
      </dgm:t>
    </dgm:pt>
    <dgm:pt modelId="{DC65E960-1152-4480-BF9B-03150EB0F560}" type="sibTrans" cxnId="{9B75F1F7-B327-41B0-908E-77F39001DB87}">
      <dgm:prSet/>
      <dgm:spPr/>
      <dgm:t>
        <a:bodyPr/>
        <a:lstStyle/>
        <a:p>
          <a:endParaRPr lang="zh-CN" altLang="en-US" sz="2200"/>
        </a:p>
      </dgm:t>
    </dgm:pt>
    <dgm:pt modelId="{B5F202BA-F581-4359-8297-F0A6AD583CAD}" type="parTrans" cxnId="{9B75F1F7-B327-41B0-908E-77F39001DB87}">
      <dgm:prSet/>
      <dgm:spPr/>
      <dgm:t>
        <a:bodyPr/>
        <a:lstStyle/>
        <a:p>
          <a:endParaRPr lang="zh-CN" altLang="en-US" sz="2200"/>
        </a:p>
      </dgm:t>
    </dgm:pt>
    <dgm:pt modelId="{3E625106-6B75-48F8-80F0-D8091FBE9605}">
      <dgm:prSet phldrT="[文本]" custT="1"/>
      <dgm:spPr/>
      <dgm:t>
        <a:bodyPr/>
        <a:lstStyle/>
        <a:p>
          <a:r>
            <a:rPr lang="en-US" sz="2200" dirty="0">
              <a:latin typeface="Times New Roman" panose="02020603050405020304" pitchFamily="18" charset="0"/>
              <a:cs typeface="Times New Roman" panose="02020603050405020304" pitchFamily="18" charset="0"/>
            </a:rPr>
            <a:t>Teachers and classmates are from (2)__________________.</a:t>
          </a:r>
          <a:endParaRPr lang="zh-CN" altLang="en-US" sz="2200" dirty="0">
            <a:latin typeface="Times New Roman" panose="02020603050405020304" pitchFamily="18" charset="0"/>
            <a:cs typeface="Times New Roman" panose="02020603050405020304" pitchFamily="18" charset="0"/>
          </a:endParaRPr>
        </a:p>
      </dgm:t>
    </dgm:pt>
    <dgm:pt modelId="{D8A48FD0-55D8-456A-BCBE-D69C4B22C89C}" type="parTrans" cxnId="{580E17D6-8406-4B7F-B234-2F25FB1F3EEC}">
      <dgm:prSet/>
      <dgm:spPr/>
      <dgm:t>
        <a:bodyPr/>
        <a:lstStyle/>
        <a:p>
          <a:endParaRPr lang="zh-CN" altLang="en-US" sz="2200"/>
        </a:p>
      </dgm:t>
    </dgm:pt>
    <dgm:pt modelId="{556991B9-9249-4B8F-BEE3-787BED28B6F3}" type="sibTrans" cxnId="{580E17D6-8406-4B7F-B234-2F25FB1F3EEC}">
      <dgm:prSet/>
      <dgm:spPr/>
      <dgm:t>
        <a:bodyPr/>
        <a:lstStyle/>
        <a:p>
          <a:endParaRPr lang="zh-CN" altLang="en-US" sz="2200"/>
        </a:p>
      </dgm:t>
    </dgm:pt>
    <dgm:pt modelId="{89D95FB9-9D7B-4DED-ABE8-D9952F982FDE}" type="pres">
      <dgm:prSet presAssocID="{81D66F61-0C9B-47E7-B4B4-AEDD1CBEFAC7}" presName="Name0" presStyleCnt="0">
        <dgm:presLayoutVars>
          <dgm:dir/>
          <dgm:animLvl val="lvl"/>
          <dgm:resizeHandles val="exact"/>
        </dgm:presLayoutVars>
      </dgm:prSet>
      <dgm:spPr/>
    </dgm:pt>
    <dgm:pt modelId="{01F0D31E-9DBB-42D5-ADA0-7630D365303B}" type="pres">
      <dgm:prSet presAssocID="{A1587117-59D1-49D2-9AB3-A426B89CA326}" presName="linNode" presStyleCnt="0"/>
      <dgm:spPr/>
    </dgm:pt>
    <dgm:pt modelId="{E16940AC-95D2-442E-A6DB-51C8ED98BD87}" type="pres">
      <dgm:prSet presAssocID="{A1587117-59D1-49D2-9AB3-A426B89CA326}" presName="parentText" presStyleLbl="node1" presStyleIdx="0" presStyleCnt="3" custScaleX="75687" custLinFactNeighborX="-19779">
        <dgm:presLayoutVars>
          <dgm:chMax val="1"/>
          <dgm:bulletEnabled val="1"/>
        </dgm:presLayoutVars>
      </dgm:prSet>
      <dgm:spPr/>
    </dgm:pt>
    <dgm:pt modelId="{6D2AE9A5-EFB0-41DE-916A-486478069E50}" type="pres">
      <dgm:prSet presAssocID="{A1587117-59D1-49D2-9AB3-A426B89CA326}" presName="descendantText" presStyleLbl="alignAccFollowNode1" presStyleIdx="0" presStyleCnt="3" custScaleX="117101" custScaleY="174451">
        <dgm:presLayoutVars>
          <dgm:bulletEnabled val="1"/>
        </dgm:presLayoutVars>
      </dgm:prSet>
      <dgm:spPr/>
    </dgm:pt>
    <dgm:pt modelId="{CA113121-DDFC-41AD-A877-A07BA5DDEE16}" type="pres">
      <dgm:prSet presAssocID="{E4859054-AC29-4CD1-8C33-A73C7A870369}" presName="sp" presStyleCnt="0"/>
      <dgm:spPr/>
    </dgm:pt>
    <dgm:pt modelId="{22CF9621-65BA-44C6-81A1-B43EF09BF4DD}" type="pres">
      <dgm:prSet presAssocID="{9CDF9C72-1EAB-4404-B862-183C3FC957CA}" presName="linNode" presStyleCnt="0"/>
      <dgm:spPr/>
    </dgm:pt>
    <dgm:pt modelId="{A9B76D6A-7CF8-4582-868E-FC641EB5BCDF}" type="pres">
      <dgm:prSet presAssocID="{9CDF9C72-1EAB-4404-B862-183C3FC957CA}" presName="parentText" presStyleLbl="node1" presStyleIdx="1" presStyleCnt="3" custScaleX="84483" custScaleY="64511" custLinFactNeighborX="-22095">
        <dgm:presLayoutVars>
          <dgm:chMax val="1"/>
          <dgm:bulletEnabled val="1"/>
        </dgm:presLayoutVars>
      </dgm:prSet>
      <dgm:spPr/>
    </dgm:pt>
    <dgm:pt modelId="{549B6D55-85A9-41D5-A2F0-6D21E122F72F}" type="pres">
      <dgm:prSet presAssocID="{9CDF9C72-1EAB-4404-B862-183C3FC957CA}" presName="descendantText" presStyleLbl="alignAccFollowNode1" presStyleIdx="1" presStyleCnt="3" custScaleX="130732" custScaleY="300165" custLinFactNeighborX="205" custLinFactNeighborY="68">
        <dgm:presLayoutVars>
          <dgm:bulletEnabled val="1"/>
        </dgm:presLayoutVars>
      </dgm:prSet>
      <dgm:spPr/>
    </dgm:pt>
    <dgm:pt modelId="{897DE622-91BF-4D31-BA86-04DE0F311459}" type="pres">
      <dgm:prSet presAssocID="{833012DE-1A4A-4339-BFA6-531C087FDF64}" presName="sp" presStyleCnt="0"/>
      <dgm:spPr/>
    </dgm:pt>
    <dgm:pt modelId="{6EACE5AE-C90C-4450-A6DC-EE555F50FFC4}" type="pres">
      <dgm:prSet presAssocID="{DC1D0E6E-74AB-4676-800A-7161D0308B90}" presName="linNode" presStyleCnt="0"/>
      <dgm:spPr/>
    </dgm:pt>
    <dgm:pt modelId="{47C0058C-1A2E-4E1F-9827-22F9CCBD8C4B}" type="pres">
      <dgm:prSet presAssocID="{DC1D0E6E-74AB-4676-800A-7161D0308B90}" presName="parentText" presStyleLbl="node1" presStyleIdx="2" presStyleCnt="3" custScaleX="88862" custScaleY="68574" custLinFactNeighborX="-22573">
        <dgm:presLayoutVars>
          <dgm:chMax val="1"/>
          <dgm:bulletEnabled val="1"/>
        </dgm:presLayoutVars>
      </dgm:prSet>
      <dgm:spPr/>
    </dgm:pt>
    <dgm:pt modelId="{CE5AC36C-DEA9-4087-A59B-8B6DCA893472}" type="pres">
      <dgm:prSet presAssocID="{DC1D0E6E-74AB-4676-800A-7161D0308B90}" presName="descendantText" presStyleLbl="alignAccFollowNode1" presStyleIdx="2" presStyleCnt="3" custScaleX="132150">
        <dgm:presLayoutVars>
          <dgm:bulletEnabled val="1"/>
        </dgm:presLayoutVars>
      </dgm:prSet>
      <dgm:spPr/>
    </dgm:pt>
  </dgm:ptLst>
  <dgm:cxnLst>
    <dgm:cxn modelId="{6275AB01-5A72-4EAD-AE36-D16550613994}" type="presOf" srcId="{CEFB4A1E-B937-4649-B190-5632F8F82EBF}" destId="{549B6D55-85A9-41D5-A2F0-6D21E122F72F}" srcOrd="0" destOrd="1" presId="urn:microsoft.com/office/officeart/2005/8/layout/vList5"/>
    <dgm:cxn modelId="{84BEC85B-4A5A-4271-8AAB-527BBA12A7BC}" srcId="{9CDF9C72-1EAB-4404-B862-183C3FC957CA}" destId="{2C1CFE39-4770-4358-B846-1D08C63C5E34}" srcOrd="3" destOrd="0" parTransId="{01121494-6B59-43A4-9B4F-2960279669BA}" sibTransId="{16DAD15C-999B-4721-A61E-DE5412FE2734}"/>
    <dgm:cxn modelId="{3319B46E-B13B-4603-99EB-5B83FC6679B6}" type="presOf" srcId="{51657266-7D7C-452A-886C-61B889E570D7}" destId="{549B6D55-85A9-41D5-A2F0-6D21E122F72F}" srcOrd="0" destOrd="2" presId="urn:microsoft.com/office/officeart/2005/8/layout/vList5"/>
    <dgm:cxn modelId="{F63E5172-256E-4B48-A7C2-A4575CBE54FA}" srcId="{DC1D0E6E-74AB-4676-800A-7161D0308B90}" destId="{9BD85DEB-D518-4986-9B01-6659073EBB7C}" srcOrd="0" destOrd="0" parTransId="{37915600-68DA-41BD-939C-5EB1C4C2FD58}" sibTransId="{1593352E-966E-4FC8-AB68-28624780BD0C}"/>
    <dgm:cxn modelId="{4741F752-244A-4AEB-8E5C-19CB7441D7D4}" type="presOf" srcId="{BB08F1DA-8D93-436B-A9B6-6E8D003605B2}" destId="{6D2AE9A5-EFB0-41DE-916A-486478069E50}" srcOrd="0" destOrd="0" presId="urn:microsoft.com/office/officeart/2005/8/layout/vList5"/>
    <dgm:cxn modelId="{7B2F8D5A-9F79-4376-9F28-E645F5792AE9}" type="presOf" srcId="{9CDF9C72-1EAB-4404-B862-183C3FC957CA}" destId="{A9B76D6A-7CF8-4582-868E-FC641EB5BCDF}" srcOrd="0" destOrd="0" presId="urn:microsoft.com/office/officeart/2005/8/layout/vList5"/>
    <dgm:cxn modelId="{30EE6C7E-B8F1-4253-AB05-0493C7FADC84}" type="presOf" srcId="{81D66F61-0C9B-47E7-B4B4-AEDD1CBEFAC7}" destId="{89D95FB9-9D7B-4DED-ABE8-D9952F982FDE}" srcOrd="0" destOrd="0" presId="urn:microsoft.com/office/officeart/2005/8/layout/vList5"/>
    <dgm:cxn modelId="{1AB7687F-6E9A-4424-9CFB-5A676493E684}" srcId="{9CDF9C72-1EAB-4404-B862-183C3FC957CA}" destId="{51657266-7D7C-452A-886C-61B889E570D7}" srcOrd="2" destOrd="0" parTransId="{DAC9D4B3-0D34-478E-A79E-A39C14A0400A}" sibTransId="{38B91DFD-7F7B-47BF-AE82-A470D6E67D99}"/>
    <dgm:cxn modelId="{ADC88882-0496-4005-BD35-A02A6C7C89D4}" type="presOf" srcId="{6F09AF40-C04E-4899-95F8-3719AEF3366E}" destId="{6D2AE9A5-EFB0-41DE-916A-486478069E50}" srcOrd="0" destOrd="1" presId="urn:microsoft.com/office/officeart/2005/8/layout/vList5"/>
    <dgm:cxn modelId="{5BB56184-EF27-41A0-B159-A26064A14792}" srcId="{81D66F61-0C9B-47E7-B4B4-AEDD1CBEFAC7}" destId="{9CDF9C72-1EAB-4404-B862-183C3FC957CA}" srcOrd="1" destOrd="0" parTransId="{27E1D5C7-057C-4CBD-9BB4-FE1ABFF80B29}" sibTransId="{833012DE-1A4A-4339-BFA6-531C087FDF64}"/>
    <dgm:cxn modelId="{37A5A584-3CA4-4CEE-A799-806A4F3A6314}" srcId="{81D66F61-0C9B-47E7-B4B4-AEDD1CBEFAC7}" destId="{A1587117-59D1-49D2-9AB3-A426B89CA326}" srcOrd="0" destOrd="0" parTransId="{063E2822-592A-4555-B6CF-CA496B07DD0A}" sibTransId="{E4859054-AC29-4CD1-8C33-A73C7A870369}"/>
    <dgm:cxn modelId="{EC54C586-54C3-47EF-94BB-7D6156C47EB8}" srcId="{81D66F61-0C9B-47E7-B4B4-AEDD1CBEFAC7}" destId="{DC1D0E6E-74AB-4676-800A-7161D0308B90}" srcOrd="2" destOrd="0" parTransId="{C7EB5BE5-7009-4CC6-8CCC-226057261E70}" sibTransId="{DAA13F15-D300-438C-A261-A548A2C58318}"/>
    <dgm:cxn modelId="{9D86C78F-4AA8-4408-9CF9-7895B79B6B36}" type="presOf" srcId="{A1587117-59D1-49D2-9AB3-A426B89CA326}" destId="{E16940AC-95D2-442E-A6DB-51C8ED98BD87}" srcOrd="0" destOrd="0" presId="urn:microsoft.com/office/officeart/2005/8/layout/vList5"/>
    <dgm:cxn modelId="{98829D9E-02A8-4059-848B-D8E93366E07B}" type="presOf" srcId="{DF97614E-F475-4F2B-9AC9-5725D9BB63A2}" destId="{CE5AC36C-DEA9-4087-A59B-8B6DCA893472}" srcOrd="0" destOrd="1" presId="urn:microsoft.com/office/officeart/2005/8/layout/vList5"/>
    <dgm:cxn modelId="{0150B7B2-04A5-4787-B3C3-B67BC55FF74E}" srcId="{A1587117-59D1-49D2-9AB3-A426B89CA326}" destId="{6F09AF40-C04E-4899-95F8-3719AEF3366E}" srcOrd="1" destOrd="0" parTransId="{399C062A-9F9D-4CC6-B1EC-DC7DAEEB9C2B}" sibTransId="{92F503B4-F286-4CFB-8AD6-1E2BDF35F358}"/>
    <dgm:cxn modelId="{638400C2-04AC-4166-9FA6-0ED3D7797FEB}" type="presOf" srcId="{DC1D0E6E-74AB-4676-800A-7161D0308B90}" destId="{47C0058C-1A2E-4E1F-9827-22F9CCBD8C4B}" srcOrd="0" destOrd="0" presId="urn:microsoft.com/office/officeart/2005/8/layout/vList5"/>
    <dgm:cxn modelId="{589164C4-CE49-4420-9FEC-8EA695947E20}" srcId="{A1587117-59D1-49D2-9AB3-A426B89CA326}" destId="{BB08F1DA-8D93-436B-A9B6-6E8D003605B2}" srcOrd="0" destOrd="0" parTransId="{207A3DE7-F5A9-4205-A4F6-79A11039F4A2}" sibTransId="{46A9E0D6-4895-4606-BD3E-EC7F8928A692}"/>
    <dgm:cxn modelId="{11BD81CF-2A2D-4FD9-8E8B-4221D43117A5}" type="presOf" srcId="{3E625106-6B75-48F8-80F0-D8091FBE9605}" destId="{549B6D55-85A9-41D5-A2F0-6D21E122F72F}" srcOrd="0" destOrd="0" presId="urn:microsoft.com/office/officeart/2005/8/layout/vList5"/>
    <dgm:cxn modelId="{580E17D6-8406-4B7F-B234-2F25FB1F3EEC}" srcId="{9CDF9C72-1EAB-4404-B862-183C3FC957CA}" destId="{3E625106-6B75-48F8-80F0-D8091FBE9605}" srcOrd="0" destOrd="0" parTransId="{D8A48FD0-55D8-456A-BCBE-D69C4B22C89C}" sibTransId="{556991B9-9249-4B8F-BEE3-787BED28B6F3}"/>
    <dgm:cxn modelId="{F11535E8-6916-4B89-9C6A-1EF667B967A6}" srcId="{DC1D0E6E-74AB-4676-800A-7161D0308B90}" destId="{DF97614E-F475-4F2B-9AC9-5725D9BB63A2}" srcOrd="1" destOrd="0" parTransId="{970038CC-0308-4316-9A40-6ADF574271CE}" sibTransId="{EBA9BACC-5F3D-46C6-A7C6-C7335BE37564}"/>
    <dgm:cxn modelId="{C2B989EB-5E11-4A2E-B7BA-D4AC5E82C1CF}" type="presOf" srcId="{2C1CFE39-4770-4358-B846-1D08C63C5E34}" destId="{549B6D55-85A9-41D5-A2F0-6D21E122F72F}" srcOrd="0" destOrd="3" presId="urn:microsoft.com/office/officeart/2005/8/layout/vList5"/>
    <dgm:cxn modelId="{DEDCA8ED-4A4A-4470-84BC-FF5297B0325A}" type="presOf" srcId="{9BD85DEB-D518-4986-9B01-6659073EBB7C}" destId="{CE5AC36C-DEA9-4087-A59B-8B6DCA893472}" srcOrd="0" destOrd="0" presId="urn:microsoft.com/office/officeart/2005/8/layout/vList5"/>
    <dgm:cxn modelId="{9B75F1F7-B327-41B0-908E-77F39001DB87}" srcId="{9CDF9C72-1EAB-4404-B862-183C3FC957CA}" destId="{CEFB4A1E-B937-4649-B190-5632F8F82EBF}" srcOrd="1" destOrd="0" parTransId="{B5F202BA-F581-4359-8297-F0A6AD583CAD}" sibTransId="{DC65E960-1152-4480-BF9B-03150EB0F560}"/>
    <dgm:cxn modelId="{E4D2074B-8EE0-4DD3-9280-A365FE0CF23B}" type="presParOf" srcId="{89D95FB9-9D7B-4DED-ABE8-D9952F982FDE}" destId="{01F0D31E-9DBB-42D5-ADA0-7630D365303B}" srcOrd="0" destOrd="0" presId="urn:microsoft.com/office/officeart/2005/8/layout/vList5"/>
    <dgm:cxn modelId="{E4B93642-D3B8-410C-BAD0-6AE76D96DD53}" type="presParOf" srcId="{01F0D31E-9DBB-42D5-ADA0-7630D365303B}" destId="{E16940AC-95D2-442E-A6DB-51C8ED98BD87}" srcOrd="0" destOrd="0" presId="urn:microsoft.com/office/officeart/2005/8/layout/vList5"/>
    <dgm:cxn modelId="{2AB09BC1-8203-4A60-AA13-DCC0A4E64A11}" type="presParOf" srcId="{01F0D31E-9DBB-42D5-ADA0-7630D365303B}" destId="{6D2AE9A5-EFB0-41DE-916A-486478069E50}" srcOrd="1" destOrd="0" presId="urn:microsoft.com/office/officeart/2005/8/layout/vList5"/>
    <dgm:cxn modelId="{74694349-0138-4866-BD86-6A8415D3591B}" type="presParOf" srcId="{89D95FB9-9D7B-4DED-ABE8-D9952F982FDE}" destId="{CA113121-DDFC-41AD-A877-A07BA5DDEE16}" srcOrd="1" destOrd="0" presId="urn:microsoft.com/office/officeart/2005/8/layout/vList5"/>
    <dgm:cxn modelId="{18FFC429-CD49-4D05-8526-98293A94BBE5}" type="presParOf" srcId="{89D95FB9-9D7B-4DED-ABE8-D9952F982FDE}" destId="{22CF9621-65BA-44C6-81A1-B43EF09BF4DD}" srcOrd="2" destOrd="0" presId="urn:microsoft.com/office/officeart/2005/8/layout/vList5"/>
    <dgm:cxn modelId="{C9EF4F7A-D199-4FFD-9FE0-0D60FAF652E6}" type="presParOf" srcId="{22CF9621-65BA-44C6-81A1-B43EF09BF4DD}" destId="{A9B76D6A-7CF8-4582-868E-FC641EB5BCDF}" srcOrd="0" destOrd="0" presId="urn:microsoft.com/office/officeart/2005/8/layout/vList5"/>
    <dgm:cxn modelId="{E8A66A0C-C906-44D9-843A-D8F2E5A185C1}" type="presParOf" srcId="{22CF9621-65BA-44C6-81A1-B43EF09BF4DD}" destId="{549B6D55-85A9-41D5-A2F0-6D21E122F72F}" srcOrd="1" destOrd="0" presId="urn:microsoft.com/office/officeart/2005/8/layout/vList5"/>
    <dgm:cxn modelId="{85409378-F037-4492-B6B4-CD875195E728}" type="presParOf" srcId="{89D95FB9-9D7B-4DED-ABE8-D9952F982FDE}" destId="{897DE622-91BF-4D31-BA86-04DE0F311459}" srcOrd="3" destOrd="0" presId="urn:microsoft.com/office/officeart/2005/8/layout/vList5"/>
    <dgm:cxn modelId="{92224806-E428-4F70-B749-0CC29F43C574}" type="presParOf" srcId="{89D95FB9-9D7B-4DED-ABE8-D9952F982FDE}" destId="{6EACE5AE-C90C-4450-A6DC-EE555F50FFC4}" srcOrd="4" destOrd="0" presId="urn:microsoft.com/office/officeart/2005/8/layout/vList5"/>
    <dgm:cxn modelId="{AE8BA49D-5EEB-427E-93B5-195E3F186FF2}" type="presParOf" srcId="{6EACE5AE-C90C-4450-A6DC-EE555F50FFC4}" destId="{47C0058C-1A2E-4E1F-9827-22F9CCBD8C4B}" srcOrd="0" destOrd="0" presId="urn:microsoft.com/office/officeart/2005/8/layout/vList5"/>
    <dgm:cxn modelId="{89B3FABB-3739-49AC-9EC1-13BB6F055050}" type="presParOf" srcId="{6EACE5AE-C90C-4450-A6DC-EE555F50FFC4}" destId="{CE5AC36C-DEA9-4087-A59B-8B6DCA893472}" srcOrd="1" destOrd="0" presId="urn:microsoft.com/office/officeart/2005/8/layout/vList5"/>
  </dgm:cxnLst>
  <dgm:bg/>
  <dgm:whole/>
  <dgm:extLst>
    <a:ext uri="http://schemas.microsoft.com/office/drawing/2008/diagram">
      <dsp:dataModelExt xmlns:dsp="http://schemas.microsoft.com/office/drawing/2008/diagram" relId="rId10"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9BD4F264-5077-43CE-8FBA-7503A8AA86C2}" type="doc">
      <dgm:prSet loTypeId="urn:microsoft.com/office/officeart/2005/8/layout/arrow6#1" loCatId="process" qsTypeId="urn:microsoft.com/office/officeart/2005/8/quickstyle/simple1#1" qsCatId="simple" csTypeId="urn:microsoft.com/office/officeart/2005/8/colors/accent1_2#1" csCatId="accent1" phldr="1"/>
      <dgm:spPr/>
      <dgm:t>
        <a:bodyPr/>
        <a:lstStyle/>
        <a:p>
          <a:endParaRPr lang="zh-CN" altLang="en-US"/>
        </a:p>
      </dgm:t>
    </dgm:pt>
    <dgm:pt modelId="{18705A43-698F-433E-9910-E3855A078238}">
      <dgm:prSet phldrT="[文本]"/>
      <dgm:spPr/>
      <dgm:t>
        <a:bodyPr/>
        <a:lstStyle/>
        <a:p>
          <a:r>
            <a:rPr lang="en-US" altLang="zh-CN" dirty="0"/>
            <a:t>Text Analysis</a:t>
          </a:r>
          <a:endParaRPr lang="zh-CN" altLang="en-US" dirty="0"/>
        </a:p>
      </dgm:t>
    </dgm:pt>
    <dgm:pt modelId="{CE0089CD-7D95-4E6E-9CA0-D982CA766BAC}" type="parTrans" cxnId="{EAF868D7-314C-4C2C-BE3B-5D34FB41A26D}">
      <dgm:prSet/>
      <dgm:spPr/>
      <dgm:t>
        <a:bodyPr/>
        <a:lstStyle/>
        <a:p>
          <a:endParaRPr lang="zh-CN" altLang="en-US"/>
        </a:p>
      </dgm:t>
    </dgm:pt>
    <dgm:pt modelId="{2076C768-D0CF-4C66-B1A0-633C48AF66D8}" type="sibTrans" cxnId="{EAF868D7-314C-4C2C-BE3B-5D34FB41A26D}">
      <dgm:prSet/>
      <dgm:spPr/>
      <dgm:t>
        <a:bodyPr/>
        <a:lstStyle/>
        <a:p>
          <a:endParaRPr lang="zh-CN" altLang="en-US"/>
        </a:p>
      </dgm:t>
    </dgm:pt>
    <dgm:pt modelId="{D0B77696-2C3D-4CA5-8F26-06A33A9D0DB7}">
      <dgm:prSet phldrT="[文本]"/>
      <dgm:spPr/>
      <dgm:t>
        <a:bodyPr/>
        <a:lstStyle/>
        <a:p>
          <a:r>
            <a:rPr lang="en-US" altLang="zh-CN" dirty="0"/>
            <a:t>Language Focus</a:t>
          </a:r>
          <a:endParaRPr lang="zh-CN" altLang="en-US" dirty="0"/>
        </a:p>
      </dgm:t>
    </dgm:pt>
    <dgm:pt modelId="{0E085ECD-7FE9-4FAC-9425-C0CD64CB4257}" type="parTrans" cxnId="{6D727A5A-25A6-4922-B977-CD2560852AC1}">
      <dgm:prSet/>
      <dgm:spPr/>
      <dgm:t>
        <a:bodyPr/>
        <a:lstStyle/>
        <a:p>
          <a:endParaRPr lang="zh-CN" altLang="en-US"/>
        </a:p>
      </dgm:t>
    </dgm:pt>
    <dgm:pt modelId="{10E9D0B7-8607-4A14-92B0-8E52B60F7740}" type="sibTrans" cxnId="{6D727A5A-25A6-4922-B977-CD2560852AC1}">
      <dgm:prSet/>
      <dgm:spPr/>
      <dgm:t>
        <a:bodyPr/>
        <a:lstStyle/>
        <a:p>
          <a:endParaRPr lang="zh-CN" altLang="en-US"/>
        </a:p>
      </dgm:t>
    </dgm:pt>
    <dgm:pt modelId="{68776FEB-C07E-47CD-BA1C-2E851E938177}" type="pres">
      <dgm:prSet presAssocID="{9BD4F264-5077-43CE-8FBA-7503A8AA86C2}" presName="compositeShape" presStyleCnt="0">
        <dgm:presLayoutVars>
          <dgm:chMax val="2"/>
          <dgm:dir/>
          <dgm:resizeHandles val="exact"/>
        </dgm:presLayoutVars>
      </dgm:prSet>
      <dgm:spPr/>
    </dgm:pt>
    <dgm:pt modelId="{8A313109-D524-484B-B941-F3AC206CB270}" type="pres">
      <dgm:prSet presAssocID="{9BD4F264-5077-43CE-8FBA-7503A8AA86C2}" presName="ribbon" presStyleLbl="node1" presStyleIdx="0" presStyleCnt="1" custScaleX="85586" custScaleY="89761" custLinFactNeighborX="-2036" custLinFactNeighborY="-3010"/>
      <dgm:spPr/>
    </dgm:pt>
    <dgm:pt modelId="{4E1C95DA-1E0A-480B-B9F0-EEDC608EAB9E}" type="pres">
      <dgm:prSet presAssocID="{9BD4F264-5077-43CE-8FBA-7503A8AA86C2}" presName="leftArrowText" presStyleLbl="node1" presStyleIdx="0" presStyleCnt="1">
        <dgm:presLayoutVars>
          <dgm:chMax val="0"/>
          <dgm:bulletEnabled val="1"/>
        </dgm:presLayoutVars>
      </dgm:prSet>
      <dgm:spPr/>
    </dgm:pt>
    <dgm:pt modelId="{9F968956-9A7D-4173-A197-4218AD526706}" type="pres">
      <dgm:prSet presAssocID="{9BD4F264-5077-43CE-8FBA-7503A8AA86C2}" presName="rightArrowText" presStyleLbl="node1" presStyleIdx="0" presStyleCnt="1">
        <dgm:presLayoutVars>
          <dgm:chMax val="0"/>
          <dgm:bulletEnabled val="1"/>
        </dgm:presLayoutVars>
      </dgm:prSet>
      <dgm:spPr/>
    </dgm:pt>
  </dgm:ptLst>
  <dgm:cxnLst>
    <dgm:cxn modelId="{424DE01F-B68B-4E4C-848F-44E76748FA0F}" type="presOf" srcId="{9BD4F264-5077-43CE-8FBA-7503A8AA86C2}" destId="{68776FEB-C07E-47CD-BA1C-2E851E938177}" srcOrd="0" destOrd="0" presId="urn:microsoft.com/office/officeart/2005/8/layout/arrow6#1"/>
    <dgm:cxn modelId="{F5A9DD73-D408-4AE4-8C14-3015B0861BA9}" type="presOf" srcId="{18705A43-698F-433E-9910-E3855A078238}" destId="{4E1C95DA-1E0A-480B-B9F0-EEDC608EAB9E}" srcOrd="0" destOrd="0" presId="urn:microsoft.com/office/officeart/2005/8/layout/arrow6#1"/>
    <dgm:cxn modelId="{6D727A5A-25A6-4922-B977-CD2560852AC1}" srcId="{9BD4F264-5077-43CE-8FBA-7503A8AA86C2}" destId="{D0B77696-2C3D-4CA5-8F26-06A33A9D0DB7}" srcOrd="1" destOrd="0" parTransId="{0E085ECD-7FE9-4FAC-9425-C0CD64CB4257}" sibTransId="{10E9D0B7-8607-4A14-92B0-8E52B60F7740}"/>
    <dgm:cxn modelId="{255E41C2-948E-48C5-8DA8-FF599997F4CB}" type="presOf" srcId="{D0B77696-2C3D-4CA5-8F26-06A33A9D0DB7}" destId="{9F968956-9A7D-4173-A197-4218AD526706}" srcOrd="0" destOrd="0" presId="urn:microsoft.com/office/officeart/2005/8/layout/arrow6#1"/>
    <dgm:cxn modelId="{EAF868D7-314C-4C2C-BE3B-5D34FB41A26D}" srcId="{9BD4F264-5077-43CE-8FBA-7503A8AA86C2}" destId="{18705A43-698F-433E-9910-E3855A078238}" srcOrd="0" destOrd="0" parTransId="{CE0089CD-7D95-4E6E-9CA0-D982CA766BAC}" sibTransId="{2076C768-D0CF-4C66-B1A0-633C48AF66D8}"/>
    <dgm:cxn modelId="{9A8AF5B5-AB2A-4D62-B998-41CC4B326AFF}" type="presParOf" srcId="{68776FEB-C07E-47CD-BA1C-2E851E938177}" destId="{8A313109-D524-484B-B941-F3AC206CB270}" srcOrd="0" destOrd="0" presId="urn:microsoft.com/office/officeart/2005/8/layout/arrow6#1"/>
    <dgm:cxn modelId="{7D1D1C05-019D-4C8A-BC6A-BEE792086782}" type="presParOf" srcId="{68776FEB-C07E-47CD-BA1C-2E851E938177}" destId="{4E1C95DA-1E0A-480B-B9F0-EEDC608EAB9E}" srcOrd="1" destOrd="0" presId="urn:microsoft.com/office/officeart/2005/8/layout/arrow6#1"/>
    <dgm:cxn modelId="{EEFE11FD-8140-4640-838C-C657DAECB472}" type="presParOf" srcId="{68776FEB-C07E-47CD-BA1C-2E851E938177}" destId="{9F968956-9A7D-4173-A197-4218AD526706}" srcOrd="2" destOrd="0" presId="urn:microsoft.com/office/officeart/2005/8/layout/arrow6#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D2AE9A5-EFB0-41DE-916A-486478069E50}">
      <dsp:nvSpPr>
        <dsp:cNvPr id="0" name=""/>
        <dsp:cNvSpPr/>
      </dsp:nvSpPr>
      <dsp:spPr>
        <a:xfrm rot="5400000">
          <a:off x="5979837" y="-3196471"/>
          <a:ext cx="1261598" cy="7654829"/>
        </a:xfrm>
        <a:prstGeom prst="round2SameRect">
          <a:avLst/>
        </a:prstGeom>
        <a:solidFill>
          <a:schemeClr val="accent4">
            <a:tint val="40000"/>
            <a:alpha val="90000"/>
            <a:hueOff val="0"/>
            <a:satOff val="0"/>
            <a:lumOff val="0"/>
            <a:alphaOff val="0"/>
          </a:schemeClr>
        </a:solidFill>
        <a:ln w="12700" cap="flat" cmpd="sng" algn="ctr">
          <a:solidFill>
            <a:schemeClr val="accent4">
              <a:tint val="40000"/>
              <a:alpha val="9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977900">
            <a:lnSpc>
              <a:spcPct val="90000"/>
            </a:lnSpc>
            <a:spcBef>
              <a:spcPct val="0"/>
            </a:spcBef>
            <a:spcAft>
              <a:spcPct val="15000"/>
            </a:spcAft>
            <a:buChar char="•"/>
          </a:pPr>
          <a:r>
            <a:rPr lang="en-US" altLang="zh-CN" sz="2200" kern="1200" dirty="0">
              <a:latin typeface="Times New Roman" panose="02020603050405020304" pitchFamily="18" charset="0"/>
              <a:cs typeface="Times New Roman" panose="02020603050405020304" pitchFamily="18" charset="0"/>
            </a:rPr>
            <a:t>The young generations can understand but cannot         (1)____________________.</a:t>
          </a:r>
          <a:endParaRPr lang="zh-CN" altLang="en-US" sz="2200" kern="1200" dirty="0">
            <a:latin typeface="Times New Roman" panose="02020603050405020304" pitchFamily="18" charset="0"/>
            <a:cs typeface="Times New Roman" panose="02020603050405020304" pitchFamily="18" charset="0"/>
          </a:endParaRPr>
        </a:p>
        <a:p>
          <a:pPr marL="228600" lvl="1" indent="-228600" algn="l" defTabSz="977900">
            <a:lnSpc>
              <a:spcPct val="90000"/>
            </a:lnSpc>
            <a:spcBef>
              <a:spcPct val="0"/>
            </a:spcBef>
            <a:spcAft>
              <a:spcPct val="15000"/>
            </a:spcAft>
            <a:buChar char="•"/>
          </a:pPr>
          <a:r>
            <a:rPr lang="en-US" altLang="zh-CN" sz="2200" kern="1200" dirty="0">
              <a:latin typeface="Times New Roman" panose="02020603050405020304" pitchFamily="18" charset="0"/>
              <a:cs typeface="Times New Roman" panose="02020603050405020304" pitchFamily="18" charset="0"/>
            </a:rPr>
            <a:t>The older generations can understand and speak Shanghai dialect.</a:t>
          </a:r>
          <a:endParaRPr lang="zh-CN" altLang="en-US" sz="2200" kern="1200" dirty="0">
            <a:latin typeface="Times New Roman" panose="02020603050405020304" pitchFamily="18" charset="0"/>
            <a:cs typeface="Times New Roman" panose="02020603050405020304" pitchFamily="18" charset="0"/>
          </a:endParaRPr>
        </a:p>
      </dsp:txBody>
      <dsp:txXfrm rot="-5400000">
        <a:off x="2783222" y="61730"/>
        <a:ext cx="7593243" cy="1138426"/>
      </dsp:txXfrm>
    </dsp:sp>
    <dsp:sp modelId="{E16940AC-95D2-442E-A6DB-51C8ED98BD87}">
      <dsp:nvSpPr>
        <dsp:cNvPr id="0" name=""/>
        <dsp:cNvSpPr/>
      </dsp:nvSpPr>
      <dsp:spPr>
        <a:xfrm>
          <a:off x="0" y="178954"/>
          <a:ext cx="2783035" cy="903977"/>
        </a:xfrm>
        <a:prstGeom prst="roundRect">
          <a:avLst/>
        </a:prstGeom>
        <a:gradFill rotWithShape="0">
          <a:gsLst>
            <a:gs pos="0">
              <a:schemeClr val="accent4">
                <a:hueOff val="0"/>
                <a:satOff val="0"/>
                <a:lumOff val="0"/>
                <a:alphaOff val="0"/>
                <a:tint val="65000"/>
                <a:shade val="92000"/>
                <a:satMod val="130000"/>
              </a:schemeClr>
            </a:gs>
            <a:gs pos="45000">
              <a:schemeClr val="accent4">
                <a:hueOff val="0"/>
                <a:satOff val="0"/>
                <a:lumOff val="0"/>
                <a:alphaOff val="0"/>
                <a:tint val="60000"/>
                <a:shade val="99000"/>
                <a:satMod val="120000"/>
              </a:schemeClr>
            </a:gs>
            <a:gs pos="100000">
              <a:schemeClr val="accent4">
                <a:hueOff val="0"/>
                <a:satOff val="0"/>
                <a:lumOff val="0"/>
                <a:alphaOff val="0"/>
                <a:tint val="55000"/>
                <a:satMod val="140000"/>
              </a:schemeClr>
            </a:gs>
          </a:gsLst>
          <a:path path="circle">
            <a:fillToRect l="100000" t="100000" r="100000" b="100000"/>
          </a:path>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83820" tIns="41910" rIns="83820" bIns="41910" numCol="1" spcCol="1270" anchor="ctr" anchorCtr="0">
          <a:noAutofit/>
        </a:bodyPr>
        <a:lstStyle/>
        <a:p>
          <a:pPr marL="0" lvl="0" indent="0" algn="ctr" defTabSz="977900">
            <a:lnSpc>
              <a:spcPct val="90000"/>
            </a:lnSpc>
            <a:spcBef>
              <a:spcPct val="0"/>
            </a:spcBef>
            <a:spcAft>
              <a:spcPct val="35000"/>
            </a:spcAft>
            <a:buNone/>
          </a:pPr>
          <a:r>
            <a:rPr lang="en-US" altLang="zh-CN" sz="2200" b="1" kern="1200" dirty="0">
              <a:latin typeface="Times New Roman" panose="02020603050405020304" pitchFamily="18" charset="0"/>
              <a:cs typeface="Times New Roman" panose="02020603050405020304" pitchFamily="18" charset="0"/>
            </a:rPr>
            <a:t>Generation gap in Shanghai dialect</a:t>
          </a:r>
          <a:endParaRPr lang="zh-CN" altLang="en-US" sz="2200" b="1" kern="1200" dirty="0">
            <a:latin typeface="Times New Roman" panose="02020603050405020304" pitchFamily="18" charset="0"/>
            <a:cs typeface="Times New Roman" panose="02020603050405020304" pitchFamily="18" charset="0"/>
          </a:endParaRPr>
        </a:p>
      </dsp:txBody>
      <dsp:txXfrm>
        <a:off x="44129" y="223083"/>
        <a:ext cx="2694777" cy="815719"/>
      </dsp:txXfrm>
    </dsp:sp>
    <dsp:sp modelId="{549B6D55-85A9-41D5-A2F0-6D21E122F72F}">
      <dsp:nvSpPr>
        <dsp:cNvPr id="0" name=""/>
        <dsp:cNvSpPr/>
      </dsp:nvSpPr>
      <dsp:spPr>
        <a:xfrm rot="5400000">
          <a:off x="5527681" y="-1432374"/>
          <a:ext cx="2170739" cy="7650354"/>
        </a:xfrm>
        <a:prstGeom prst="round2SameRect">
          <a:avLst/>
        </a:prstGeom>
        <a:solidFill>
          <a:schemeClr val="accent4">
            <a:tint val="40000"/>
            <a:alpha val="90000"/>
            <a:hueOff val="1137363"/>
            <a:satOff val="4261"/>
            <a:lumOff val="550"/>
            <a:alphaOff val="0"/>
          </a:schemeClr>
        </a:solidFill>
        <a:ln w="12700" cap="flat" cmpd="sng" algn="ctr">
          <a:solidFill>
            <a:schemeClr val="accent4">
              <a:tint val="40000"/>
              <a:alpha val="90000"/>
              <a:hueOff val="1137363"/>
              <a:satOff val="4261"/>
              <a:lumOff val="55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977900">
            <a:lnSpc>
              <a:spcPct val="90000"/>
            </a:lnSpc>
            <a:spcBef>
              <a:spcPct val="0"/>
            </a:spcBef>
            <a:spcAft>
              <a:spcPct val="15000"/>
            </a:spcAft>
            <a:buChar char="•"/>
          </a:pPr>
          <a:r>
            <a:rPr lang="en-US" sz="2200" kern="1200" dirty="0">
              <a:latin typeface="Times New Roman" panose="02020603050405020304" pitchFamily="18" charset="0"/>
              <a:cs typeface="Times New Roman" panose="02020603050405020304" pitchFamily="18" charset="0"/>
            </a:rPr>
            <a:t>Teachers and classmates are from (2)__________________.</a:t>
          </a:r>
          <a:endParaRPr lang="zh-CN" altLang="en-US" sz="2200" kern="1200" dirty="0">
            <a:latin typeface="Times New Roman" panose="02020603050405020304" pitchFamily="18" charset="0"/>
            <a:cs typeface="Times New Roman" panose="02020603050405020304" pitchFamily="18" charset="0"/>
          </a:endParaRPr>
        </a:p>
        <a:p>
          <a:pPr marL="228600" lvl="1" indent="-228600" algn="l" defTabSz="977900">
            <a:lnSpc>
              <a:spcPct val="90000"/>
            </a:lnSpc>
            <a:spcBef>
              <a:spcPct val="0"/>
            </a:spcBef>
            <a:spcAft>
              <a:spcPct val="15000"/>
            </a:spcAft>
            <a:buChar char="•"/>
          </a:pPr>
          <a:r>
            <a:rPr lang="en-US" altLang="zh-CN" sz="2200" kern="1200" dirty="0">
              <a:latin typeface="Times New Roman" panose="02020603050405020304" pitchFamily="18" charset="0"/>
              <a:cs typeface="Times New Roman" panose="02020603050405020304" pitchFamily="18" charset="0"/>
            </a:rPr>
            <a:t>L</a:t>
          </a:r>
          <a:r>
            <a:rPr lang="en-US" sz="2200" kern="1200" dirty="0">
              <a:latin typeface="Times New Roman" panose="02020603050405020304" pitchFamily="18" charset="0"/>
              <a:cs typeface="Times New Roman" panose="02020603050405020304" pitchFamily="18" charset="0"/>
            </a:rPr>
            <a:t>ocal children spend (3) __________ with their teachers and classmates than with their parents and grandparents.</a:t>
          </a:r>
          <a:endParaRPr lang="zh-CN" altLang="en-US" sz="2200" kern="1200" dirty="0">
            <a:latin typeface="Times New Roman" panose="02020603050405020304" pitchFamily="18" charset="0"/>
            <a:cs typeface="Times New Roman" panose="02020603050405020304" pitchFamily="18" charset="0"/>
          </a:endParaRPr>
        </a:p>
        <a:p>
          <a:pPr marL="228600" lvl="1" indent="-228600" algn="l" defTabSz="977900">
            <a:lnSpc>
              <a:spcPct val="90000"/>
            </a:lnSpc>
            <a:spcBef>
              <a:spcPct val="0"/>
            </a:spcBef>
            <a:spcAft>
              <a:spcPct val="15000"/>
            </a:spcAft>
            <a:buChar char="•"/>
          </a:pPr>
          <a:r>
            <a:rPr lang="en-US" sz="2200" kern="1200" dirty="0">
              <a:latin typeface="Times New Roman" panose="02020603050405020304" pitchFamily="18" charset="0"/>
              <a:cs typeface="Times New Roman" panose="02020603050405020304" pitchFamily="18" charset="0"/>
            </a:rPr>
            <a:t>More and more people come to Shanghai from different regions.</a:t>
          </a:r>
          <a:endParaRPr lang="zh-CN" altLang="en-US" sz="2200" kern="1200" dirty="0">
            <a:latin typeface="Times New Roman" panose="02020603050405020304" pitchFamily="18" charset="0"/>
            <a:cs typeface="Times New Roman" panose="02020603050405020304" pitchFamily="18" charset="0"/>
          </a:endParaRPr>
        </a:p>
        <a:p>
          <a:pPr marL="228600" lvl="1" indent="-228600" algn="l" defTabSz="977900">
            <a:lnSpc>
              <a:spcPct val="90000"/>
            </a:lnSpc>
            <a:spcBef>
              <a:spcPct val="0"/>
            </a:spcBef>
            <a:spcAft>
              <a:spcPct val="15000"/>
            </a:spcAft>
            <a:buChar char="•"/>
          </a:pPr>
          <a:r>
            <a:rPr lang="en-US" altLang="zh-CN" sz="2200" kern="1200" dirty="0">
              <a:latin typeface="Times New Roman" panose="02020603050405020304" pitchFamily="18" charset="0"/>
              <a:cs typeface="Times New Roman" panose="02020603050405020304" pitchFamily="18" charset="0"/>
            </a:rPr>
            <a:t>Local children speak (4)___________________ more than Shanghai dialect.</a:t>
          </a:r>
          <a:endParaRPr lang="zh-CN" altLang="en-US" sz="2200" kern="1200" dirty="0">
            <a:latin typeface="Times New Roman" panose="02020603050405020304" pitchFamily="18" charset="0"/>
            <a:cs typeface="Times New Roman" panose="02020603050405020304" pitchFamily="18" charset="0"/>
          </a:endParaRPr>
        </a:p>
      </dsp:txBody>
      <dsp:txXfrm rot="-5400000">
        <a:off x="2787874" y="1413400"/>
        <a:ext cx="7544387" cy="1958805"/>
      </dsp:txXfrm>
    </dsp:sp>
    <dsp:sp modelId="{A9B76D6A-7CF8-4582-868E-FC641EB5BCDF}">
      <dsp:nvSpPr>
        <dsp:cNvPr id="0" name=""/>
        <dsp:cNvSpPr/>
      </dsp:nvSpPr>
      <dsp:spPr>
        <a:xfrm>
          <a:off x="0" y="2100728"/>
          <a:ext cx="2780939" cy="583164"/>
        </a:xfrm>
        <a:prstGeom prst="roundRect">
          <a:avLst/>
        </a:prstGeom>
        <a:gradFill rotWithShape="0">
          <a:gsLst>
            <a:gs pos="0">
              <a:schemeClr val="accent4">
                <a:hueOff val="822717"/>
                <a:satOff val="3566"/>
                <a:lumOff val="2353"/>
                <a:alphaOff val="0"/>
                <a:tint val="65000"/>
                <a:shade val="92000"/>
                <a:satMod val="130000"/>
              </a:schemeClr>
            </a:gs>
            <a:gs pos="45000">
              <a:schemeClr val="accent4">
                <a:hueOff val="822717"/>
                <a:satOff val="3566"/>
                <a:lumOff val="2353"/>
                <a:alphaOff val="0"/>
                <a:tint val="60000"/>
                <a:shade val="99000"/>
                <a:satMod val="120000"/>
              </a:schemeClr>
            </a:gs>
            <a:gs pos="100000">
              <a:schemeClr val="accent4">
                <a:hueOff val="822717"/>
                <a:satOff val="3566"/>
                <a:lumOff val="2353"/>
                <a:alphaOff val="0"/>
                <a:tint val="55000"/>
                <a:satMod val="140000"/>
              </a:schemeClr>
            </a:gs>
          </a:gsLst>
          <a:path path="circle">
            <a:fillToRect l="100000" t="100000" r="100000" b="100000"/>
          </a:path>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83820" tIns="41910" rIns="83820" bIns="41910" numCol="1" spcCol="1270" anchor="ctr" anchorCtr="0">
          <a:noAutofit/>
        </a:bodyPr>
        <a:lstStyle/>
        <a:p>
          <a:pPr marL="0" lvl="0" indent="0" algn="ctr" defTabSz="977900">
            <a:lnSpc>
              <a:spcPct val="90000"/>
            </a:lnSpc>
            <a:spcBef>
              <a:spcPct val="0"/>
            </a:spcBef>
            <a:spcAft>
              <a:spcPct val="35000"/>
            </a:spcAft>
            <a:buNone/>
          </a:pPr>
          <a:r>
            <a:rPr lang="en-US" altLang="zh-CN" sz="2200" b="1" kern="1200">
              <a:latin typeface="Times New Roman" panose="02020603050405020304" pitchFamily="18" charset="0"/>
              <a:cs typeface="Times New Roman" panose="02020603050405020304" pitchFamily="18" charset="0"/>
            </a:rPr>
            <a:t>Reasons for the gap</a:t>
          </a:r>
          <a:endParaRPr lang="zh-CN" altLang="en-US" sz="2200" b="1" kern="1200">
            <a:latin typeface="Times New Roman" panose="02020603050405020304" pitchFamily="18" charset="0"/>
            <a:cs typeface="Times New Roman" panose="02020603050405020304" pitchFamily="18" charset="0"/>
          </a:endParaRPr>
        </a:p>
      </dsp:txBody>
      <dsp:txXfrm>
        <a:off x="28468" y="2129196"/>
        <a:ext cx="2724003" cy="526228"/>
      </dsp:txXfrm>
    </dsp:sp>
    <dsp:sp modelId="{CE5AC36C-DEA9-4087-A59B-8B6DCA893472}">
      <dsp:nvSpPr>
        <dsp:cNvPr id="0" name=""/>
        <dsp:cNvSpPr/>
      </dsp:nvSpPr>
      <dsp:spPr>
        <a:xfrm rot="5400000">
          <a:off x="6286485" y="99705"/>
          <a:ext cx="723181" cy="7569529"/>
        </a:xfrm>
        <a:prstGeom prst="round2SameRect">
          <a:avLst/>
        </a:prstGeom>
        <a:solidFill>
          <a:schemeClr val="accent4">
            <a:tint val="40000"/>
            <a:alpha val="90000"/>
            <a:hueOff val="2274726"/>
            <a:satOff val="8522"/>
            <a:lumOff val="1100"/>
            <a:alphaOff val="0"/>
          </a:schemeClr>
        </a:solidFill>
        <a:ln w="12700" cap="flat" cmpd="sng" algn="ctr">
          <a:solidFill>
            <a:schemeClr val="accent4">
              <a:tint val="40000"/>
              <a:alpha val="90000"/>
              <a:hueOff val="2274726"/>
              <a:satOff val="8522"/>
              <a:lumOff val="110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977900">
            <a:lnSpc>
              <a:spcPct val="90000"/>
            </a:lnSpc>
            <a:spcBef>
              <a:spcPct val="0"/>
            </a:spcBef>
            <a:spcAft>
              <a:spcPct val="15000"/>
            </a:spcAft>
            <a:buChar char="•"/>
          </a:pPr>
          <a:r>
            <a:rPr lang="en-US" sz="2200" kern="1200" dirty="0">
              <a:latin typeface="Times New Roman" panose="02020603050405020304" pitchFamily="18" charset="0"/>
              <a:cs typeface="Times New Roman" panose="02020603050405020304" pitchFamily="18" charset="0"/>
            </a:rPr>
            <a:t>Local dialects are precious pieces of (5)______________.</a:t>
          </a:r>
          <a:endParaRPr lang="zh-CN" altLang="en-US" sz="2200" kern="1200" dirty="0">
            <a:latin typeface="Times New Roman" panose="02020603050405020304" pitchFamily="18" charset="0"/>
            <a:cs typeface="Times New Roman" panose="02020603050405020304" pitchFamily="18" charset="0"/>
          </a:endParaRPr>
        </a:p>
        <a:p>
          <a:pPr marL="228600" lvl="1" indent="-228600" algn="l" defTabSz="977900">
            <a:lnSpc>
              <a:spcPct val="90000"/>
            </a:lnSpc>
            <a:spcBef>
              <a:spcPct val="0"/>
            </a:spcBef>
            <a:spcAft>
              <a:spcPct val="15000"/>
            </a:spcAft>
            <a:buChar char="•"/>
          </a:pPr>
          <a:r>
            <a:rPr lang="en-US" sz="2200" kern="1200" dirty="0">
              <a:latin typeface="Times New Roman" panose="02020603050405020304" pitchFamily="18" charset="0"/>
              <a:cs typeface="Times New Roman" panose="02020603050405020304" pitchFamily="18" charset="0"/>
            </a:rPr>
            <a:t>It is necessary to (6)________ local dialects. </a:t>
          </a:r>
          <a:endParaRPr lang="zh-CN" altLang="en-US" sz="2200" kern="1200" dirty="0">
            <a:latin typeface="Times New Roman" panose="02020603050405020304" pitchFamily="18" charset="0"/>
            <a:cs typeface="Times New Roman" panose="02020603050405020304" pitchFamily="18" charset="0"/>
          </a:endParaRPr>
        </a:p>
      </dsp:txBody>
      <dsp:txXfrm rot="-5400000">
        <a:off x="2863312" y="3558182"/>
        <a:ext cx="7534226" cy="652575"/>
      </dsp:txXfrm>
    </dsp:sp>
    <dsp:sp modelId="{47C0058C-1A2E-4E1F-9827-22F9CCBD8C4B}">
      <dsp:nvSpPr>
        <dsp:cNvPr id="0" name=""/>
        <dsp:cNvSpPr/>
      </dsp:nvSpPr>
      <dsp:spPr>
        <a:xfrm>
          <a:off x="0" y="3574523"/>
          <a:ext cx="2863125" cy="619893"/>
        </a:xfrm>
        <a:prstGeom prst="roundRect">
          <a:avLst/>
        </a:prstGeom>
        <a:gradFill rotWithShape="0">
          <a:gsLst>
            <a:gs pos="0">
              <a:schemeClr val="accent4">
                <a:hueOff val="1645434"/>
                <a:satOff val="7132"/>
                <a:lumOff val="4706"/>
                <a:alphaOff val="0"/>
                <a:tint val="65000"/>
                <a:shade val="92000"/>
                <a:satMod val="130000"/>
              </a:schemeClr>
            </a:gs>
            <a:gs pos="45000">
              <a:schemeClr val="accent4">
                <a:hueOff val="1645434"/>
                <a:satOff val="7132"/>
                <a:lumOff val="4706"/>
                <a:alphaOff val="0"/>
                <a:tint val="60000"/>
                <a:shade val="99000"/>
                <a:satMod val="120000"/>
              </a:schemeClr>
            </a:gs>
            <a:gs pos="100000">
              <a:schemeClr val="accent4">
                <a:hueOff val="1645434"/>
                <a:satOff val="7132"/>
                <a:lumOff val="4706"/>
                <a:alphaOff val="0"/>
                <a:tint val="55000"/>
                <a:satMod val="140000"/>
              </a:schemeClr>
            </a:gs>
          </a:gsLst>
          <a:path path="circle">
            <a:fillToRect l="100000" t="100000" r="100000" b="100000"/>
          </a:path>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83820" tIns="41910" rIns="83820" bIns="41910" numCol="1" spcCol="1270" anchor="ctr" anchorCtr="0">
          <a:noAutofit/>
        </a:bodyPr>
        <a:lstStyle/>
        <a:p>
          <a:pPr marL="0" lvl="0" indent="0" algn="ctr" defTabSz="977900">
            <a:lnSpc>
              <a:spcPct val="90000"/>
            </a:lnSpc>
            <a:spcBef>
              <a:spcPct val="0"/>
            </a:spcBef>
            <a:spcAft>
              <a:spcPct val="35000"/>
            </a:spcAft>
            <a:buNone/>
          </a:pPr>
          <a:r>
            <a:rPr lang="en-US" sz="2200" b="1" kern="1200">
              <a:latin typeface="Times New Roman" panose="02020603050405020304" pitchFamily="18" charset="0"/>
              <a:cs typeface="Times New Roman" panose="02020603050405020304" pitchFamily="18" charset="0"/>
            </a:rPr>
            <a:t>Views of the professional</a:t>
          </a:r>
          <a:endParaRPr lang="zh-CN" altLang="en-US" sz="2200" b="1" kern="1200">
            <a:latin typeface="Times New Roman" panose="02020603050405020304" pitchFamily="18" charset="0"/>
            <a:cs typeface="Times New Roman" panose="02020603050405020304" pitchFamily="18" charset="0"/>
          </a:endParaRPr>
        </a:p>
      </dsp:txBody>
      <dsp:txXfrm>
        <a:off x="30261" y="3604784"/>
        <a:ext cx="2802603" cy="559371"/>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A313109-D524-484B-B941-F3AC206CB270}">
      <dsp:nvSpPr>
        <dsp:cNvPr id="0" name=""/>
        <dsp:cNvSpPr/>
      </dsp:nvSpPr>
      <dsp:spPr>
        <a:xfrm>
          <a:off x="314140" y="614569"/>
          <a:ext cx="5199388" cy="2181208"/>
        </a:xfrm>
        <a:prstGeom prst="leftRightRibbon">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4E1C95DA-1E0A-480B-B9F0-EEDC608EAB9E}">
      <dsp:nvSpPr>
        <dsp:cNvPr id="0" name=""/>
        <dsp:cNvSpPr/>
      </dsp:nvSpPr>
      <dsp:spPr>
        <a:xfrm>
          <a:off x="729005" y="988561"/>
          <a:ext cx="2004764" cy="1190708"/>
        </a:xfrm>
        <a:prstGeom prst="rect">
          <a:avLst/>
        </a:prstGeom>
        <a:noFill/>
        <a:ln w="15875" cap="flat" cmpd="sng" algn="ctr">
          <a:noFill/>
          <a:prstDash val="solid"/>
        </a:ln>
        <a:effectLst/>
        <a:sp3d/>
      </dsp:spPr>
      <dsp:style>
        <a:lnRef idx="2">
          <a:scrgbClr r="0" g="0" b="0"/>
        </a:lnRef>
        <a:fillRef idx="1">
          <a:scrgbClr r="0" g="0" b="0"/>
        </a:fillRef>
        <a:effectRef idx="0">
          <a:scrgbClr r="0" g="0" b="0"/>
        </a:effectRef>
        <a:fontRef idx="minor">
          <a:schemeClr val="lt1"/>
        </a:fontRef>
      </dsp:style>
      <dsp:txBody>
        <a:bodyPr spcFirstLastPara="0" vert="horz" wrap="square" lIns="0" tIns="117348" rIns="0" bIns="125730" numCol="1" spcCol="1270" anchor="ctr" anchorCtr="0">
          <a:noAutofit/>
        </a:bodyPr>
        <a:lstStyle/>
        <a:p>
          <a:pPr marL="0" lvl="0" indent="0" algn="ctr" defTabSz="1466850">
            <a:lnSpc>
              <a:spcPct val="90000"/>
            </a:lnSpc>
            <a:spcBef>
              <a:spcPct val="0"/>
            </a:spcBef>
            <a:spcAft>
              <a:spcPct val="35000"/>
            </a:spcAft>
            <a:buNone/>
          </a:pPr>
          <a:r>
            <a:rPr lang="en-US" altLang="zh-CN" sz="3300" kern="1200" dirty="0"/>
            <a:t>Text Analysis</a:t>
          </a:r>
          <a:endParaRPr lang="zh-CN" altLang="en-US" sz="3300" kern="1200" dirty="0"/>
        </a:p>
      </dsp:txBody>
      <dsp:txXfrm>
        <a:off x="729005" y="988561"/>
        <a:ext cx="2004764" cy="1190708"/>
      </dsp:txXfrm>
    </dsp:sp>
    <dsp:sp modelId="{9F968956-9A7D-4173-A197-4218AD526706}">
      <dsp:nvSpPr>
        <dsp:cNvPr id="0" name=""/>
        <dsp:cNvSpPr/>
      </dsp:nvSpPr>
      <dsp:spPr>
        <a:xfrm>
          <a:off x="3037522" y="1377364"/>
          <a:ext cx="2369267" cy="1190708"/>
        </a:xfrm>
        <a:prstGeom prst="rect">
          <a:avLst/>
        </a:prstGeom>
        <a:noFill/>
        <a:ln w="15875" cap="flat" cmpd="sng" algn="ctr">
          <a:noFill/>
          <a:prstDash val="solid"/>
        </a:ln>
        <a:effectLst/>
        <a:sp3d/>
      </dsp:spPr>
      <dsp:style>
        <a:lnRef idx="2">
          <a:scrgbClr r="0" g="0" b="0"/>
        </a:lnRef>
        <a:fillRef idx="1">
          <a:scrgbClr r="0" g="0" b="0"/>
        </a:fillRef>
        <a:effectRef idx="0">
          <a:scrgbClr r="0" g="0" b="0"/>
        </a:effectRef>
        <a:fontRef idx="minor">
          <a:schemeClr val="lt1"/>
        </a:fontRef>
      </dsp:style>
      <dsp:txBody>
        <a:bodyPr spcFirstLastPara="0" vert="horz" wrap="square" lIns="0" tIns="117348" rIns="0" bIns="125730" numCol="1" spcCol="1270" anchor="ctr" anchorCtr="0">
          <a:noAutofit/>
        </a:bodyPr>
        <a:lstStyle/>
        <a:p>
          <a:pPr marL="0" lvl="0" indent="0" algn="ctr" defTabSz="1466850">
            <a:lnSpc>
              <a:spcPct val="90000"/>
            </a:lnSpc>
            <a:spcBef>
              <a:spcPct val="0"/>
            </a:spcBef>
            <a:spcAft>
              <a:spcPct val="35000"/>
            </a:spcAft>
            <a:buNone/>
          </a:pPr>
          <a:r>
            <a:rPr lang="en-US" altLang="zh-CN" sz="3300" kern="1200" dirty="0"/>
            <a:t>Language Focus</a:t>
          </a:r>
          <a:endParaRPr lang="zh-CN" altLang="en-US" sz="3300" kern="1200" dirty="0"/>
        </a:p>
      </dsp:txBody>
      <dsp:txXfrm>
        <a:off x="3037522" y="1377364"/>
        <a:ext cx="2369267" cy="1190708"/>
      </dsp:txXfrm>
    </dsp:sp>
  </dsp:spTree>
</dsp:drawing>
</file>

<file path=ppt/diagrams/layout1.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arrow6#1">
  <dgm:title val=""/>
  <dgm:desc val=""/>
  <dgm:catLst>
    <dgm:cat type="relationship" pri="4000"/>
    <dgm:cat type="process" pri="29000"/>
  </dgm:catLst>
  <dgm:sampData>
    <dgm:dataModel>
      <dgm:ptLst>
        <dgm:pt modelId="0" type="doc"/>
        <dgm:pt modelId="1">
          <dgm:prSet phldr="1"/>
        </dgm:pt>
        <dgm:pt modelId="2">
          <dgm:prSet phldr="1"/>
        </dgm:pt>
      </dgm:ptLst>
      <dgm:cxnLst>
        <dgm:cxn modelId="4" srcId="0" destId="1" srcOrd="0" destOrd="0"/>
        <dgm:cxn modelId="5" srcId="0" destId="2" srcOrd="1"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Lst>
      <dgm:cxnLst>
        <dgm:cxn modelId="3" srcId="0" destId="1" srcOrd="0" destOrd="0"/>
        <dgm:cxn modelId="4" srcId="0" destId="2" srcOrd="1" destOrd="0"/>
      </dgm:cxnLst>
      <dgm:bg/>
      <dgm:whole/>
    </dgm:dataModel>
  </dgm:clrData>
  <dgm:layoutNode name="compositeShape">
    <dgm:varLst>
      <dgm:chMax val="2"/>
      <dgm:dir/>
      <dgm:resizeHandles val="exact"/>
    </dgm:varLst>
    <dgm:alg type="composite">
      <dgm:param type="ar" val="2.5"/>
      <dgm:param type="vertAlign" val="mid"/>
      <dgm:param type="horzAlign" val="ctr"/>
    </dgm:alg>
    <dgm:shape xmlns:r="http://schemas.openxmlformats.org/officeDocument/2006/relationships" r:blip="">
      <dgm:adjLst/>
    </dgm:shape>
    <dgm:presOf/>
    <dgm:constrLst>
      <dgm:constr type="primFontSz" for="des" ptType="node" op="equ"/>
      <dgm:constr type="w" for="ch" forName="ribbon" refType="h" refFor="ch" refForName="ribbon" fact="2.5"/>
      <dgm:constr type="h" for="ch" forName="leftArrowText" refType="h" fact="0.49"/>
      <dgm:constr type="ctrY" for="ch" forName="leftArrowText" refType="ctrY" refFor="ch" refForName="ribbon"/>
      <dgm:constr type="ctrYOff" for="ch" forName="leftArrowText" refType="h" refFor="ch" refForName="ribbon" fact="-0.08"/>
      <dgm:constr type="l" for="ch" forName="leftArrowText" refType="w" refFor="ch" refForName="ribbon" fact="0.12"/>
      <dgm:constr type="r" for="ch" forName="leftArrowText" refType="w" refFor="ch" refForName="ribbon" fact="0.45"/>
      <dgm:constr type="h" for="ch" forName="rightArrowText" refType="h" fact="0.49"/>
      <dgm:constr type="ctrY" for="ch" forName="rightArrowText" refType="ctrY" refFor="ch" refForName="ribbon"/>
      <dgm:constr type="ctrYOff" for="ch" forName="rightArrowText" refType="h" refFor="ch" refForName="ribbon" fact="0.08"/>
      <dgm:constr type="l" for="ch" forName="rightArrowText" refType="w" refFor="ch" refForName="ribbon" fact="0.5"/>
      <dgm:constr type="r" for="ch" forName="rightArrowText" refType="w" refFor="ch" refForName="ribbon" fact="0.89"/>
    </dgm:constrLst>
    <dgm:ruleLst/>
    <dgm:choose name="Name0">
      <dgm:if name="Name1" axis="ch" ptType="node" func="cnt" op="gte" val="1">
        <dgm:layoutNode name="ribbon" styleLbl="node1">
          <dgm:alg type="sp"/>
          <dgm:shape xmlns:r="http://schemas.openxmlformats.org/officeDocument/2006/relationships" type="leftRightRibbon" r:blip="">
            <dgm:adjLst/>
          </dgm:shape>
          <dgm:presOf/>
          <dgm:constrLst/>
          <dgm:ruleLst/>
        </dgm:layoutNode>
        <dgm:layoutNode name="leftArrowText" styleLbl="node1">
          <dgm:varLst>
            <dgm:chMax val="0"/>
            <dgm:bulletEnabled val="1"/>
          </dgm:varLst>
          <dgm:alg type="tx">
            <dgm:param type="txAnchorVertCh" val="mid"/>
          </dgm:alg>
          <dgm:shape xmlns:r="http://schemas.openxmlformats.org/officeDocument/2006/relationships" type="rect" r:blip="" hideGeom="1">
            <dgm:adjLst/>
          </dgm:shape>
          <dgm:choose name="Name2">
            <dgm:if name="Name3" func="var" arg="dir" op="equ" val="norm">
              <dgm:presOf axis="ch desOrSelf" ptType="node node" st="1 1" cnt="1 0"/>
            </dgm:if>
            <dgm:else name="Name4">
              <dgm:presOf axis="ch desOrSelf" ptType="node node" st="2 1" cnt="1 0"/>
            </dgm:else>
          </dgm:choose>
          <dgm:constrLst>
            <dgm:constr type="primFontSz" val="65"/>
            <dgm:constr type="tMarg" refType="primFontSz" fact="0.28"/>
            <dgm:constr type="lMarg"/>
            <dgm:constr type="bMarg" refType="primFontSz" fact="0.3"/>
            <dgm:constr type="rMarg"/>
          </dgm:constrLst>
          <dgm:ruleLst>
            <dgm:rule type="primFontSz" val="5" fact="NaN" max="NaN"/>
          </dgm:ruleLst>
        </dgm:layoutNode>
        <dgm:layoutNode name="rightArrowText" styleLbl="node1">
          <dgm:varLst>
            <dgm:chMax val="0"/>
            <dgm:bulletEnabled val="1"/>
          </dgm:varLst>
          <dgm:alg type="tx">
            <dgm:param type="txAnchorVertCh" val="mid"/>
          </dgm:alg>
          <dgm:shape xmlns:r="http://schemas.openxmlformats.org/officeDocument/2006/relationships" type="rect" r:blip="" hideGeom="1">
            <dgm:adjLst/>
          </dgm:shape>
          <dgm:choose name="Name5">
            <dgm:if name="Name6" func="var" arg="dir" op="equ" val="norm">
              <dgm:presOf axis="ch desOrSelf" ptType="node node" st="2 1" cnt="1 0"/>
            </dgm:if>
            <dgm:else name="Name7">
              <dgm:presOf axis="ch desOrSelf" ptType="node node" st="1 1" cnt="1 0"/>
            </dgm:else>
          </dgm:choose>
          <dgm:constrLst>
            <dgm:constr type="primFontSz" val="65"/>
            <dgm:constr type="tMarg" refType="primFontSz" fact="0.28"/>
            <dgm:constr type="lMarg"/>
            <dgm:constr type="bMarg" refType="primFontSz" fact="0.3"/>
            <dgm:constr type="rMarg"/>
          </dgm:constrLst>
          <dgm:ruleLst>
            <dgm:rule type="primFontSz" val="5" fact="NaN" max="NaN"/>
          </dgm:ruleLst>
        </dgm:layoutNode>
      </dgm:if>
      <dgm:else name="Name8"/>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t>2020/9/4</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t>‹#›</a:t>
            </a:fld>
            <a:endParaRPr lang="zh-CN" altLang="en-US"/>
          </a:p>
        </p:txBody>
      </p:sp>
    </p:spTree>
    <p:extLst>
      <p:ext uri="{BB962C8B-B14F-4D97-AF65-F5344CB8AC3E}">
        <p14:creationId xmlns:p14="http://schemas.microsoft.com/office/powerpoint/2010/main" val="173917246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E9CC418-3A60-43E9-BD30-B5F3676A6068}" type="datetimeFigureOut">
              <a:rPr lang="zh-CN" altLang="en-US" smtClean="0"/>
              <a:t>2020/9/4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7D66D20-C27E-4F88-8B09-303578CD2AE1}" type="slidenum">
              <a:rPr lang="zh-CN" altLang="en-US" smtClean="0"/>
              <a:t>‹#›</a:t>
            </a:fld>
            <a:endParaRPr lang="zh-CN" altLang="en-US"/>
          </a:p>
        </p:txBody>
      </p:sp>
    </p:spTree>
    <p:extLst>
      <p:ext uri="{BB962C8B-B14F-4D97-AF65-F5344CB8AC3E}">
        <p14:creationId xmlns:p14="http://schemas.microsoft.com/office/powerpoint/2010/main" val="369066587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7D66D20-C27E-4F88-8B09-303578CD2AE1}" type="slidenum">
              <a:rPr lang="zh-CN" altLang="en-US" smtClean="0"/>
              <a:t>2</a:t>
            </a:fld>
            <a:endParaRPr lang="zh-CN" altLang="en-US"/>
          </a:p>
        </p:txBody>
      </p:sp>
    </p:spTree>
    <p:extLst>
      <p:ext uri="{BB962C8B-B14F-4D97-AF65-F5344CB8AC3E}">
        <p14:creationId xmlns:p14="http://schemas.microsoft.com/office/powerpoint/2010/main" val="274665830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7D66D20-C27E-4F88-8B09-303578CD2AE1}" type="slidenum">
              <a:rPr lang="zh-CN" altLang="en-US" smtClean="0"/>
              <a:t>62</a:t>
            </a:fld>
            <a:endParaRPr lang="zh-CN" altLang="en-US"/>
          </a:p>
        </p:txBody>
      </p:sp>
    </p:spTree>
    <p:extLst>
      <p:ext uri="{BB962C8B-B14F-4D97-AF65-F5344CB8AC3E}">
        <p14:creationId xmlns:p14="http://schemas.microsoft.com/office/powerpoint/2010/main" val="185101825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7D66D20-C27E-4F88-8B09-303578CD2AE1}" type="slidenum">
              <a:rPr lang="zh-CN" altLang="en-US" smtClean="0"/>
              <a:t>75</a:t>
            </a:fld>
            <a:endParaRPr lang="zh-CN" altLang="en-US"/>
          </a:p>
        </p:txBody>
      </p:sp>
    </p:spTree>
    <p:extLst>
      <p:ext uri="{BB962C8B-B14F-4D97-AF65-F5344CB8AC3E}">
        <p14:creationId xmlns:p14="http://schemas.microsoft.com/office/powerpoint/2010/main" val="175126177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7D66D20-C27E-4F88-8B09-303578CD2AE1}" type="slidenum">
              <a:rPr lang="zh-CN" altLang="en-US" smtClean="0"/>
              <a:t>92</a:t>
            </a:fld>
            <a:endParaRPr lang="zh-CN" altLang="en-US"/>
          </a:p>
        </p:txBody>
      </p:sp>
    </p:spTree>
    <p:extLst>
      <p:ext uri="{BB962C8B-B14F-4D97-AF65-F5344CB8AC3E}">
        <p14:creationId xmlns:p14="http://schemas.microsoft.com/office/powerpoint/2010/main" val="41387352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zh-CN" altLang="en-US"/>
              <a:t>单击此处编辑母版标题样式</a:t>
            </a:r>
            <a:endParaRPr lang="en-US" dirty="0"/>
          </a:p>
        </p:txBody>
      </p:sp>
      <p:sp>
        <p:nvSpPr>
          <p:cNvPr id="3" name="Subtitle 2"/>
          <p:cNvSpPr>
            <a:spLocks noGrp="1"/>
          </p:cNvSpPr>
          <p:nvPr>
            <p:ph type="subTitle" idx="1"/>
          </p:nvPr>
        </p:nvSpPr>
        <p:spPr>
          <a:xfrm>
            <a:off x="1100051" y="4455621"/>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zh-CN" altLang="en-US"/>
              <a:t>单击此处编辑母版副标题样式</a:t>
            </a:r>
            <a:endParaRPr lang="en-US" dirty="0"/>
          </a:p>
        </p:txBody>
      </p:sp>
      <p:sp>
        <p:nvSpPr>
          <p:cNvPr id="4" name="Date Placeholder 3"/>
          <p:cNvSpPr>
            <a:spLocks noGrp="1"/>
          </p:cNvSpPr>
          <p:nvPr>
            <p:ph type="dt" sz="half" idx="10"/>
          </p:nvPr>
        </p:nvSpPr>
        <p:spPr>
          <a:xfrm>
            <a:off x="1097280" y="6459785"/>
            <a:ext cx="2472271" cy="365125"/>
          </a:xfrm>
          <a:prstGeom prst="rect">
            <a:avLst/>
          </a:prstGeom>
        </p:spPr>
        <p:txBody>
          <a:bodyPr/>
          <a:lstStyle/>
          <a:p>
            <a:fld id="{40D476CD-C764-4B67-8976-77434A440905}" type="datetime1">
              <a:rPr lang="zh-CN" altLang="en-US" smtClean="0"/>
              <a:t>2020/9/4</a:t>
            </a:fld>
            <a:endParaRPr lang="zh-CN" altLang="en-US"/>
          </a:p>
        </p:txBody>
      </p:sp>
      <p:sp>
        <p:nvSpPr>
          <p:cNvPr id="5" name="Footer Placeholder 4"/>
          <p:cNvSpPr>
            <a:spLocks noGrp="1"/>
          </p:cNvSpPr>
          <p:nvPr>
            <p:ph type="ftr" sz="quarter" idx="11"/>
          </p:nvPr>
        </p:nvSpPr>
        <p:spPr>
          <a:xfrm>
            <a:off x="3686185" y="6459785"/>
            <a:ext cx="4822804" cy="365125"/>
          </a:xfrm>
          <a:prstGeom prst="rect">
            <a:avLst/>
          </a:prstGeom>
        </p:spPr>
        <p:txBody>
          <a:bodyPr/>
          <a:lstStyle/>
          <a:p>
            <a:r>
              <a:rPr lang="zh-CN" altLang="en-US"/>
              <a:t>华东师范大学出版社</a:t>
            </a:r>
          </a:p>
        </p:txBody>
      </p:sp>
      <p:sp>
        <p:nvSpPr>
          <p:cNvPr id="6" name="Slide Number Placeholder 5"/>
          <p:cNvSpPr>
            <a:spLocks noGrp="1"/>
          </p:cNvSpPr>
          <p:nvPr>
            <p:ph type="sldNum" sz="quarter" idx="12"/>
          </p:nvPr>
        </p:nvSpPr>
        <p:spPr>
          <a:xfrm>
            <a:off x="9900458" y="6459785"/>
            <a:ext cx="1312025" cy="365125"/>
          </a:xfrm>
          <a:prstGeom prst="rect">
            <a:avLst/>
          </a:prstGeom>
        </p:spPr>
        <p:txBody>
          <a:bodyPr/>
          <a:lstStyle/>
          <a:p>
            <a:fld id="{D1E5D587-4EBD-42B6-B4E6-EC7E636CF841}" type="slidenum">
              <a:rPr lang="zh-CN" altLang="en-US" smtClean="0"/>
              <a:t>‹#›</a:t>
            </a:fld>
            <a:endParaRPr lang="zh-CN" altLang="en-US"/>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a:xfrm>
            <a:off x="1097280" y="6459785"/>
            <a:ext cx="2472271" cy="365125"/>
          </a:xfrm>
          <a:prstGeom prst="rect">
            <a:avLst/>
          </a:prstGeom>
        </p:spPr>
        <p:txBody>
          <a:bodyPr/>
          <a:lstStyle/>
          <a:p>
            <a:fld id="{18332EFB-38CF-445F-96B9-87392E0A1E01}" type="datetime1">
              <a:rPr lang="zh-CN" altLang="en-US" smtClean="0"/>
              <a:t>2020/9/4</a:t>
            </a:fld>
            <a:endParaRPr lang="zh-CN" altLang="en-US"/>
          </a:p>
        </p:txBody>
      </p:sp>
      <p:sp>
        <p:nvSpPr>
          <p:cNvPr id="5" name="Footer Placeholder 4"/>
          <p:cNvSpPr>
            <a:spLocks noGrp="1"/>
          </p:cNvSpPr>
          <p:nvPr>
            <p:ph type="ftr" sz="quarter" idx="11"/>
          </p:nvPr>
        </p:nvSpPr>
        <p:spPr>
          <a:xfrm>
            <a:off x="3686185" y="6459785"/>
            <a:ext cx="4822804" cy="365125"/>
          </a:xfrm>
          <a:prstGeom prst="rect">
            <a:avLst/>
          </a:prstGeom>
        </p:spPr>
        <p:txBody>
          <a:bodyPr/>
          <a:lstStyle/>
          <a:p>
            <a:r>
              <a:rPr lang="zh-CN" altLang="en-US"/>
              <a:t>华东师范大学出版社</a:t>
            </a:r>
          </a:p>
        </p:txBody>
      </p:sp>
      <p:sp>
        <p:nvSpPr>
          <p:cNvPr id="6" name="Slide Number Placeholder 5"/>
          <p:cNvSpPr>
            <a:spLocks noGrp="1"/>
          </p:cNvSpPr>
          <p:nvPr>
            <p:ph type="sldNum" sz="quarter" idx="12"/>
          </p:nvPr>
        </p:nvSpPr>
        <p:spPr>
          <a:xfrm>
            <a:off x="9900458" y="6459785"/>
            <a:ext cx="1312025" cy="365125"/>
          </a:xfrm>
          <a:prstGeom prst="rect">
            <a:avLst/>
          </a:prstGeom>
        </p:spPr>
        <p:txBody>
          <a:bodyPr/>
          <a:lstStyle/>
          <a:p>
            <a:fld id="{D1E5D587-4EBD-42B6-B4E6-EC7E636CF841}"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竖排标题与文本">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2302"/>
            <a:ext cx="2628900" cy="5759898"/>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838200" y="412302"/>
            <a:ext cx="7734300" cy="5759898"/>
          </a:xfrm>
        </p:spPr>
        <p:txBody>
          <a:bodyPr vert="eaVert" lIns="45720" tIns="0" rIns="45720" bIns="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a:xfrm>
            <a:off x="1097280" y="6459785"/>
            <a:ext cx="2472271" cy="365125"/>
          </a:xfrm>
          <a:prstGeom prst="rect">
            <a:avLst/>
          </a:prstGeom>
        </p:spPr>
        <p:txBody>
          <a:bodyPr/>
          <a:lstStyle/>
          <a:p>
            <a:fld id="{5C5E4788-54E0-4319-A3A4-0DFB2971DC4D}" type="datetime1">
              <a:rPr lang="zh-CN" altLang="en-US" smtClean="0"/>
              <a:t>2020/9/4</a:t>
            </a:fld>
            <a:endParaRPr lang="zh-CN" altLang="en-US"/>
          </a:p>
        </p:txBody>
      </p:sp>
      <p:sp>
        <p:nvSpPr>
          <p:cNvPr id="5" name="Footer Placeholder 4"/>
          <p:cNvSpPr>
            <a:spLocks noGrp="1"/>
          </p:cNvSpPr>
          <p:nvPr>
            <p:ph type="ftr" sz="quarter" idx="11"/>
          </p:nvPr>
        </p:nvSpPr>
        <p:spPr>
          <a:xfrm>
            <a:off x="3686185" y="6459785"/>
            <a:ext cx="4822804" cy="365125"/>
          </a:xfrm>
          <a:prstGeom prst="rect">
            <a:avLst/>
          </a:prstGeom>
        </p:spPr>
        <p:txBody>
          <a:bodyPr/>
          <a:lstStyle/>
          <a:p>
            <a:r>
              <a:rPr lang="zh-CN" altLang="en-US"/>
              <a:t>华东师范大学出版社</a:t>
            </a:r>
          </a:p>
        </p:txBody>
      </p:sp>
      <p:sp>
        <p:nvSpPr>
          <p:cNvPr id="6" name="Slide Number Placeholder 5"/>
          <p:cNvSpPr>
            <a:spLocks noGrp="1"/>
          </p:cNvSpPr>
          <p:nvPr>
            <p:ph type="sldNum" sz="quarter" idx="12"/>
          </p:nvPr>
        </p:nvSpPr>
        <p:spPr>
          <a:xfrm>
            <a:off x="9900458" y="6459785"/>
            <a:ext cx="1312025" cy="365125"/>
          </a:xfrm>
          <a:prstGeom prst="rect">
            <a:avLst/>
          </a:prstGeom>
        </p:spPr>
        <p:txBody>
          <a:bodyPr/>
          <a:lstStyle/>
          <a:p>
            <a:fld id="{D1E5D587-4EBD-42B6-B4E6-EC7E636CF841}"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blank" preserve="1">
  <p:cSld name="1_空白">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a:xfrm>
            <a:off x="1097280" y="6459785"/>
            <a:ext cx="2472271" cy="365125"/>
          </a:xfrm>
          <a:prstGeom prst="rect">
            <a:avLst/>
          </a:prstGeom>
        </p:spPr>
        <p:txBody>
          <a:bodyPr/>
          <a:lstStyle/>
          <a:p>
            <a:fld id="{4DDA92DC-927F-428B-9A37-04FDDEA5CCD7}" type="datetime1">
              <a:rPr lang="zh-CN" altLang="en-US" smtClean="0"/>
              <a:t>2020/9/4</a:t>
            </a:fld>
            <a:endParaRPr lang="zh-CN" altLang="en-US"/>
          </a:p>
        </p:txBody>
      </p:sp>
      <p:sp>
        <p:nvSpPr>
          <p:cNvPr id="5" name="Footer Placeholder 4"/>
          <p:cNvSpPr>
            <a:spLocks noGrp="1"/>
          </p:cNvSpPr>
          <p:nvPr>
            <p:ph type="ftr" sz="quarter" idx="11"/>
          </p:nvPr>
        </p:nvSpPr>
        <p:spPr>
          <a:xfrm>
            <a:off x="3686185" y="6459785"/>
            <a:ext cx="4822804" cy="365125"/>
          </a:xfrm>
          <a:prstGeom prst="rect">
            <a:avLst/>
          </a:prstGeom>
        </p:spPr>
        <p:txBody>
          <a:bodyPr/>
          <a:lstStyle/>
          <a:p>
            <a:r>
              <a:rPr lang="zh-CN" altLang="en-US"/>
              <a:t>华东师范大学出版社</a:t>
            </a:r>
          </a:p>
        </p:txBody>
      </p:sp>
      <p:sp>
        <p:nvSpPr>
          <p:cNvPr id="6" name="Slide Number Placeholder 5"/>
          <p:cNvSpPr>
            <a:spLocks noGrp="1"/>
          </p:cNvSpPr>
          <p:nvPr>
            <p:ph type="sldNum" sz="quarter" idx="12"/>
          </p:nvPr>
        </p:nvSpPr>
        <p:spPr>
          <a:xfrm>
            <a:off x="9900458" y="6459785"/>
            <a:ext cx="1312025" cy="365125"/>
          </a:xfrm>
          <a:prstGeom prst="rect">
            <a:avLst/>
          </a:prstGeom>
        </p:spPr>
        <p:txBody>
          <a:bodyPr/>
          <a:lstStyle/>
          <a:p>
            <a:fld id="{D1E5D587-4EBD-42B6-B4E6-EC7E636CF841}"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zh-CN" altLang="en-US"/>
              <a:t>单击此处编辑母版标题样式</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a:xfrm>
            <a:off x="1097280" y="6459785"/>
            <a:ext cx="2472271" cy="365125"/>
          </a:xfrm>
          <a:prstGeom prst="rect">
            <a:avLst/>
          </a:prstGeom>
        </p:spPr>
        <p:txBody>
          <a:bodyPr/>
          <a:lstStyle/>
          <a:p>
            <a:fld id="{3F1E06AA-7692-40CC-B212-536F60B1CA89}" type="datetime1">
              <a:rPr lang="zh-CN" altLang="en-US" smtClean="0"/>
              <a:t>2020/9/4</a:t>
            </a:fld>
            <a:endParaRPr lang="zh-CN" altLang="en-US"/>
          </a:p>
        </p:txBody>
      </p:sp>
      <p:sp>
        <p:nvSpPr>
          <p:cNvPr id="5" name="Footer Placeholder 4"/>
          <p:cNvSpPr>
            <a:spLocks noGrp="1"/>
          </p:cNvSpPr>
          <p:nvPr>
            <p:ph type="ftr" sz="quarter" idx="11"/>
          </p:nvPr>
        </p:nvSpPr>
        <p:spPr>
          <a:xfrm>
            <a:off x="3686185" y="6459785"/>
            <a:ext cx="4822804" cy="365125"/>
          </a:xfrm>
          <a:prstGeom prst="rect">
            <a:avLst/>
          </a:prstGeom>
        </p:spPr>
        <p:txBody>
          <a:bodyPr/>
          <a:lstStyle/>
          <a:p>
            <a:r>
              <a:rPr lang="zh-CN" altLang="en-US"/>
              <a:t>华东师范大学出版社</a:t>
            </a:r>
          </a:p>
        </p:txBody>
      </p:sp>
      <p:sp>
        <p:nvSpPr>
          <p:cNvPr id="6" name="Slide Number Placeholder 5"/>
          <p:cNvSpPr>
            <a:spLocks noGrp="1"/>
          </p:cNvSpPr>
          <p:nvPr>
            <p:ph type="sldNum" sz="quarter" idx="12"/>
          </p:nvPr>
        </p:nvSpPr>
        <p:spPr>
          <a:xfrm>
            <a:off x="9900458" y="6459785"/>
            <a:ext cx="1312025" cy="365125"/>
          </a:xfrm>
          <a:prstGeom prst="rect">
            <a:avLst/>
          </a:prstGeom>
        </p:spPr>
        <p:txBody>
          <a:bodyPr/>
          <a:lstStyle/>
          <a:p>
            <a:fld id="{D1E5D587-4EBD-42B6-B4E6-EC7E636CF841}" type="slidenum">
              <a:rPr lang="zh-CN" altLang="en-US" smtClean="0"/>
              <a:t>‹#›</a:t>
            </a:fld>
            <a:endParaRPr lang="zh-CN" altLang="en-US"/>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1097278" y="1845734"/>
            <a:ext cx="4937760" cy="4023360"/>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Content Placeholder 3"/>
          <p:cNvSpPr>
            <a:spLocks noGrp="1"/>
          </p:cNvSpPr>
          <p:nvPr>
            <p:ph sz="half" idx="2"/>
          </p:nvPr>
        </p:nvSpPr>
        <p:spPr>
          <a:xfrm>
            <a:off x="6217920" y="1845735"/>
            <a:ext cx="4937760" cy="4023360"/>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5" name="Date Placeholder 4"/>
          <p:cNvSpPr>
            <a:spLocks noGrp="1"/>
          </p:cNvSpPr>
          <p:nvPr>
            <p:ph type="dt" sz="half" idx="10"/>
          </p:nvPr>
        </p:nvSpPr>
        <p:spPr>
          <a:xfrm>
            <a:off x="1097280" y="6459785"/>
            <a:ext cx="2472271" cy="365125"/>
          </a:xfrm>
          <a:prstGeom prst="rect">
            <a:avLst/>
          </a:prstGeom>
        </p:spPr>
        <p:txBody>
          <a:bodyPr/>
          <a:lstStyle/>
          <a:p>
            <a:fld id="{1056B7DA-8B96-4B75-B632-36602CA6C0A1}" type="datetime1">
              <a:rPr lang="zh-CN" altLang="en-US" smtClean="0"/>
              <a:t>2020/9/4</a:t>
            </a:fld>
            <a:endParaRPr lang="zh-CN" altLang="en-US"/>
          </a:p>
        </p:txBody>
      </p:sp>
      <p:sp>
        <p:nvSpPr>
          <p:cNvPr id="6" name="Footer Placeholder 5"/>
          <p:cNvSpPr>
            <a:spLocks noGrp="1"/>
          </p:cNvSpPr>
          <p:nvPr>
            <p:ph type="ftr" sz="quarter" idx="11"/>
          </p:nvPr>
        </p:nvSpPr>
        <p:spPr>
          <a:xfrm>
            <a:off x="3686185" y="6459785"/>
            <a:ext cx="4822804" cy="365125"/>
          </a:xfrm>
          <a:prstGeom prst="rect">
            <a:avLst/>
          </a:prstGeom>
        </p:spPr>
        <p:txBody>
          <a:bodyPr/>
          <a:lstStyle/>
          <a:p>
            <a:r>
              <a:rPr lang="zh-CN" altLang="en-US"/>
              <a:t>华东师范大学出版社</a:t>
            </a:r>
          </a:p>
        </p:txBody>
      </p:sp>
      <p:sp>
        <p:nvSpPr>
          <p:cNvPr id="7" name="Slide Number Placeholder 6"/>
          <p:cNvSpPr>
            <a:spLocks noGrp="1"/>
          </p:cNvSpPr>
          <p:nvPr>
            <p:ph type="sldNum" sz="quarter" idx="12"/>
          </p:nvPr>
        </p:nvSpPr>
        <p:spPr>
          <a:xfrm>
            <a:off x="9900458" y="6459785"/>
            <a:ext cx="1312025" cy="365125"/>
          </a:xfrm>
          <a:prstGeom prst="rect">
            <a:avLst/>
          </a:prstGeom>
        </p:spPr>
        <p:txBody>
          <a:bodyPr/>
          <a:lstStyle/>
          <a:p>
            <a:fld id="{D1E5D587-4EBD-42B6-B4E6-EC7E636CF841}"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Content Placeholder 3"/>
          <p:cNvSpPr>
            <a:spLocks noGrp="1"/>
          </p:cNvSpPr>
          <p:nvPr>
            <p:ph sz="half" idx="2"/>
          </p:nvPr>
        </p:nvSpPr>
        <p:spPr>
          <a:xfrm>
            <a:off x="1097280" y="2582334"/>
            <a:ext cx="4937760" cy="3378200"/>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Content Placeholder 5"/>
          <p:cNvSpPr>
            <a:spLocks noGrp="1"/>
          </p:cNvSpPr>
          <p:nvPr>
            <p:ph sz="quarter" idx="4"/>
          </p:nvPr>
        </p:nvSpPr>
        <p:spPr>
          <a:xfrm>
            <a:off x="6217920" y="2582334"/>
            <a:ext cx="4937760" cy="3378200"/>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7" name="Date Placeholder 6"/>
          <p:cNvSpPr>
            <a:spLocks noGrp="1"/>
          </p:cNvSpPr>
          <p:nvPr>
            <p:ph type="dt" sz="half" idx="10"/>
          </p:nvPr>
        </p:nvSpPr>
        <p:spPr>
          <a:xfrm>
            <a:off x="1097280" y="6459785"/>
            <a:ext cx="2472271" cy="365125"/>
          </a:xfrm>
          <a:prstGeom prst="rect">
            <a:avLst/>
          </a:prstGeom>
        </p:spPr>
        <p:txBody>
          <a:bodyPr/>
          <a:lstStyle/>
          <a:p>
            <a:fld id="{2E52E61B-28AF-4BDF-B176-517C8FDA3FE1}" type="datetime1">
              <a:rPr lang="zh-CN" altLang="en-US" smtClean="0"/>
              <a:t>2020/9/4</a:t>
            </a:fld>
            <a:endParaRPr lang="zh-CN" altLang="en-US"/>
          </a:p>
        </p:txBody>
      </p:sp>
      <p:sp>
        <p:nvSpPr>
          <p:cNvPr id="8" name="Footer Placeholder 7"/>
          <p:cNvSpPr>
            <a:spLocks noGrp="1"/>
          </p:cNvSpPr>
          <p:nvPr>
            <p:ph type="ftr" sz="quarter" idx="11"/>
          </p:nvPr>
        </p:nvSpPr>
        <p:spPr>
          <a:xfrm>
            <a:off x="3686185" y="6459785"/>
            <a:ext cx="4822804" cy="365125"/>
          </a:xfrm>
          <a:prstGeom prst="rect">
            <a:avLst/>
          </a:prstGeom>
        </p:spPr>
        <p:txBody>
          <a:bodyPr/>
          <a:lstStyle/>
          <a:p>
            <a:r>
              <a:rPr lang="zh-CN" altLang="en-US"/>
              <a:t>华东师范大学出版社</a:t>
            </a:r>
          </a:p>
        </p:txBody>
      </p:sp>
      <p:sp>
        <p:nvSpPr>
          <p:cNvPr id="9" name="Slide Number Placeholder 8"/>
          <p:cNvSpPr>
            <a:spLocks noGrp="1"/>
          </p:cNvSpPr>
          <p:nvPr>
            <p:ph type="sldNum" sz="quarter" idx="12"/>
          </p:nvPr>
        </p:nvSpPr>
        <p:spPr>
          <a:xfrm>
            <a:off x="9900458" y="6459785"/>
            <a:ext cx="1312025" cy="365125"/>
          </a:xfrm>
          <a:prstGeom prst="rect">
            <a:avLst/>
          </a:prstGeom>
        </p:spPr>
        <p:txBody>
          <a:bodyPr/>
          <a:lstStyle/>
          <a:p>
            <a:fld id="{D1E5D587-4EBD-42B6-B4E6-EC7E636CF841}"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dirty="0"/>
              <a:t>单击此处编辑母版标题样式</a:t>
            </a:r>
            <a:endParaRPr lang="en-US" dirty="0"/>
          </a:p>
        </p:txBody>
      </p:sp>
      <p:sp>
        <p:nvSpPr>
          <p:cNvPr id="3" name="Date Placeholder 2"/>
          <p:cNvSpPr>
            <a:spLocks noGrp="1"/>
          </p:cNvSpPr>
          <p:nvPr>
            <p:ph type="dt" sz="half" idx="10"/>
          </p:nvPr>
        </p:nvSpPr>
        <p:spPr>
          <a:xfrm>
            <a:off x="1097280" y="6459785"/>
            <a:ext cx="2472271" cy="365125"/>
          </a:xfrm>
          <a:prstGeom prst="rect">
            <a:avLst/>
          </a:prstGeom>
        </p:spPr>
        <p:txBody>
          <a:bodyPr/>
          <a:lstStyle/>
          <a:p>
            <a:fld id="{448D3A09-F6E8-4C5F-8E92-4092FAF42A32}" type="datetime1">
              <a:rPr lang="zh-CN" altLang="en-US" smtClean="0"/>
              <a:t>2020/9/4</a:t>
            </a:fld>
            <a:endParaRPr lang="zh-CN" altLang="en-US"/>
          </a:p>
        </p:txBody>
      </p:sp>
      <p:sp>
        <p:nvSpPr>
          <p:cNvPr id="4" name="Footer Placeholder 3"/>
          <p:cNvSpPr>
            <a:spLocks noGrp="1"/>
          </p:cNvSpPr>
          <p:nvPr>
            <p:ph type="ftr" sz="quarter" idx="11"/>
          </p:nvPr>
        </p:nvSpPr>
        <p:spPr>
          <a:xfrm>
            <a:off x="3686185" y="6459785"/>
            <a:ext cx="4822804" cy="365125"/>
          </a:xfrm>
          <a:prstGeom prst="rect">
            <a:avLst/>
          </a:prstGeom>
        </p:spPr>
        <p:txBody>
          <a:bodyPr/>
          <a:lstStyle/>
          <a:p>
            <a:r>
              <a:rPr lang="zh-CN" altLang="en-US" dirty="0"/>
              <a:t>华东师范大学出版社</a:t>
            </a:r>
          </a:p>
        </p:txBody>
      </p:sp>
      <p:sp>
        <p:nvSpPr>
          <p:cNvPr id="5" name="Slide Number Placeholder 4"/>
          <p:cNvSpPr>
            <a:spLocks noGrp="1"/>
          </p:cNvSpPr>
          <p:nvPr>
            <p:ph type="sldNum" sz="quarter" idx="12"/>
          </p:nvPr>
        </p:nvSpPr>
        <p:spPr>
          <a:xfrm>
            <a:off x="9900458" y="6459785"/>
            <a:ext cx="1312025" cy="365125"/>
          </a:xfrm>
          <a:prstGeom prst="rect">
            <a:avLst/>
          </a:prstGeom>
        </p:spPr>
        <p:txBody>
          <a:bodyPr/>
          <a:lstStyle/>
          <a:p>
            <a:fld id="{D1E5D587-4EBD-42B6-B4E6-EC7E636CF841}"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4" name="矩形 3"/>
          <p:cNvSpPr/>
          <p:nvPr userDrawn="1"/>
        </p:nvSpPr>
        <p:spPr>
          <a:xfrm>
            <a:off x="0" y="6410325"/>
            <a:ext cx="12192000" cy="447675"/>
          </a:xfrm>
          <a:prstGeom prst="rect">
            <a:avLst/>
          </a:prstGeom>
          <a:solidFill>
            <a:srgbClr val="E6E6E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pic>
        <p:nvPicPr>
          <p:cNvPr id="3" name="图片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179751" y="6464461"/>
            <a:ext cx="1835672" cy="285286"/>
          </a:xfrm>
          <a:prstGeom prst="rect">
            <a:avLst/>
          </a:prstGeom>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zh-CN" altLang="en-US"/>
              <a:t>单击此处编辑母版标题样式</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Date Placeholder 4"/>
          <p:cNvSpPr>
            <a:spLocks noGrp="1"/>
          </p:cNvSpPr>
          <p:nvPr>
            <p:ph type="dt" sz="half" idx="10"/>
          </p:nvPr>
        </p:nvSpPr>
        <p:spPr>
          <a:xfrm>
            <a:off x="465512" y="6459785"/>
            <a:ext cx="2618510" cy="365125"/>
          </a:xfrm>
          <a:prstGeom prst="rect">
            <a:avLst/>
          </a:prstGeom>
        </p:spPr>
        <p:txBody>
          <a:bodyPr/>
          <a:lstStyle>
            <a:lvl1pPr algn="l">
              <a:defRPr/>
            </a:lvl1pPr>
          </a:lstStyle>
          <a:p>
            <a:fld id="{6BA3229B-95E0-4572-8177-B2C60467F69B}" type="datetime1">
              <a:rPr lang="zh-CN" altLang="en-US" smtClean="0"/>
              <a:t>2020/9/4</a:t>
            </a:fld>
            <a:endParaRPr lang="zh-CN" altLang="en-US"/>
          </a:p>
        </p:txBody>
      </p:sp>
      <p:sp>
        <p:nvSpPr>
          <p:cNvPr id="6" name="Footer Placeholder 5"/>
          <p:cNvSpPr>
            <a:spLocks noGrp="1"/>
          </p:cNvSpPr>
          <p:nvPr>
            <p:ph type="ftr" sz="quarter" idx="11"/>
          </p:nvPr>
        </p:nvSpPr>
        <p:spPr>
          <a:xfrm>
            <a:off x="4800600" y="6459785"/>
            <a:ext cx="4648200" cy="365125"/>
          </a:xfrm>
          <a:prstGeom prst="rect">
            <a:avLst/>
          </a:prstGeom>
        </p:spPr>
        <p:txBody>
          <a:bodyPr/>
          <a:lstStyle>
            <a:lvl1pPr algn="l">
              <a:defRPr>
                <a:solidFill>
                  <a:schemeClr val="tx2"/>
                </a:solidFill>
              </a:defRPr>
            </a:lvl1pPr>
          </a:lstStyle>
          <a:p>
            <a:r>
              <a:rPr lang="zh-CN" altLang="en-US"/>
              <a:t>华东师范大学出版社</a:t>
            </a:r>
          </a:p>
        </p:txBody>
      </p:sp>
      <p:sp>
        <p:nvSpPr>
          <p:cNvPr id="7" name="Slide Number Placeholder 6"/>
          <p:cNvSpPr>
            <a:spLocks noGrp="1"/>
          </p:cNvSpPr>
          <p:nvPr>
            <p:ph type="sldNum" sz="quarter" idx="12"/>
          </p:nvPr>
        </p:nvSpPr>
        <p:spPr>
          <a:xfrm>
            <a:off x="9900458" y="6459785"/>
            <a:ext cx="1312025" cy="365125"/>
          </a:xfrm>
          <a:prstGeom prst="rect">
            <a:avLst/>
          </a:prstGeom>
        </p:spPr>
        <p:txBody>
          <a:bodyPr/>
          <a:lstStyle>
            <a:lvl1pPr>
              <a:defRPr>
                <a:solidFill>
                  <a:schemeClr val="tx2"/>
                </a:solidFill>
              </a:defRPr>
            </a:lvl1pPr>
          </a:lstStyle>
          <a:p>
            <a:fld id="{D1E5D587-4EBD-42B6-B4E6-EC7E636CF841}"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8" name="Rectangle 7"/>
          <p:cNvSpPr/>
          <p:nvPr/>
        </p:nvSpPr>
        <p:spPr>
          <a:xfrm>
            <a:off x="0" y="4953000"/>
            <a:ext cx="12188825"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645" cy="822960"/>
          </a:xfrm>
        </p:spPr>
        <p:txBody>
          <a:bodyPr lIns="91440" tIns="0" rIns="91440" bIns="0" anchor="b">
            <a:noAutofit/>
          </a:bodyPr>
          <a:lstStyle>
            <a:lvl1pPr>
              <a:defRPr sz="3600" b="0">
                <a:solidFill>
                  <a:srgbClr val="FFFFFF"/>
                </a:solidFill>
              </a:defRPr>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15" y="0"/>
            <a:ext cx="12191985" cy="4915076"/>
          </a:xfrm>
          <a:solidFill>
            <a:schemeClr val="bg2">
              <a:lumMod val="90000"/>
            </a:schemeClr>
          </a:solidFill>
        </p:spPr>
        <p:txBody>
          <a:bodyPr lIns="457200" tIns="457200"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endParaRPr lang="en-US" dirty="0"/>
          </a:p>
        </p:txBody>
      </p:sp>
      <p:sp>
        <p:nvSpPr>
          <p:cNvPr id="4" name="Text Placeholder 3"/>
          <p:cNvSpPr>
            <a:spLocks noGrp="1"/>
          </p:cNvSpPr>
          <p:nvPr>
            <p:ph type="body" sz="half" idx="2"/>
          </p:nvPr>
        </p:nvSpPr>
        <p:spPr>
          <a:xfrm>
            <a:off x="1097280" y="5907024"/>
            <a:ext cx="10113264"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Date Placeholder 4"/>
          <p:cNvSpPr>
            <a:spLocks noGrp="1"/>
          </p:cNvSpPr>
          <p:nvPr>
            <p:ph type="dt" sz="half" idx="10"/>
          </p:nvPr>
        </p:nvSpPr>
        <p:spPr>
          <a:xfrm>
            <a:off x="1097280" y="6459785"/>
            <a:ext cx="2472271" cy="365125"/>
          </a:xfrm>
          <a:prstGeom prst="rect">
            <a:avLst/>
          </a:prstGeom>
        </p:spPr>
        <p:txBody>
          <a:bodyPr/>
          <a:lstStyle/>
          <a:p>
            <a:fld id="{7491B6D2-5CCE-4458-A17C-8B31D50A7766}" type="datetime1">
              <a:rPr lang="zh-CN" altLang="en-US" smtClean="0"/>
              <a:t>2020/9/4</a:t>
            </a:fld>
            <a:endParaRPr lang="zh-CN" altLang="en-US"/>
          </a:p>
        </p:txBody>
      </p:sp>
      <p:sp>
        <p:nvSpPr>
          <p:cNvPr id="6" name="Footer Placeholder 5"/>
          <p:cNvSpPr>
            <a:spLocks noGrp="1"/>
          </p:cNvSpPr>
          <p:nvPr>
            <p:ph type="ftr" sz="quarter" idx="11"/>
          </p:nvPr>
        </p:nvSpPr>
        <p:spPr>
          <a:xfrm>
            <a:off x="3686185" y="6459785"/>
            <a:ext cx="4822804" cy="365125"/>
          </a:xfrm>
          <a:prstGeom prst="rect">
            <a:avLst/>
          </a:prstGeom>
        </p:spPr>
        <p:txBody>
          <a:bodyPr/>
          <a:lstStyle/>
          <a:p>
            <a:r>
              <a:rPr lang="zh-CN" altLang="en-US"/>
              <a:t>华东师范大学出版社</a:t>
            </a:r>
          </a:p>
        </p:txBody>
      </p:sp>
      <p:sp>
        <p:nvSpPr>
          <p:cNvPr id="7" name="Slide Number Placeholder 6"/>
          <p:cNvSpPr>
            <a:spLocks noGrp="1"/>
          </p:cNvSpPr>
          <p:nvPr>
            <p:ph type="sldNum" sz="quarter" idx="12"/>
          </p:nvPr>
        </p:nvSpPr>
        <p:spPr>
          <a:xfrm>
            <a:off x="9900458" y="6459785"/>
            <a:ext cx="1312025" cy="365125"/>
          </a:xfrm>
          <a:prstGeom prst="rect">
            <a:avLst/>
          </a:prstGeom>
        </p:spPr>
        <p:txBody>
          <a:bodyPr/>
          <a:lstStyle/>
          <a:p>
            <a:fld id="{D1E5D587-4EBD-42B6-B4E6-EC7E636CF841}"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hf sldNum="0" hdr="0" dt="0"/>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175" indent="-18288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800" kern="1200">
          <a:solidFill>
            <a:schemeClr val="tx1">
              <a:lumMod val="75000"/>
              <a:lumOff val="25000"/>
            </a:schemeClr>
          </a:solidFill>
          <a:latin typeface="+mn-lt"/>
          <a:ea typeface="+mn-ea"/>
          <a:cs typeface="+mn-cs"/>
        </a:defRPr>
      </a:lvl2pPr>
      <a:lvl3pPr marL="567055" indent="-18288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3pPr>
      <a:lvl4pPr marL="749935" indent="-18288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4pPr>
      <a:lvl5pPr marL="932815" indent="-18288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5pPr>
      <a:lvl6pPr marL="1099820"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6pPr>
      <a:lvl7pPr marL="1299845"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7pPr>
      <a:lvl8pPr marL="1499870"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8pPr>
      <a:lvl9pPr marL="1699895"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 Target="slide8.xml"/><Relationship Id="rId1" Type="http://schemas.openxmlformats.org/officeDocument/2006/relationships/slideLayout" Target="../slideLayouts/slideLayout7.xml"/><Relationship Id="rId4" Type="http://schemas.openxmlformats.org/officeDocument/2006/relationships/image" Target="../media/image9.jpeg"/></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1.png"/><Relationship Id="rId1" Type="http://schemas.openxmlformats.org/officeDocument/2006/relationships/slideLayout" Target="../slideLayouts/slideLayout7.xml"/><Relationship Id="rId5" Type="http://schemas.openxmlformats.org/officeDocument/2006/relationships/image" Target="../media/image12.png"/><Relationship Id="rId4" Type="http://schemas.openxmlformats.org/officeDocument/2006/relationships/image" Target="../media/image6.png"/></Relationships>
</file>

<file path=ppt/slides/_rels/slide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0.png"/><Relationship Id="rId1" Type="http://schemas.openxmlformats.org/officeDocument/2006/relationships/slideLayout" Target="../slideLayouts/slideLayout7.xml"/><Relationship Id="rId4" Type="http://schemas.openxmlformats.org/officeDocument/2006/relationships/image" Target="../media/image13.png"/></Relationships>
</file>

<file path=ppt/slides/_rels/slide1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8" Type="http://schemas.openxmlformats.org/officeDocument/2006/relationships/slideLayout" Target="../slideLayouts/slideLayout13.xml"/><Relationship Id="rId13" Type="http://schemas.openxmlformats.org/officeDocument/2006/relationships/slide" Target="slide75.xml"/><Relationship Id="rId3" Type="http://schemas.openxmlformats.org/officeDocument/2006/relationships/tags" Target="../tags/tag3.xml"/><Relationship Id="rId7" Type="http://schemas.openxmlformats.org/officeDocument/2006/relationships/tags" Target="../tags/tag7.xml"/><Relationship Id="rId12" Type="http://schemas.openxmlformats.org/officeDocument/2006/relationships/slide" Target="slide8.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slide" Target="slide6.xml"/><Relationship Id="rId5" Type="http://schemas.openxmlformats.org/officeDocument/2006/relationships/tags" Target="../tags/tag5.xml"/><Relationship Id="rId10" Type="http://schemas.openxmlformats.org/officeDocument/2006/relationships/slide" Target="slide5.xml"/><Relationship Id="rId4" Type="http://schemas.openxmlformats.org/officeDocument/2006/relationships/tags" Target="../tags/tag4.xml"/><Relationship Id="rId9" Type="http://schemas.openxmlformats.org/officeDocument/2006/relationships/slide" Target="slide4.xml"/><Relationship Id="rId14" Type="http://schemas.openxmlformats.org/officeDocument/2006/relationships/slide" Target="slide68.xml"/></Relationships>
</file>

<file path=ppt/slides/_rels/slide3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0.png"/><Relationship Id="rId1" Type="http://schemas.openxmlformats.org/officeDocument/2006/relationships/slideLayout" Target="../slideLayouts/slideLayout7.xml"/><Relationship Id="rId4" Type="http://schemas.openxmlformats.org/officeDocument/2006/relationships/slide" Target="slide8.xml"/></Relationships>
</file>

<file path=ppt/slides/_rels/slide3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7.xml"/><Relationship Id="rId1" Type="http://schemas.openxmlformats.org/officeDocument/2006/relationships/tags" Target="../tags/tag8.xml"/><Relationship Id="rId4" Type="http://schemas.openxmlformats.org/officeDocument/2006/relationships/image" Target="../media/image6.png"/></Relationships>
</file>

<file path=ppt/slides/_rels/slide4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image" Target="../media/image6.png"/><Relationship Id="rId1" Type="http://schemas.openxmlformats.org/officeDocument/2006/relationships/slideLayout" Target="../slideLayouts/slideLayout7.xml"/><Relationship Id="rId4" Type="http://schemas.openxmlformats.org/officeDocument/2006/relationships/image" Target="../media/image15.png"/></Relationships>
</file>

<file path=ppt/slides/_rels/slide4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2.mp3"/><Relationship Id="rId1" Type="http://schemas.microsoft.com/office/2007/relationships/media" Target="../media/media2.mp3"/><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10.png"/></Relationships>
</file>

<file path=ppt/slides/_rels/slide4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7.xml"/><Relationship Id="rId1" Type="http://schemas.openxmlformats.org/officeDocument/2006/relationships/tags" Target="../tags/tag9.xml"/><Relationship Id="rId4" Type="http://schemas.openxmlformats.org/officeDocument/2006/relationships/image" Target="../media/image6.png"/></Relationships>
</file>

<file path=ppt/slides/_rels/slide5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0.png"/><Relationship Id="rId1" Type="http://schemas.openxmlformats.org/officeDocument/2006/relationships/slideLayout" Target="../slideLayouts/slideLayout7.xml"/><Relationship Id="rId4" Type="http://schemas.openxmlformats.org/officeDocument/2006/relationships/image" Target="../media/image8.png"/></Relationships>
</file>

<file path=ppt/slides/_rels/slide5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0.png"/><Relationship Id="rId1" Type="http://schemas.openxmlformats.org/officeDocument/2006/relationships/slideLayout" Target="../slideLayouts/slideLayout7.xml"/><Relationship Id="rId5" Type="http://schemas.openxmlformats.org/officeDocument/2006/relationships/image" Target="../media/image16.png"/><Relationship Id="rId4" Type="http://schemas.openxmlformats.org/officeDocument/2006/relationships/image" Target="../media/image8.png"/></Relationships>
</file>

<file path=ppt/slides/_rels/slide5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8" Type="http://schemas.openxmlformats.org/officeDocument/2006/relationships/diagramQuickStyle" Target="../diagrams/quickStyle1.xml"/><Relationship Id="rId3" Type="http://schemas.openxmlformats.org/officeDocument/2006/relationships/slideLayout" Target="../slideLayouts/slideLayout7.xml"/><Relationship Id="rId7" Type="http://schemas.openxmlformats.org/officeDocument/2006/relationships/diagramLayout" Target="../diagrams/layout1.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diagramData" Target="../diagrams/data1.xml"/><Relationship Id="rId5" Type="http://schemas.openxmlformats.org/officeDocument/2006/relationships/image" Target="../media/image7.png"/><Relationship Id="rId10" Type="http://schemas.microsoft.com/office/2007/relationships/diagramDrawing" Target="../diagrams/drawing1.xml"/><Relationship Id="rId4" Type="http://schemas.openxmlformats.org/officeDocument/2006/relationships/image" Target="../media/image6.png"/><Relationship Id="rId9" Type="http://schemas.openxmlformats.org/officeDocument/2006/relationships/diagramColors" Target="../diagrams/colors1.xml"/></Relationships>
</file>

<file path=ppt/slides/_rels/slide6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6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0.png"/><Relationship Id="rId1" Type="http://schemas.openxmlformats.org/officeDocument/2006/relationships/slideLayout" Target="../slideLayouts/slideLayout7.xml"/><Relationship Id="rId4" Type="http://schemas.openxmlformats.org/officeDocument/2006/relationships/slide" Target="slide8.xml"/></Relationships>
</file>

<file path=ppt/slides/_rels/slide6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slide" Target="slide8.xml"/><Relationship Id="rId1" Type="http://schemas.openxmlformats.org/officeDocument/2006/relationships/slideLayout" Target="../slideLayouts/slideLayout7.xml"/><Relationship Id="rId5" Type="http://schemas.openxmlformats.org/officeDocument/2006/relationships/image" Target="../media/image17.png"/><Relationship Id="rId4" Type="http://schemas.openxmlformats.org/officeDocument/2006/relationships/image" Target="../media/image6.png"/></Relationships>
</file>

<file path=ppt/slides/_rels/slide6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slide" Target="slide8.xml"/><Relationship Id="rId1" Type="http://schemas.openxmlformats.org/officeDocument/2006/relationships/slideLayout" Target="../slideLayouts/slideLayout7.xml"/><Relationship Id="rId5" Type="http://schemas.openxmlformats.org/officeDocument/2006/relationships/image" Target="../media/image8.png"/><Relationship Id="rId4" Type="http://schemas.openxmlformats.org/officeDocument/2006/relationships/image" Target="../media/image6.png"/></Relationships>
</file>

<file path=ppt/slides/_rels/slide68.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8.png"/><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7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image" Target="../media/image20.emf"/><Relationship Id="rId7" Type="http://schemas.openxmlformats.org/officeDocument/2006/relationships/diagramColors" Target="../diagrams/colors2.xml"/><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 Id="rId9" Type="http://schemas.openxmlformats.org/officeDocument/2006/relationships/image" Target="../media/image6.png"/></Relationships>
</file>

<file path=ppt/slides/_rels/slide7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slide" Target="slide11.xml"/><Relationship Id="rId7" Type="http://schemas.openxmlformats.org/officeDocument/2006/relationships/slide" Target="slide9.xml"/><Relationship Id="rId2" Type="http://schemas.openxmlformats.org/officeDocument/2006/relationships/image" Target="../media/image6.png"/><Relationship Id="rId1" Type="http://schemas.openxmlformats.org/officeDocument/2006/relationships/slideLayout" Target="../slideLayouts/slideLayout7.xml"/><Relationship Id="rId6" Type="http://schemas.openxmlformats.org/officeDocument/2006/relationships/slide" Target="slide68.xml"/><Relationship Id="rId5" Type="http://schemas.openxmlformats.org/officeDocument/2006/relationships/slide" Target="slide48.xml"/><Relationship Id="rId4" Type="http://schemas.openxmlformats.org/officeDocument/2006/relationships/slide" Target="slide33.xml"/></Relationships>
</file>

<file path=ppt/slides/_rels/slide8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8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8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8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8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8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8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8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9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9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9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9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9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9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9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0.png"/><Relationship Id="rId1" Type="http://schemas.openxmlformats.org/officeDocument/2006/relationships/slideLayout" Target="../slideLayouts/slideLayout7.xml"/><Relationship Id="rId4" Type="http://schemas.openxmlformats.org/officeDocument/2006/relationships/slide" Target="slide75.xml"/></Relationships>
</file>

<file path=ppt/slides/_rels/slide9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9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6.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1557"/>
            <a:ext cx="12192000" cy="6853815"/>
          </a:xfrm>
          <a:prstGeom prst="rect">
            <a:avLst/>
          </a:prstGeom>
        </p:spPr>
      </p:pic>
      <p:sp>
        <p:nvSpPr>
          <p:cNvPr id="4" name="流程图: 手动输入 3"/>
          <p:cNvSpPr/>
          <p:nvPr/>
        </p:nvSpPr>
        <p:spPr>
          <a:xfrm rot="5400000" flipH="1">
            <a:off x="1214437" y="-1238196"/>
            <a:ext cx="6885305" cy="9314180"/>
          </a:xfrm>
          <a:prstGeom prst="flowChartManualInput">
            <a:avLst/>
          </a:prstGeom>
          <a:solidFill>
            <a:schemeClr val="accent5">
              <a:lumMod val="5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流程图: 手动输入 24"/>
          <p:cNvSpPr/>
          <p:nvPr/>
        </p:nvSpPr>
        <p:spPr>
          <a:xfrm rot="5400000" flipV="1">
            <a:off x="6391274" y="1033900"/>
            <a:ext cx="6878215" cy="4762902"/>
          </a:xfrm>
          <a:custGeom>
            <a:avLst/>
            <a:gdLst>
              <a:gd name="connsiteX0" fmla="*/ 0 w 10000"/>
              <a:gd name="connsiteY0" fmla="*/ 200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2000 h 10000"/>
              <a:gd name="connsiteX0-1" fmla="*/ 17 w 10000"/>
              <a:gd name="connsiteY0-2" fmla="*/ 3247 h 10000"/>
              <a:gd name="connsiteX1-3" fmla="*/ 10000 w 10000"/>
              <a:gd name="connsiteY1-4" fmla="*/ 0 h 10000"/>
              <a:gd name="connsiteX2-5" fmla="*/ 10000 w 10000"/>
              <a:gd name="connsiteY2-6" fmla="*/ 10000 h 10000"/>
              <a:gd name="connsiteX3-7" fmla="*/ 0 w 10000"/>
              <a:gd name="connsiteY3-8" fmla="*/ 10000 h 10000"/>
              <a:gd name="connsiteX4-9" fmla="*/ 17 w 10000"/>
              <a:gd name="connsiteY4-10" fmla="*/ 3247 h 10000"/>
              <a:gd name="connsiteX0-11" fmla="*/ 17 w 10034"/>
              <a:gd name="connsiteY0-12" fmla="*/ 3870 h 10623"/>
              <a:gd name="connsiteX1-13" fmla="*/ 10034 w 10034"/>
              <a:gd name="connsiteY1-14" fmla="*/ 0 h 10623"/>
              <a:gd name="connsiteX2-15" fmla="*/ 10000 w 10034"/>
              <a:gd name="connsiteY2-16" fmla="*/ 10623 h 10623"/>
              <a:gd name="connsiteX3-17" fmla="*/ 0 w 10034"/>
              <a:gd name="connsiteY3-18" fmla="*/ 10623 h 10623"/>
              <a:gd name="connsiteX4-19" fmla="*/ 17 w 10034"/>
              <a:gd name="connsiteY4-20" fmla="*/ 3870 h 10623"/>
              <a:gd name="connsiteX0-21" fmla="*/ 17 w 10034"/>
              <a:gd name="connsiteY0-22" fmla="*/ 4052 h 10623"/>
              <a:gd name="connsiteX1-23" fmla="*/ 10034 w 10034"/>
              <a:gd name="connsiteY1-24" fmla="*/ 0 h 10623"/>
              <a:gd name="connsiteX2-25" fmla="*/ 10000 w 10034"/>
              <a:gd name="connsiteY2-26" fmla="*/ 10623 h 10623"/>
              <a:gd name="connsiteX3-27" fmla="*/ 0 w 10034"/>
              <a:gd name="connsiteY3-28" fmla="*/ 10623 h 10623"/>
              <a:gd name="connsiteX4-29" fmla="*/ 17 w 10034"/>
              <a:gd name="connsiteY4-30" fmla="*/ 4052 h 10623"/>
              <a:gd name="connsiteX0-31" fmla="*/ 135 w 10034"/>
              <a:gd name="connsiteY0-32" fmla="*/ 4494 h 10623"/>
              <a:gd name="connsiteX1-33" fmla="*/ 10034 w 10034"/>
              <a:gd name="connsiteY1-34" fmla="*/ 0 h 10623"/>
              <a:gd name="connsiteX2-35" fmla="*/ 10000 w 10034"/>
              <a:gd name="connsiteY2-36" fmla="*/ 10623 h 10623"/>
              <a:gd name="connsiteX3-37" fmla="*/ 0 w 10034"/>
              <a:gd name="connsiteY3-38" fmla="*/ 10623 h 10623"/>
              <a:gd name="connsiteX4-39" fmla="*/ 135 w 10034"/>
              <a:gd name="connsiteY4-40" fmla="*/ 4494 h 10623"/>
              <a:gd name="connsiteX0-41" fmla="*/ 17 w 10034"/>
              <a:gd name="connsiteY0-42" fmla="*/ 4130 h 10623"/>
              <a:gd name="connsiteX1-43" fmla="*/ 10034 w 10034"/>
              <a:gd name="connsiteY1-44" fmla="*/ 0 h 10623"/>
              <a:gd name="connsiteX2-45" fmla="*/ 10000 w 10034"/>
              <a:gd name="connsiteY2-46" fmla="*/ 10623 h 10623"/>
              <a:gd name="connsiteX3-47" fmla="*/ 0 w 10034"/>
              <a:gd name="connsiteY3-48" fmla="*/ 10623 h 10623"/>
              <a:gd name="connsiteX4-49" fmla="*/ 17 w 10034"/>
              <a:gd name="connsiteY4-50" fmla="*/ 4130 h 10623"/>
              <a:gd name="connsiteX0-51" fmla="*/ 8 w 10034"/>
              <a:gd name="connsiteY0-52" fmla="*/ 4185 h 10623"/>
              <a:gd name="connsiteX1-53" fmla="*/ 10034 w 10034"/>
              <a:gd name="connsiteY1-54" fmla="*/ 0 h 10623"/>
              <a:gd name="connsiteX2-55" fmla="*/ 10000 w 10034"/>
              <a:gd name="connsiteY2-56" fmla="*/ 10623 h 10623"/>
              <a:gd name="connsiteX3-57" fmla="*/ 0 w 10034"/>
              <a:gd name="connsiteY3-58" fmla="*/ 10623 h 10623"/>
              <a:gd name="connsiteX4-59" fmla="*/ 8 w 10034"/>
              <a:gd name="connsiteY4-60" fmla="*/ 4185 h 10623"/>
              <a:gd name="connsiteX0-61" fmla="*/ 8 w 10034"/>
              <a:gd name="connsiteY0-62" fmla="*/ 4226 h 10623"/>
              <a:gd name="connsiteX1-63" fmla="*/ 10034 w 10034"/>
              <a:gd name="connsiteY1-64" fmla="*/ 0 h 10623"/>
              <a:gd name="connsiteX2-65" fmla="*/ 10000 w 10034"/>
              <a:gd name="connsiteY2-66" fmla="*/ 10623 h 10623"/>
              <a:gd name="connsiteX3-67" fmla="*/ 0 w 10034"/>
              <a:gd name="connsiteY3-68" fmla="*/ 10623 h 10623"/>
              <a:gd name="connsiteX4-69" fmla="*/ 8 w 10034"/>
              <a:gd name="connsiteY4-70" fmla="*/ 4226 h 10623"/>
              <a:gd name="connsiteX0-71" fmla="*/ 1 w 10045"/>
              <a:gd name="connsiteY0-72" fmla="*/ 4171 h 10623"/>
              <a:gd name="connsiteX1-73" fmla="*/ 10045 w 10045"/>
              <a:gd name="connsiteY1-74" fmla="*/ 0 h 10623"/>
              <a:gd name="connsiteX2-75" fmla="*/ 10011 w 10045"/>
              <a:gd name="connsiteY2-76" fmla="*/ 10623 h 10623"/>
              <a:gd name="connsiteX3-77" fmla="*/ 11 w 10045"/>
              <a:gd name="connsiteY3-78" fmla="*/ 10623 h 10623"/>
              <a:gd name="connsiteX4-79" fmla="*/ 1 w 10045"/>
              <a:gd name="connsiteY4-80" fmla="*/ 4171 h 10623"/>
              <a:gd name="connsiteX0-81" fmla="*/ 1 w 10036"/>
              <a:gd name="connsiteY0-82" fmla="*/ 3952 h 10404"/>
              <a:gd name="connsiteX1-83" fmla="*/ 10036 w 10036"/>
              <a:gd name="connsiteY1-84" fmla="*/ 0 h 10404"/>
              <a:gd name="connsiteX2-85" fmla="*/ 10011 w 10036"/>
              <a:gd name="connsiteY2-86" fmla="*/ 10404 h 10404"/>
              <a:gd name="connsiteX3-87" fmla="*/ 11 w 10036"/>
              <a:gd name="connsiteY3-88" fmla="*/ 10404 h 10404"/>
              <a:gd name="connsiteX4-89" fmla="*/ 1 w 10036"/>
              <a:gd name="connsiteY4-90" fmla="*/ 3952 h 10404"/>
              <a:gd name="connsiteX0-91" fmla="*/ 1 w 10013"/>
              <a:gd name="connsiteY0-92" fmla="*/ 4198 h 10650"/>
              <a:gd name="connsiteX1-93" fmla="*/ 10009 w 10013"/>
              <a:gd name="connsiteY1-94" fmla="*/ 0 h 10650"/>
              <a:gd name="connsiteX2-95" fmla="*/ 10011 w 10013"/>
              <a:gd name="connsiteY2-96" fmla="*/ 10650 h 10650"/>
              <a:gd name="connsiteX3-97" fmla="*/ 11 w 10013"/>
              <a:gd name="connsiteY3-98" fmla="*/ 10650 h 10650"/>
              <a:gd name="connsiteX4-99" fmla="*/ 1 w 10013"/>
              <a:gd name="connsiteY4-100" fmla="*/ 4198 h 10650"/>
              <a:gd name="connsiteX0-101" fmla="*/ 10 w 10002"/>
              <a:gd name="connsiteY0-102" fmla="*/ 4167 h 10650"/>
              <a:gd name="connsiteX1-103" fmla="*/ 9998 w 10002"/>
              <a:gd name="connsiteY1-104" fmla="*/ 0 h 10650"/>
              <a:gd name="connsiteX2-105" fmla="*/ 10000 w 10002"/>
              <a:gd name="connsiteY2-106" fmla="*/ 10650 h 10650"/>
              <a:gd name="connsiteX3-107" fmla="*/ 0 w 10002"/>
              <a:gd name="connsiteY3-108" fmla="*/ 10650 h 10650"/>
              <a:gd name="connsiteX4-109" fmla="*/ 10 w 10002"/>
              <a:gd name="connsiteY4-110" fmla="*/ 4167 h 10650"/>
              <a:gd name="connsiteX0-111" fmla="*/ 1 w 10003"/>
              <a:gd name="connsiteY0-112" fmla="*/ 4213 h 10650"/>
              <a:gd name="connsiteX1-113" fmla="*/ 9999 w 10003"/>
              <a:gd name="connsiteY1-114" fmla="*/ 0 h 10650"/>
              <a:gd name="connsiteX2-115" fmla="*/ 10001 w 10003"/>
              <a:gd name="connsiteY2-116" fmla="*/ 10650 h 10650"/>
              <a:gd name="connsiteX3-117" fmla="*/ 1 w 10003"/>
              <a:gd name="connsiteY3-118" fmla="*/ 10650 h 10650"/>
              <a:gd name="connsiteX4-119" fmla="*/ 1 w 10003"/>
              <a:gd name="connsiteY4-120" fmla="*/ 4213 h 10650"/>
              <a:gd name="connsiteX0-121" fmla="*/ 1 w 10003"/>
              <a:gd name="connsiteY0-122" fmla="*/ 4167 h 10650"/>
              <a:gd name="connsiteX1-123" fmla="*/ 9999 w 10003"/>
              <a:gd name="connsiteY1-124" fmla="*/ 0 h 10650"/>
              <a:gd name="connsiteX2-125" fmla="*/ 10001 w 10003"/>
              <a:gd name="connsiteY2-126" fmla="*/ 10650 h 10650"/>
              <a:gd name="connsiteX3-127" fmla="*/ 1 w 10003"/>
              <a:gd name="connsiteY3-128" fmla="*/ 10650 h 10650"/>
              <a:gd name="connsiteX4-129" fmla="*/ 1 w 10003"/>
              <a:gd name="connsiteY4-130" fmla="*/ 4167 h 10650"/>
              <a:gd name="connsiteX0-131" fmla="*/ 1 w 10003"/>
              <a:gd name="connsiteY0-132" fmla="*/ 4184 h 10667"/>
              <a:gd name="connsiteX1-133" fmla="*/ 9999 w 10003"/>
              <a:gd name="connsiteY1-134" fmla="*/ 0 h 10667"/>
              <a:gd name="connsiteX2-135" fmla="*/ 10001 w 10003"/>
              <a:gd name="connsiteY2-136" fmla="*/ 10667 h 10667"/>
              <a:gd name="connsiteX3-137" fmla="*/ 1 w 10003"/>
              <a:gd name="connsiteY3-138" fmla="*/ 10667 h 10667"/>
              <a:gd name="connsiteX4-139" fmla="*/ 1 w 10003"/>
              <a:gd name="connsiteY4-140" fmla="*/ 4184 h 10667"/>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03" h="10667">
                <a:moveTo>
                  <a:pt x="1" y="4184"/>
                </a:moveTo>
                <a:lnTo>
                  <a:pt x="9999" y="0"/>
                </a:lnTo>
                <a:cubicBezTo>
                  <a:pt x="9988" y="3541"/>
                  <a:pt x="10012" y="7126"/>
                  <a:pt x="10001" y="10667"/>
                </a:cubicBezTo>
                <a:lnTo>
                  <a:pt x="1" y="10667"/>
                </a:lnTo>
                <a:cubicBezTo>
                  <a:pt x="7" y="8416"/>
                  <a:pt x="-5" y="6435"/>
                  <a:pt x="1" y="4184"/>
                </a:cubicBezTo>
                <a:close/>
              </a:path>
            </a:pathLst>
          </a:custGeom>
          <a:solidFill>
            <a:srgbClr val="FFCC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矩形 2"/>
          <p:cNvSpPr/>
          <p:nvPr/>
        </p:nvSpPr>
        <p:spPr>
          <a:xfrm>
            <a:off x="1186239" y="1510229"/>
            <a:ext cx="6096000" cy="2452979"/>
          </a:xfrm>
          <a:prstGeom prst="rect">
            <a:avLst/>
          </a:prstGeom>
        </p:spPr>
        <p:txBody>
          <a:bodyPr>
            <a:spAutoFit/>
          </a:bodyPr>
          <a:lstStyle/>
          <a:p>
            <a:pPr>
              <a:lnSpc>
                <a:spcPct val="120000"/>
              </a:lnSpc>
              <a:spcBef>
                <a:spcPct val="0"/>
              </a:spcBef>
            </a:pPr>
            <a:r>
              <a:rPr lang="zh-CN" altLang="en-US" sz="5500" b="1" dirty="0">
                <a:solidFill>
                  <a:schemeClr val="bg1"/>
                </a:solidFill>
                <a:latin typeface="方正汉真广标简体" panose="02000000000000000000" pitchFamily="2" charset="-122"/>
                <a:ea typeface="方正汉真广标简体" panose="02000000000000000000" pitchFamily="2" charset="-122"/>
                <a:cs typeface="阿里巴巴普惠体 H" panose="00020600040101010101" pitchFamily="18" charset="-122"/>
              </a:rPr>
              <a:t>新大学英语</a:t>
            </a:r>
            <a:endParaRPr lang="en-US" altLang="zh-CN" sz="5500" b="1" dirty="0">
              <a:solidFill>
                <a:schemeClr val="bg1"/>
              </a:solidFill>
              <a:latin typeface="方正汉真广标简体" panose="02000000000000000000" pitchFamily="2" charset="-122"/>
              <a:ea typeface="方正汉真广标简体" panose="02000000000000000000" pitchFamily="2" charset="-122"/>
              <a:cs typeface="阿里巴巴普惠体 H" panose="00020600040101010101" pitchFamily="18" charset="-122"/>
            </a:endParaRPr>
          </a:p>
          <a:p>
            <a:pPr>
              <a:lnSpc>
                <a:spcPct val="120000"/>
              </a:lnSpc>
              <a:spcBef>
                <a:spcPct val="0"/>
              </a:spcBef>
            </a:pPr>
            <a:r>
              <a:rPr lang="zh-CN" altLang="en-US" sz="7600" b="1" dirty="0">
                <a:solidFill>
                  <a:schemeClr val="bg1"/>
                </a:solidFill>
                <a:latin typeface="方正汉真广标简体" panose="02000000000000000000" pitchFamily="2" charset="-122"/>
                <a:ea typeface="方正汉真广标简体" panose="02000000000000000000" pitchFamily="2" charset="-122"/>
                <a:cs typeface="阿里巴巴普惠体 H" panose="00020600040101010101" pitchFamily="18" charset="-122"/>
              </a:rPr>
              <a:t>综合教程</a:t>
            </a:r>
          </a:p>
        </p:txBody>
      </p:sp>
      <p:pic>
        <p:nvPicPr>
          <p:cNvPr id="6" name="图片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44895" y="-172720"/>
            <a:ext cx="5266690" cy="7181850"/>
          </a:xfrm>
          <a:prstGeom prst="rect">
            <a:avLst/>
          </a:prstGeom>
        </p:spPr>
      </p:pic>
      <p:sp>
        <p:nvSpPr>
          <p:cNvPr id="8" name="圆角矩形 7"/>
          <p:cNvSpPr/>
          <p:nvPr/>
        </p:nvSpPr>
        <p:spPr>
          <a:xfrm>
            <a:off x="1299741" y="5943600"/>
            <a:ext cx="2666471" cy="401515"/>
          </a:xfrm>
          <a:prstGeom prst="roundRect">
            <a:avLst/>
          </a:prstGeom>
          <a:solidFill>
            <a:schemeClr val="bg1">
              <a:alpha val="70000"/>
            </a:schemeClr>
          </a:soli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 </a:t>
            </a:r>
            <a:endParaRPr lang="zh-CN" altLang="en-US" dirty="0"/>
          </a:p>
        </p:txBody>
      </p:sp>
      <p:pic>
        <p:nvPicPr>
          <p:cNvPr id="9" name="图片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349747" y="5953333"/>
            <a:ext cx="2467034" cy="383408"/>
          </a:xfrm>
          <a:prstGeom prst="rect">
            <a:avLst/>
          </a:prstGeom>
        </p:spPr>
      </p:pic>
    </p:spTree>
  </p:cSld>
  <p:clrMapOvr>
    <a:masterClrMapping/>
  </p:clrMapOvr>
  <p:transition>
    <p:random/>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322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rPr>
              <a:t>Cultural Background</a:t>
            </a:r>
          </a:p>
        </p:txBody>
      </p:sp>
      <p:sp>
        <p:nvSpPr>
          <p:cNvPr id="13" name="文本框 12"/>
          <p:cNvSpPr txBox="1"/>
          <p:nvPr/>
        </p:nvSpPr>
        <p:spPr>
          <a:xfrm>
            <a:off x="831852" y="1466070"/>
            <a:ext cx="8115504" cy="4947188"/>
          </a:xfrm>
          <a:prstGeom prst="rect">
            <a:avLst/>
          </a:prstGeom>
          <a:noFill/>
        </p:spPr>
        <p:txBody>
          <a:bodyPr wrap="square" rtlCol="0">
            <a:spAutoFit/>
          </a:bodyPr>
          <a:lstStyle/>
          <a:p>
            <a:pPr>
              <a:lnSpc>
                <a:spcPct val="110000"/>
              </a:lnSpc>
            </a:pPr>
            <a:r>
              <a:rPr lang="en-US" altLang="zh-CN" sz="2400" dirty="0"/>
              <a:t>2. </a:t>
            </a:r>
            <a:r>
              <a:rPr lang="en-US" altLang="zh-CN" sz="2400" i="1" dirty="0"/>
              <a:t>The Joy Luck Club </a:t>
            </a:r>
            <a:r>
              <a:rPr lang="en-US" altLang="zh-CN" sz="2400" dirty="0"/>
              <a:t>is a novel written by Amy Tan and published in 1989. In 1987, Amy went to China for the first time with her mother. When she returned to the USA, she learned that she had received three offers for a book of short stories. The resulting book, </a:t>
            </a:r>
            <a:r>
              <a:rPr lang="en-US" altLang="zh-CN" sz="2400" i="1" dirty="0"/>
              <a:t>The Joy Luck Club</a:t>
            </a:r>
            <a:r>
              <a:rPr lang="en-US" altLang="zh-CN" sz="2400" dirty="0"/>
              <a:t>, was hailed as a novel and was on </a:t>
            </a:r>
            <a:r>
              <a:rPr lang="en-US" altLang="zh-CN" sz="2400" i="1" dirty="0"/>
              <a:t>The New York Times </a:t>
            </a:r>
            <a:r>
              <a:rPr lang="en-US" altLang="zh-CN" sz="2400" dirty="0"/>
              <a:t>Bestseller List for over forty weeks. </a:t>
            </a:r>
          </a:p>
          <a:p>
            <a:pPr>
              <a:lnSpc>
                <a:spcPct val="110000"/>
              </a:lnSpc>
            </a:pPr>
            <a:r>
              <a:rPr lang="en-US" altLang="zh-CN" sz="2400" dirty="0"/>
              <a:t>      The novel focuses on four Chinese-American immigrant families in San Francisco who start a club known as The Joy Luck Club.Sixteen interlocking stories about the lives of the four Chinese immigrant mothers and their four American-born daughters  are told. The novel was adapted into a film in 1993 by Wayne Wang, which was well received. </a:t>
            </a:r>
          </a:p>
        </p:txBody>
      </p:sp>
      <p:sp>
        <p:nvSpPr>
          <p:cNvPr id="14" name="动作按钮: 后退或前一项 13">
            <a:hlinkClick r:id="rId2" action="ppaction://hlinksldjump" highlightClick="1"/>
          </p:cNvPr>
          <p:cNvSpPr/>
          <p:nvPr/>
        </p:nvSpPr>
        <p:spPr>
          <a:xfrm>
            <a:off x="11241157" y="5802678"/>
            <a:ext cx="467139" cy="523192"/>
          </a:xfrm>
          <a:prstGeom prst="actionButtonBackPrevious">
            <a:avLst/>
          </a:prstGeom>
          <a:solidFill>
            <a:srgbClr val="99CB38"/>
          </a:solidFill>
          <a:ln w="15875" cap="flat" cmpd="sng" algn="ctr">
            <a:solidFill>
              <a:srgbClr val="99CB38">
                <a:shade val="50000"/>
              </a:srgbClr>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 name="组合 15"/>
          <p:cNvGrpSpPr/>
          <p:nvPr/>
        </p:nvGrpSpPr>
        <p:grpSpPr>
          <a:xfrm>
            <a:off x="867550" y="283464"/>
            <a:ext cx="1179420" cy="1051559"/>
            <a:chOff x="1313" y="323"/>
            <a:chExt cx="2280" cy="2032"/>
          </a:xfrm>
        </p:grpSpPr>
        <p:grpSp>
          <p:nvGrpSpPr>
            <p:cNvPr id="17" name="组合 158"/>
            <p:cNvGrpSpPr/>
            <p:nvPr/>
          </p:nvGrpSpPr>
          <p:grpSpPr>
            <a:xfrm>
              <a:off x="1313" y="323"/>
              <a:ext cx="2280" cy="2032"/>
              <a:chOff x="3720691" y="2824413"/>
              <a:chExt cx="1341120" cy="1209172"/>
            </a:xfrm>
          </p:grpSpPr>
          <p:sp>
            <p:nvSpPr>
              <p:cNvPr id="20"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1"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8"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19" name="图片 18"/>
            <p:cNvPicPr>
              <a:picLocks noChangeAspect="1"/>
            </p:cNvPicPr>
            <p:nvPr/>
          </p:nvPicPr>
          <p:blipFill>
            <a:blip r:embed="rId3"/>
            <a:stretch>
              <a:fillRect/>
            </a:stretch>
          </p:blipFill>
          <p:spPr>
            <a:xfrm>
              <a:off x="1635" y="568"/>
              <a:ext cx="1538" cy="1537"/>
            </a:xfrm>
            <a:prstGeom prst="rect">
              <a:avLst/>
            </a:prstGeom>
            <a:noFill/>
            <a:ln w="9525">
              <a:noFill/>
            </a:ln>
          </p:spPr>
        </p:pic>
      </p:grpSp>
      <p:pic>
        <p:nvPicPr>
          <p:cNvPr id="15" name="Picture 2" descr="Image result for The Joy Luck Club">
            <a:extLst>
              <a:ext uri="{FF2B5EF4-FFF2-40B4-BE49-F238E27FC236}">
                <a16:creationId xmlns:a16="http://schemas.microsoft.com/office/drawing/2014/main" id="{68D1EE37-A5F1-4B33-A0A7-2D7F1AC7AA7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212827" y="2101777"/>
            <a:ext cx="2408903" cy="32265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74912911"/>
      </p:ext>
    </p:extLst>
  </p:cSld>
  <p:clrMapOvr>
    <a:masterClrMapping/>
  </p:clrMapOvr>
  <p:transition>
    <p:random/>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Text Analysis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5" name="文本框 4"/>
          <p:cNvSpPr txBox="1"/>
          <p:nvPr/>
        </p:nvSpPr>
        <p:spPr>
          <a:xfrm>
            <a:off x="1379495" y="1650164"/>
            <a:ext cx="4457700" cy="461665"/>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algn="l"/>
            <a:r>
              <a:rPr lang="en-US" altLang="zh-CN" sz="2400" b="1" dirty="0">
                <a:latin typeface="Calibri" panose="020F0502020204030204" pitchFamily="34" charset="0"/>
                <a:ea typeface="宋体" panose="02010600030101010101" pitchFamily="2" charset="-122"/>
                <a:cs typeface="Calibri" panose="020F0502020204030204" pitchFamily="34" charset="0"/>
              </a:rPr>
              <a:t> Structure of the Text</a:t>
            </a:r>
          </a:p>
        </p:txBody>
      </p:sp>
      <p:sp>
        <p:nvSpPr>
          <p:cNvPr id="4" name="文本框 3"/>
          <p:cNvSpPr txBox="1"/>
          <p:nvPr/>
        </p:nvSpPr>
        <p:spPr>
          <a:xfrm>
            <a:off x="850900" y="3500571"/>
            <a:ext cx="10849610" cy="2618409"/>
          </a:xfrm>
          <a:prstGeom prst="rect">
            <a:avLst/>
          </a:prstGeom>
          <a:noFill/>
        </p:spPr>
        <p:txBody>
          <a:bodyPr wrap="square" rtlCol="0">
            <a:spAutoFit/>
          </a:bodyPr>
          <a:lstStyle/>
          <a:p>
            <a:pPr algn="just">
              <a:lnSpc>
                <a:spcPct val="114000"/>
              </a:lnSpc>
            </a:pPr>
            <a:r>
              <a:rPr lang="en-US" altLang="zh-CN" sz="2400" b="1" kern="100" dirty="0">
                <a:solidFill>
                  <a:schemeClr val="accent6">
                    <a:lumMod val="75000"/>
                  </a:schemeClr>
                </a:solidFill>
                <a:effectLst/>
                <a:latin typeface="Calibri" panose="020F0502020204030204" pitchFamily="34" charset="0"/>
                <a:ea typeface="宋体" panose="02010600030101010101" pitchFamily="2" charset="-122"/>
                <a:cs typeface="Calibri" panose="020F0502020204030204" pitchFamily="34" charset="0"/>
              </a:rPr>
              <a:t>Part I</a:t>
            </a:r>
            <a:r>
              <a:rPr lang="en-US" altLang="zh-CN" sz="2400" b="1" kern="100" dirty="0">
                <a:effectLst/>
                <a:latin typeface="Calibri" panose="020F0502020204030204" pitchFamily="34" charset="0"/>
                <a:ea typeface="宋体" panose="02010600030101010101" pitchFamily="2" charset="-122"/>
                <a:cs typeface="Calibri" panose="020F0502020204030204" pitchFamily="34" charset="0"/>
              </a:rPr>
              <a:t>   </a:t>
            </a:r>
            <a:r>
              <a:rPr lang="en-US" altLang="zh-CN" sz="2400" dirty="0">
                <a:latin typeface="Calibri" panose="020F0502020204030204" pitchFamily="34" charset="0"/>
                <a:cs typeface="Calibri" panose="020F0502020204030204" pitchFamily="34" charset="0"/>
              </a:rPr>
              <a:t>(Paragraphs 1-6) The early embarrassing experience of Amy Tan because of her mother’s broken English </a:t>
            </a:r>
          </a:p>
          <a:p>
            <a:pPr algn="just">
              <a:lnSpc>
                <a:spcPct val="114000"/>
              </a:lnSpc>
            </a:pPr>
            <a:r>
              <a:rPr lang="en-US" altLang="zh-CN" sz="2400" dirty="0">
                <a:latin typeface="Calibri" panose="020F0502020204030204" pitchFamily="34" charset="0"/>
                <a:cs typeface="Calibri" panose="020F0502020204030204" pitchFamily="34" charset="0"/>
              </a:rPr>
              <a:t>1) (Paragraphs 1-2) People’s attitude toward her mother’s broken English which influenced her perception of her mother </a:t>
            </a:r>
          </a:p>
          <a:p>
            <a:pPr algn="just">
              <a:lnSpc>
                <a:spcPct val="114000"/>
              </a:lnSpc>
            </a:pPr>
            <a:r>
              <a:rPr lang="en-US" altLang="zh-CN" sz="2400" dirty="0">
                <a:latin typeface="Calibri" panose="020F0502020204030204" pitchFamily="34" charset="0"/>
                <a:cs typeface="Calibri" panose="020F0502020204030204" pitchFamily="34" charset="0"/>
              </a:rPr>
              <a:t>2) (Paragraphs 3-6) An amusing anecdote of how she pretended to speak as her mother would sound like</a:t>
            </a:r>
            <a:endParaRPr lang="zh-CN" altLang="en-US" sz="2400" dirty="0">
              <a:effectLst/>
              <a:latin typeface="Calibri" panose="020F0502020204030204" pitchFamily="34" charset="0"/>
              <a:ea typeface="宋体" panose="02010600030101010101" pitchFamily="2" charset="-122"/>
              <a:cs typeface="Calibri" panose="020F0502020204030204" pitchFamily="34" charset="0"/>
            </a:endParaRPr>
          </a:p>
        </p:txBody>
      </p:sp>
      <p:sp>
        <p:nvSpPr>
          <p:cNvPr id="10" name="文本框 9"/>
          <p:cNvSpPr txBox="1"/>
          <p:nvPr/>
        </p:nvSpPr>
        <p:spPr>
          <a:xfrm>
            <a:off x="939800" y="2241836"/>
            <a:ext cx="10495915" cy="1198880"/>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en-US" altLang="zh-CN" sz="2400" kern="100" dirty="0">
                <a:effectLst/>
                <a:latin typeface="Calibri" panose="020F0502020204030204" pitchFamily="34" charset="0"/>
                <a:ea typeface="宋体" panose="02010600030101010101" pitchFamily="2" charset="-122"/>
                <a:cs typeface="Calibri" panose="020F0502020204030204" pitchFamily="34" charset="0"/>
              </a:rPr>
              <a:t>In this text, the author illustrates the glory of college life by recalling his personal experiences in college. Various aspects of college life are mentioned, including academic study, co-curricular activities, career planning and friendship. </a:t>
            </a:r>
            <a:endParaRPr lang="zh-CN" altLang="en-US" sz="2400" dirty="0">
              <a:effectLst/>
              <a:latin typeface="Calibri" panose="020F0502020204030204" pitchFamily="34" charset="0"/>
              <a:ea typeface="宋体" panose="02010600030101010101" pitchFamily="2" charset="-122"/>
              <a:cs typeface="Calibri" panose="020F0502020204030204" pitchFamily="34" charset="0"/>
            </a:endParaRPr>
          </a:p>
        </p:txBody>
      </p:sp>
      <p:pic>
        <p:nvPicPr>
          <p:cNvPr id="18" name="图片 17"/>
          <p:cNvPicPr>
            <a:picLocks noChangeAspect="1"/>
          </p:cNvPicPr>
          <p:nvPr/>
        </p:nvPicPr>
        <p:blipFill>
          <a:blip r:embed="rId2"/>
          <a:stretch>
            <a:fillRect/>
          </a:stretch>
        </p:blipFill>
        <p:spPr>
          <a:xfrm>
            <a:off x="846375" y="1549535"/>
            <a:ext cx="640936" cy="562294"/>
          </a:xfrm>
          <a:prstGeom prst="rect">
            <a:avLst/>
          </a:prstGeom>
        </p:spPr>
      </p:pic>
      <p:grpSp>
        <p:nvGrpSpPr>
          <p:cNvPr id="16" name="组合 15"/>
          <p:cNvGrpSpPr/>
          <p:nvPr/>
        </p:nvGrpSpPr>
        <p:grpSpPr>
          <a:xfrm>
            <a:off x="867550" y="283464"/>
            <a:ext cx="1179420" cy="1051559"/>
            <a:chOff x="1313" y="323"/>
            <a:chExt cx="2280" cy="2032"/>
          </a:xfrm>
        </p:grpSpPr>
        <p:grpSp>
          <p:nvGrpSpPr>
            <p:cNvPr id="17" name="组合 158"/>
            <p:cNvGrpSpPr/>
            <p:nvPr/>
          </p:nvGrpSpPr>
          <p:grpSpPr>
            <a:xfrm>
              <a:off x="1313" y="323"/>
              <a:ext cx="2280" cy="2032"/>
              <a:chOff x="3720691" y="2824413"/>
              <a:chExt cx="1341120" cy="1209172"/>
            </a:xfrm>
          </p:grpSpPr>
          <p:sp>
            <p:nvSpPr>
              <p:cNvPr id="21"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2"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9"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0" name="图片 19"/>
            <p:cNvPicPr>
              <a:picLocks noChangeAspect="1"/>
            </p:cNvPicPr>
            <p:nvPr/>
          </p:nvPicPr>
          <p:blipFill>
            <a:blip r:embed="rId3"/>
            <a:stretch>
              <a:fillRect/>
            </a:stretch>
          </p:blipFill>
          <p:spPr>
            <a:xfrm>
              <a:off x="1635" y="568"/>
              <a:ext cx="1538" cy="1537"/>
            </a:xfrm>
            <a:prstGeom prst="rect">
              <a:avLst/>
            </a:prstGeom>
            <a:noFill/>
            <a:ln w="9525">
              <a:noFill/>
            </a:ln>
          </p:spPr>
        </p:pic>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Text Analysis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850900" y="2002790"/>
            <a:ext cx="10579735" cy="1776384"/>
          </a:xfrm>
          <a:prstGeom prst="rect">
            <a:avLst/>
          </a:prstGeom>
          <a:noFill/>
        </p:spPr>
        <p:txBody>
          <a:bodyPr wrap="square" rtlCol="0">
            <a:spAutoFit/>
          </a:bodyPr>
          <a:lstStyle/>
          <a:p>
            <a:pPr algn="just">
              <a:lnSpc>
                <a:spcPct val="114000"/>
              </a:lnSpc>
            </a:pPr>
            <a:r>
              <a:rPr lang="en-US" altLang="zh-CN" sz="2400" b="1" kern="100" dirty="0">
                <a:solidFill>
                  <a:schemeClr val="accent6">
                    <a:lumMod val="75000"/>
                  </a:schemeClr>
                </a:solidFill>
                <a:latin typeface="Calibri" panose="020F0502020204030204" pitchFamily="34" charset="0"/>
                <a:ea typeface="宋体" panose="02010600030101010101" pitchFamily="2" charset="-122"/>
                <a:cs typeface="Calibri" panose="020F0502020204030204" pitchFamily="34" charset="0"/>
              </a:rPr>
              <a:t>Part II </a:t>
            </a:r>
          </a:p>
          <a:p>
            <a:pPr algn="just">
              <a:lnSpc>
                <a:spcPct val="114000"/>
              </a:lnSpc>
            </a:pPr>
            <a:r>
              <a:rPr lang="en-US" altLang="zh-CN" sz="2400" dirty="0">
                <a:latin typeface="Calibri" panose="020F0502020204030204" pitchFamily="34" charset="0"/>
                <a:cs typeface="Calibri" panose="020F0502020204030204" pitchFamily="34" charset="0"/>
              </a:rPr>
              <a:t>(Paragraphs 7-11) How Amy Tan managed to achieve success in writing </a:t>
            </a:r>
          </a:p>
          <a:p>
            <a:pPr algn="just">
              <a:lnSpc>
                <a:spcPct val="114000"/>
              </a:lnSpc>
            </a:pPr>
            <a:r>
              <a:rPr lang="en-US" altLang="zh-CN" sz="2400" dirty="0">
                <a:latin typeface="Calibri" panose="020F0502020204030204" pitchFamily="34" charset="0"/>
                <a:cs typeface="Calibri" panose="020F0502020204030204" pitchFamily="34" charset="0"/>
              </a:rPr>
              <a:t>1) (Paragraphs 7-8) Why Amy Tan chose writing as her career </a:t>
            </a:r>
          </a:p>
          <a:p>
            <a:pPr algn="just">
              <a:lnSpc>
                <a:spcPct val="114000"/>
              </a:lnSpc>
            </a:pPr>
            <a:r>
              <a:rPr lang="en-US" altLang="zh-CN" sz="2400" dirty="0">
                <a:latin typeface="Calibri" panose="020F0502020204030204" pitchFamily="34" charset="0"/>
                <a:cs typeface="Calibri" panose="020F0502020204030204" pitchFamily="34" charset="0"/>
              </a:rPr>
              <a:t>2) (Paragraphs 9-11) How she achieved success with her novel </a:t>
            </a:r>
            <a:r>
              <a:rPr lang="en-US" altLang="zh-CN" sz="2400" i="1" dirty="0">
                <a:latin typeface="Calibri" panose="020F0502020204030204" pitchFamily="34" charset="0"/>
                <a:cs typeface="Calibri" panose="020F0502020204030204" pitchFamily="34" charset="0"/>
              </a:rPr>
              <a:t>The Joy Luck Club </a:t>
            </a:r>
          </a:p>
        </p:txBody>
      </p:sp>
      <p:grpSp>
        <p:nvGrpSpPr>
          <p:cNvPr id="13" name="组合 12"/>
          <p:cNvGrpSpPr/>
          <p:nvPr/>
        </p:nvGrpSpPr>
        <p:grpSpPr>
          <a:xfrm>
            <a:off x="867550" y="283464"/>
            <a:ext cx="1179420" cy="1051559"/>
            <a:chOff x="1313" y="323"/>
            <a:chExt cx="2280" cy="2032"/>
          </a:xfrm>
        </p:grpSpPr>
        <p:grpSp>
          <p:nvGrpSpPr>
            <p:cNvPr id="14" name="组合 158"/>
            <p:cNvGrpSpPr/>
            <p:nvPr/>
          </p:nvGrpSpPr>
          <p:grpSpPr>
            <a:xfrm>
              <a:off x="1313" y="323"/>
              <a:ext cx="2280" cy="2032"/>
              <a:chOff x="3720691" y="2824413"/>
              <a:chExt cx="1341120" cy="1209172"/>
            </a:xfrm>
          </p:grpSpPr>
          <p:sp>
            <p:nvSpPr>
              <p:cNvPr id="18"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19"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6"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17" name="图片 16"/>
            <p:cNvPicPr>
              <a:picLocks noChangeAspect="1"/>
            </p:cNvPicPr>
            <p:nvPr/>
          </p:nvPicPr>
          <p:blipFill>
            <a:blip r:embed="rId2"/>
            <a:stretch>
              <a:fillRect/>
            </a:stretch>
          </p:blipFill>
          <p:spPr>
            <a:xfrm>
              <a:off x="1635" y="568"/>
              <a:ext cx="1538" cy="1537"/>
            </a:xfrm>
            <a:prstGeom prst="rect">
              <a:avLst/>
            </a:prstGeom>
            <a:noFill/>
            <a:ln w="9525">
              <a:noFill/>
            </a:ln>
          </p:spPr>
        </p:pic>
      </p:grpSp>
    </p:spTree>
  </p:cSld>
  <p:clrMapOvr>
    <a:masterClrMapping/>
  </p:clrMapOvr>
  <p:transition>
    <p:random/>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图片 30">
            <a:extLst>
              <a:ext uri="{FF2B5EF4-FFF2-40B4-BE49-F238E27FC236}">
                <a16:creationId xmlns:a16="http://schemas.microsoft.com/office/drawing/2014/main" id="{41A91C4A-CFCC-4D1D-8896-358854FB37D9}"/>
              </a:ext>
            </a:extLst>
          </p:cNvPr>
          <p:cNvPicPr>
            <a:picLocks noChangeAspect="1"/>
          </p:cNvPicPr>
          <p:nvPr/>
        </p:nvPicPr>
        <p:blipFill>
          <a:blip r:embed="rId2">
            <a:clrChange>
              <a:clrFrom>
                <a:srgbClr val="FFFFFF"/>
              </a:clrFrom>
              <a:clrTo>
                <a:srgbClr val="FFFFFF">
                  <a:alpha val="0"/>
                </a:srgbClr>
              </a:clrTo>
            </a:clrChange>
          </a:blip>
          <a:stretch>
            <a:fillRect/>
          </a:stretch>
        </p:blipFill>
        <p:spPr>
          <a:xfrm>
            <a:off x="523884" y="2913215"/>
            <a:ext cx="4264016" cy="3148307"/>
          </a:xfrm>
          <a:prstGeom prst="rect">
            <a:avLst/>
          </a:prstGeom>
        </p:spPr>
      </p:pic>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Text Analysis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1" name="文本框 10"/>
          <p:cNvSpPr txBox="1"/>
          <p:nvPr/>
        </p:nvSpPr>
        <p:spPr>
          <a:xfrm>
            <a:off x="1142453" y="1617760"/>
            <a:ext cx="6097772" cy="830997"/>
          </a:xfrm>
          <a:prstGeom prst="rect">
            <a:avLst/>
          </a:prstGeom>
          <a:noFill/>
        </p:spPr>
        <p:txBody>
          <a:bodyPr wrap="square">
            <a:spAutoFit/>
          </a:bodyPr>
          <a:lstStyle/>
          <a:p>
            <a:pPr algn="l"/>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kern="100" dirty="0">
                <a:solidFill>
                  <a:schemeClr val="accent6">
                    <a:lumMod val="75000"/>
                  </a:schemeClr>
                </a:solidFill>
                <a:latin typeface="Calibri" panose="020F0502020204030204" pitchFamily="34" charset="0"/>
                <a:ea typeface="宋体" panose="02010600030101010101" pitchFamily="2" charset="-122"/>
                <a:cs typeface="Calibri" panose="020F0502020204030204" pitchFamily="34" charset="0"/>
              </a:rPr>
              <a:t>Text Comprehension </a:t>
            </a:r>
          </a:p>
          <a:p>
            <a:r>
              <a:rPr lang="en-US" altLang="zh-CN" sz="2400" dirty="0">
                <a:latin typeface="Calibri" panose="020F0502020204030204" pitchFamily="34" charset="0"/>
                <a:cs typeface="Calibri" panose="020F0502020204030204" pitchFamily="34" charset="0"/>
              </a:rPr>
              <a:t>     (1) </a:t>
            </a:r>
            <a:r>
              <a:rPr lang="en-US" altLang="zh-CN" sz="2400" dirty="0">
                <a:latin typeface="Calibri" panose="020F0502020204030204" pitchFamily="34" charset="0"/>
                <a:ea typeface="宋体" panose="02010600030101010101" pitchFamily="2" charset="-122"/>
                <a:cs typeface="Calibri" panose="020F0502020204030204" pitchFamily="34" charset="0"/>
              </a:rPr>
              <a:t>Reading for gist</a:t>
            </a:r>
          </a:p>
        </p:txBody>
      </p:sp>
      <p:sp>
        <p:nvSpPr>
          <p:cNvPr id="12" name="文本框 11"/>
          <p:cNvSpPr txBox="1"/>
          <p:nvPr/>
        </p:nvSpPr>
        <p:spPr>
          <a:xfrm>
            <a:off x="723265" y="2374265"/>
            <a:ext cx="10744200" cy="489365"/>
          </a:xfrm>
          <a:prstGeom prst="rect">
            <a:avLst/>
          </a:prstGeom>
          <a:noFill/>
        </p:spPr>
        <p:txBody>
          <a:bodyPr wrap="square">
            <a:spAutoFit/>
          </a:bodyPr>
          <a:lstStyle/>
          <a:p>
            <a:pPr>
              <a:lnSpc>
                <a:spcPct val="114000"/>
              </a:lnSpc>
            </a:pPr>
            <a:r>
              <a:rPr lang="en-US" altLang="zh-CN" sz="2400" i="1" dirty="0">
                <a:solidFill>
                  <a:srgbClr val="0070C0"/>
                </a:solidFill>
                <a:latin typeface="Calibri" panose="020F0502020204030204" pitchFamily="34" charset="0"/>
                <a:ea typeface="等线" panose="02010600030101010101" pitchFamily="2" charset="-122"/>
                <a:cs typeface="Calibri" panose="020F0502020204030204" pitchFamily="34" charset="0"/>
              </a:rPr>
              <a:t>Read the text closely, choose five words and fill in the summary on the notepad</a:t>
            </a:r>
            <a:r>
              <a:rPr lang="en-US" altLang="zh-CN" sz="2400" dirty="0">
                <a:solidFill>
                  <a:srgbClr val="0070C0"/>
                </a:solidFill>
                <a:latin typeface="Calibri" panose="020F0502020204030204" pitchFamily="34" charset="0"/>
                <a:ea typeface="等线" panose="02010600030101010101" pitchFamily="2" charset="-122"/>
                <a:cs typeface="Calibri" panose="020F0502020204030204" pitchFamily="34" charset="0"/>
              </a:rPr>
              <a:t>. </a:t>
            </a:r>
            <a:endParaRPr lang="zh-CN" altLang="en-US" sz="2400" i="1" dirty="0">
              <a:solidFill>
                <a:srgbClr val="0070C0"/>
              </a:solidFill>
              <a:latin typeface="Calibri" panose="020F0502020204030204" pitchFamily="34" charset="0"/>
              <a:cs typeface="Calibri" panose="020F0502020204030204" pitchFamily="34" charset="0"/>
            </a:endParaRPr>
          </a:p>
        </p:txBody>
      </p:sp>
      <p:pic>
        <p:nvPicPr>
          <p:cNvPr id="16" name="图片 15"/>
          <p:cNvPicPr>
            <a:picLocks noChangeAspect="1"/>
          </p:cNvPicPr>
          <p:nvPr/>
        </p:nvPicPr>
        <p:blipFill>
          <a:blip r:embed="rId3"/>
          <a:stretch>
            <a:fillRect/>
          </a:stretch>
        </p:blipFill>
        <p:spPr>
          <a:xfrm>
            <a:off x="681041" y="1567857"/>
            <a:ext cx="640936" cy="562294"/>
          </a:xfrm>
          <a:prstGeom prst="rect">
            <a:avLst/>
          </a:prstGeom>
        </p:spPr>
      </p:pic>
      <p:grpSp>
        <p:nvGrpSpPr>
          <p:cNvPr id="23" name="组合 22"/>
          <p:cNvGrpSpPr/>
          <p:nvPr/>
        </p:nvGrpSpPr>
        <p:grpSpPr>
          <a:xfrm>
            <a:off x="867550" y="283464"/>
            <a:ext cx="1179420" cy="1051559"/>
            <a:chOff x="1313" y="323"/>
            <a:chExt cx="2280" cy="2032"/>
          </a:xfrm>
        </p:grpSpPr>
        <p:grpSp>
          <p:nvGrpSpPr>
            <p:cNvPr id="25" name="组合 158"/>
            <p:cNvGrpSpPr/>
            <p:nvPr/>
          </p:nvGrpSpPr>
          <p:grpSpPr>
            <a:xfrm>
              <a:off x="1313" y="323"/>
              <a:ext cx="2280" cy="2032"/>
              <a:chOff x="3720691" y="2824413"/>
              <a:chExt cx="1341120" cy="1209172"/>
            </a:xfrm>
          </p:grpSpPr>
          <p:sp>
            <p:nvSpPr>
              <p:cNvPr id="28"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9"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6"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7" name="图片 26"/>
            <p:cNvPicPr>
              <a:picLocks noChangeAspect="1"/>
            </p:cNvPicPr>
            <p:nvPr/>
          </p:nvPicPr>
          <p:blipFill>
            <a:blip r:embed="rId4"/>
            <a:stretch>
              <a:fillRect/>
            </a:stretch>
          </p:blipFill>
          <p:spPr>
            <a:xfrm>
              <a:off x="1635" y="568"/>
              <a:ext cx="1538" cy="1537"/>
            </a:xfrm>
            <a:prstGeom prst="rect">
              <a:avLst/>
            </a:prstGeom>
            <a:noFill/>
            <a:ln w="9525">
              <a:noFill/>
            </a:ln>
          </p:spPr>
        </p:pic>
      </p:grpSp>
      <p:pic>
        <p:nvPicPr>
          <p:cNvPr id="30" name="图片 29">
            <a:extLst>
              <a:ext uri="{FF2B5EF4-FFF2-40B4-BE49-F238E27FC236}">
                <a16:creationId xmlns:a16="http://schemas.microsoft.com/office/drawing/2014/main" id="{0777CB23-93E6-44DF-94AA-BECFFABA2F23}"/>
              </a:ext>
            </a:extLst>
          </p:cNvPr>
          <p:cNvPicPr>
            <a:picLocks noChangeAspect="1"/>
          </p:cNvPicPr>
          <p:nvPr/>
        </p:nvPicPr>
        <p:blipFill rotWithShape="1">
          <a:blip r:embed="rId5"/>
          <a:srcRect l="4634" t="30042" r="5046" b="28645"/>
          <a:stretch/>
        </p:blipFill>
        <p:spPr>
          <a:xfrm>
            <a:off x="4698999" y="3327400"/>
            <a:ext cx="7165837" cy="1841500"/>
          </a:xfrm>
          <a:prstGeom prst="rect">
            <a:avLst/>
          </a:prstGeom>
        </p:spPr>
      </p:pic>
      <p:sp>
        <p:nvSpPr>
          <p:cNvPr id="32" name="文本框 31">
            <a:extLst>
              <a:ext uri="{FF2B5EF4-FFF2-40B4-BE49-F238E27FC236}">
                <a16:creationId xmlns:a16="http://schemas.microsoft.com/office/drawing/2014/main" id="{14151884-DC04-4907-839E-A1A158C22AFE}"/>
              </a:ext>
            </a:extLst>
          </p:cNvPr>
          <p:cNvSpPr txBox="1"/>
          <p:nvPr/>
        </p:nvSpPr>
        <p:spPr>
          <a:xfrm>
            <a:off x="7019316" y="3360738"/>
            <a:ext cx="1389897" cy="461665"/>
          </a:xfrm>
          <a:prstGeom prst="rect">
            <a:avLst/>
          </a:prstGeom>
          <a:noFill/>
        </p:spPr>
        <p:txBody>
          <a:bodyPr wrap="square" rtlCol="0">
            <a:spAutoFit/>
          </a:bodyPr>
          <a:lstStyle/>
          <a:p>
            <a:pPr algn="l"/>
            <a:r>
              <a:rPr lang="en-US" altLang="zh-CN" sz="2400" dirty="0">
                <a:solidFill>
                  <a:srgbClr val="C00000"/>
                </a:solidFill>
                <a:effectLst/>
                <a:ea typeface="宋体" panose="02010600030101010101" pitchFamily="2" charset="-122"/>
              </a:rPr>
              <a:t>ashamed</a:t>
            </a:r>
            <a:endParaRPr lang="zh-CN" altLang="en-US" sz="2400" dirty="0">
              <a:solidFill>
                <a:srgbClr val="C00000"/>
              </a:solidFill>
              <a:effectLst/>
              <a:ea typeface="宋体" panose="02010600030101010101" pitchFamily="2" charset="-122"/>
            </a:endParaRPr>
          </a:p>
        </p:txBody>
      </p:sp>
      <p:sp>
        <p:nvSpPr>
          <p:cNvPr id="33" name="文本框 32">
            <a:extLst>
              <a:ext uri="{FF2B5EF4-FFF2-40B4-BE49-F238E27FC236}">
                <a16:creationId xmlns:a16="http://schemas.microsoft.com/office/drawing/2014/main" id="{1DFC60BC-C0E2-4D16-AB70-B2D74A0D5A94}"/>
              </a:ext>
            </a:extLst>
          </p:cNvPr>
          <p:cNvSpPr txBox="1"/>
          <p:nvPr/>
        </p:nvSpPr>
        <p:spPr>
          <a:xfrm>
            <a:off x="9838574" y="3347619"/>
            <a:ext cx="1109829" cy="461665"/>
          </a:xfrm>
          <a:prstGeom prst="rect">
            <a:avLst/>
          </a:prstGeom>
          <a:noFill/>
        </p:spPr>
        <p:txBody>
          <a:bodyPr wrap="square" rtlCol="0">
            <a:spAutoFit/>
          </a:bodyPr>
          <a:lstStyle/>
          <a:p>
            <a:pPr algn="l"/>
            <a:r>
              <a:rPr lang="en-US" altLang="zh-CN" sz="2400" dirty="0">
                <a:solidFill>
                  <a:srgbClr val="C00000"/>
                </a:solidFill>
                <a:effectLst/>
                <a:ea typeface="宋体" panose="02010600030101010101" pitchFamily="2" charset="-122"/>
              </a:rPr>
              <a:t>broken</a:t>
            </a:r>
            <a:endParaRPr lang="zh-CN" altLang="en-US" sz="2400" dirty="0">
              <a:solidFill>
                <a:srgbClr val="C00000"/>
              </a:solidFill>
              <a:effectLst/>
              <a:ea typeface="宋体" panose="02010600030101010101" pitchFamily="2" charset="-122"/>
            </a:endParaRPr>
          </a:p>
        </p:txBody>
      </p:sp>
      <p:sp>
        <p:nvSpPr>
          <p:cNvPr id="34" name="文本框 33">
            <a:extLst>
              <a:ext uri="{FF2B5EF4-FFF2-40B4-BE49-F238E27FC236}">
                <a16:creationId xmlns:a16="http://schemas.microsoft.com/office/drawing/2014/main" id="{F3E79382-83AC-4B5A-9A9F-E2F1294EA945}"/>
              </a:ext>
            </a:extLst>
          </p:cNvPr>
          <p:cNvSpPr txBox="1"/>
          <p:nvPr/>
        </p:nvSpPr>
        <p:spPr>
          <a:xfrm>
            <a:off x="10505652" y="3763206"/>
            <a:ext cx="1238646" cy="461665"/>
          </a:xfrm>
          <a:prstGeom prst="rect">
            <a:avLst/>
          </a:prstGeom>
          <a:noFill/>
        </p:spPr>
        <p:txBody>
          <a:bodyPr wrap="square" rtlCol="0">
            <a:spAutoFit/>
          </a:bodyPr>
          <a:lstStyle/>
          <a:p>
            <a:pPr algn="l"/>
            <a:r>
              <a:rPr lang="en-US" altLang="zh-CN" sz="2400" dirty="0">
                <a:solidFill>
                  <a:srgbClr val="C00000"/>
                </a:solidFill>
                <a:effectLst/>
                <a:ea typeface="宋体" panose="02010600030101010101" pitchFamily="2" charset="-122"/>
              </a:rPr>
              <a:t>thought</a:t>
            </a:r>
            <a:endParaRPr lang="zh-CN" altLang="en-US" sz="2400" dirty="0">
              <a:solidFill>
                <a:srgbClr val="C00000"/>
              </a:solidFill>
              <a:effectLst/>
              <a:ea typeface="宋体" panose="02010600030101010101" pitchFamily="2" charset="-122"/>
            </a:endParaRPr>
          </a:p>
        </p:txBody>
      </p:sp>
      <p:sp>
        <p:nvSpPr>
          <p:cNvPr id="35" name="文本框 34">
            <a:extLst>
              <a:ext uri="{FF2B5EF4-FFF2-40B4-BE49-F238E27FC236}">
                <a16:creationId xmlns:a16="http://schemas.microsoft.com/office/drawing/2014/main" id="{FADFB0DF-6D7F-4A76-BBE6-340BAFF1F4AC}"/>
              </a:ext>
            </a:extLst>
          </p:cNvPr>
          <p:cNvSpPr txBox="1"/>
          <p:nvPr/>
        </p:nvSpPr>
        <p:spPr>
          <a:xfrm>
            <a:off x="6238621" y="4153945"/>
            <a:ext cx="1639311" cy="461665"/>
          </a:xfrm>
          <a:prstGeom prst="rect">
            <a:avLst/>
          </a:prstGeom>
          <a:noFill/>
        </p:spPr>
        <p:txBody>
          <a:bodyPr wrap="square" rtlCol="0">
            <a:spAutoFit/>
          </a:bodyPr>
          <a:lstStyle/>
          <a:p>
            <a:pPr algn="l"/>
            <a:r>
              <a:rPr lang="en-US" altLang="zh-CN" sz="2400" dirty="0">
                <a:solidFill>
                  <a:srgbClr val="C00000"/>
                </a:solidFill>
                <a:effectLst/>
                <a:ea typeface="宋体" panose="02010600030101010101" pitchFamily="2" charset="-122"/>
              </a:rPr>
              <a:t>experience</a:t>
            </a:r>
            <a:endParaRPr lang="zh-CN" altLang="en-US" sz="2400" dirty="0">
              <a:solidFill>
                <a:srgbClr val="C00000"/>
              </a:solidFill>
              <a:effectLst/>
              <a:ea typeface="宋体" panose="02010600030101010101" pitchFamily="2" charset="-122"/>
            </a:endParaRPr>
          </a:p>
        </p:txBody>
      </p:sp>
      <p:sp>
        <p:nvSpPr>
          <p:cNvPr id="36" name="文本框 35">
            <a:extLst>
              <a:ext uri="{FF2B5EF4-FFF2-40B4-BE49-F238E27FC236}">
                <a16:creationId xmlns:a16="http://schemas.microsoft.com/office/drawing/2014/main" id="{41EB1A6A-ED7F-4F57-8247-15116AC239E7}"/>
              </a:ext>
            </a:extLst>
          </p:cNvPr>
          <p:cNvSpPr txBox="1"/>
          <p:nvPr/>
        </p:nvSpPr>
        <p:spPr>
          <a:xfrm>
            <a:off x="6559896" y="4592894"/>
            <a:ext cx="1177674" cy="461665"/>
          </a:xfrm>
          <a:prstGeom prst="rect">
            <a:avLst/>
          </a:prstGeom>
          <a:noFill/>
        </p:spPr>
        <p:txBody>
          <a:bodyPr wrap="square" rtlCol="0">
            <a:spAutoFit/>
          </a:bodyPr>
          <a:lstStyle/>
          <a:p>
            <a:pPr algn="l"/>
            <a:r>
              <a:rPr lang="en-US" altLang="zh-CN" sz="2400" dirty="0">
                <a:solidFill>
                  <a:srgbClr val="C00000"/>
                </a:solidFill>
                <a:effectLst/>
                <a:ea typeface="宋体" panose="02010600030101010101" pitchFamily="2" charset="-122"/>
              </a:rPr>
              <a:t>success</a:t>
            </a:r>
            <a:endParaRPr lang="zh-CN" altLang="en-US" sz="2400" dirty="0">
              <a:solidFill>
                <a:srgbClr val="C00000"/>
              </a:solidFill>
              <a:effectLst/>
              <a:ea typeface="宋体" panose="02010600030101010101" pitchFamily="2"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0-#ppt_w/2"/>
                                          </p:val>
                                        </p:tav>
                                        <p:tav tm="100000">
                                          <p:val>
                                            <p:strVal val="#ppt_x"/>
                                          </p:val>
                                        </p:tav>
                                      </p:tavLst>
                                    </p:anim>
                                    <p:anim calcmode="lin" valueType="num">
                                      <p:cBhvr additive="base">
                                        <p:cTn id="8" dur="500" fill="hold"/>
                                        <p:tgtEl>
                                          <p:spTgt spid="3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33"/>
                                        </p:tgtEl>
                                        <p:attrNameLst>
                                          <p:attrName>style.visibility</p:attrName>
                                        </p:attrNameLst>
                                      </p:cBhvr>
                                      <p:to>
                                        <p:strVal val="visible"/>
                                      </p:to>
                                    </p:set>
                                    <p:anim calcmode="lin" valueType="num">
                                      <p:cBhvr additive="base">
                                        <p:cTn id="13" dur="500" fill="hold"/>
                                        <p:tgtEl>
                                          <p:spTgt spid="33"/>
                                        </p:tgtEl>
                                        <p:attrNameLst>
                                          <p:attrName>ppt_x</p:attrName>
                                        </p:attrNameLst>
                                      </p:cBhvr>
                                      <p:tavLst>
                                        <p:tav tm="0">
                                          <p:val>
                                            <p:strVal val="0-#ppt_w/2"/>
                                          </p:val>
                                        </p:tav>
                                        <p:tav tm="100000">
                                          <p:val>
                                            <p:strVal val="#ppt_x"/>
                                          </p:val>
                                        </p:tav>
                                      </p:tavLst>
                                    </p:anim>
                                    <p:anim calcmode="lin" valueType="num">
                                      <p:cBhvr additive="base">
                                        <p:cTn id="14" dur="500" fill="hold"/>
                                        <p:tgtEl>
                                          <p:spTgt spid="33"/>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34"/>
                                        </p:tgtEl>
                                        <p:attrNameLst>
                                          <p:attrName>style.visibility</p:attrName>
                                        </p:attrNameLst>
                                      </p:cBhvr>
                                      <p:to>
                                        <p:strVal val="visible"/>
                                      </p:to>
                                    </p:set>
                                    <p:anim calcmode="lin" valueType="num">
                                      <p:cBhvr additive="base">
                                        <p:cTn id="19" dur="500" fill="hold"/>
                                        <p:tgtEl>
                                          <p:spTgt spid="34"/>
                                        </p:tgtEl>
                                        <p:attrNameLst>
                                          <p:attrName>ppt_x</p:attrName>
                                        </p:attrNameLst>
                                      </p:cBhvr>
                                      <p:tavLst>
                                        <p:tav tm="0">
                                          <p:val>
                                            <p:strVal val="0-#ppt_w/2"/>
                                          </p:val>
                                        </p:tav>
                                        <p:tav tm="100000">
                                          <p:val>
                                            <p:strVal val="#ppt_x"/>
                                          </p:val>
                                        </p:tav>
                                      </p:tavLst>
                                    </p:anim>
                                    <p:anim calcmode="lin" valueType="num">
                                      <p:cBhvr additive="base">
                                        <p:cTn id="20" dur="500" fill="hold"/>
                                        <p:tgtEl>
                                          <p:spTgt spid="34"/>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35"/>
                                        </p:tgtEl>
                                        <p:attrNameLst>
                                          <p:attrName>style.visibility</p:attrName>
                                        </p:attrNameLst>
                                      </p:cBhvr>
                                      <p:to>
                                        <p:strVal val="visible"/>
                                      </p:to>
                                    </p:set>
                                    <p:anim calcmode="lin" valueType="num">
                                      <p:cBhvr additive="base">
                                        <p:cTn id="25" dur="500" fill="hold"/>
                                        <p:tgtEl>
                                          <p:spTgt spid="35"/>
                                        </p:tgtEl>
                                        <p:attrNameLst>
                                          <p:attrName>ppt_x</p:attrName>
                                        </p:attrNameLst>
                                      </p:cBhvr>
                                      <p:tavLst>
                                        <p:tav tm="0">
                                          <p:val>
                                            <p:strVal val="0-#ppt_w/2"/>
                                          </p:val>
                                        </p:tav>
                                        <p:tav tm="100000">
                                          <p:val>
                                            <p:strVal val="#ppt_x"/>
                                          </p:val>
                                        </p:tav>
                                      </p:tavLst>
                                    </p:anim>
                                    <p:anim calcmode="lin" valueType="num">
                                      <p:cBhvr additive="base">
                                        <p:cTn id="26" dur="500" fill="hold"/>
                                        <p:tgtEl>
                                          <p:spTgt spid="35"/>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36"/>
                                        </p:tgtEl>
                                        <p:attrNameLst>
                                          <p:attrName>style.visibility</p:attrName>
                                        </p:attrNameLst>
                                      </p:cBhvr>
                                      <p:to>
                                        <p:strVal val="visible"/>
                                      </p:to>
                                    </p:set>
                                    <p:anim calcmode="lin" valueType="num">
                                      <p:cBhvr additive="base">
                                        <p:cTn id="31" dur="500" fill="hold"/>
                                        <p:tgtEl>
                                          <p:spTgt spid="36"/>
                                        </p:tgtEl>
                                        <p:attrNameLst>
                                          <p:attrName>ppt_x</p:attrName>
                                        </p:attrNameLst>
                                      </p:cBhvr>
                                      <p:tavLst>
                                        <p:tav tm="0">
                                          <p:val>
                                            <p:strVal val="0-#ppt_w/2"/>
                                          </p:val>
                                        </p:tav>
                                        <p:tav tm="100000">
                                          <p:val>
                                            <p:strVal val="#ppt_x"/>
                                          </p:val>
                                        </p:tav>
                                      </p:tavLst>
                                    </p:anim>
                                    <p:anim calcmode="lin" valueType="num">
                                      <p:cBhvr additive="base">
                                        <p:cTn id="32" dur="500" fill="hold"/>
                                        <p:tgtEl>
                                          <p:spTgt spid="3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3" grpId="0"/>
      <p:bldP spid="34" grpId="0"/>
      <p:bldP spid="35" grpId="0"/>
      <p:bldP spid="3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Text Analysis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5" name="文本框 4"/>
          <p:cNvSpPr txBox="1"/>
          <p:nvPr/>
        </p:nvSpPr>
        <p:spPr>
          <a:xfrm>
            <a:off x="1142119" y="1414113"/>
            <a:ext cx="6097772" cy="461665"/>
          </a:xfrm>
          <a:prstGeom prst="rect">
            <a:avLst/>
          </a:prstGeom>
          <a:noFill/>
        </p:spPr>
        <p:txBody>
          <a:bodyPr wrap="square">
            <a:spAutoFit/>
          </a:bodyPr>
          <a:lstStyle/>
          <a:p>
            <a:pPr algn="l"/>
            <a:r>
              <a:rPr lang="en-US" altLang="zh-CN" sz="2400" b="1" kern="100" dirty="0">
                <a:solidFill>
                  <a:schemeClr val="accent6">
                    <a:lumMod val="75000"/>
                  </a:schemeClr>
                </a:solidFill>
                <a:latin typeface="Calibri" panose="020F0502020204030204" pitchFamily="34" charset="0"/>
                <a:ea typeface="宋体" panose="02010600030101010101" pitchFamily="2" charset="-122"/>
                <a:cs typeface="Calibri" panose="020F0502020204030204" pitchFamily="34" charset="0"/>
              </a:rPr>
              <a:t>Text Comprehension</a:t>
            </a:r>
          </a:p>
        </p:txBody>
      </p:sp>
      <p:pic>
        <p:nvPicPr>
          <p:cNvPr id="6" name="图片 5"/>
          <p:cNvPicPr>
            <a:picLocks noChangeAspect="1"/>
          </p:cNvPicPr>
          <p:nvPr/>
        </p:nvPicPr>
        <p:blipFill>
          <a:blip r:embed="rId2"/>
          <a:stretch>
            <a:fillRect/>
          </a:stretch>
        </p:blipFill>
        <p:spPr>
          <a:xfrm>
            <a:off x="593101" y="1400124"/>
            <a:ext cx="640936" cy="562294"/>
          </a:xfrm>
          <a:prstGeom prst="rect">
            <a:avLst/>
          </a:prstGeom>
        </p:spPr>
      </p:pic>
      <p:grpSp>
        <p:nvGrpSpPr>
          <p:cNvPr id="22" name="组合 21"/>
          <p:cNvGrpSpPr/>
          <p:nvPr/>
        </p:nvGrpSpPr>
        <p:grpSpPr>
          <a:xfrm>
            <a:off x="867550" y="283464"/>
            <a:ext cx="1179420" cy="1051559"/>
            <a:chOff x="1313" y="323"/>
            <a:chExt cx="2280" cy="2032"/>
          </a:xfrm>
        </p:grpSpPr>
        <p:grpSp>
          <p:nvGrpSpPr>
            <p:cNvPr id="23" name="组合 158"/>
            <p:cNvGrpSpPr/>
            <p:nvPr/>
          </p:nvGrpSpPr>
          <p:grpSpPr>
            <a:xfrm>
              <a:off x="1313" y="323"/>
              <a:ext cx="2280" cy="2032"/>
              <a:chOff x="3720691" y="2824413"/>
              <a:chExt cx="1341120" cy="1209172"/>
            </a:xfrm>
          </p:grpSpPr>
          <p:sp>
            <p:nvSpPr>
              <p:cNvPr id="29"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30"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5"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7" name="图片 26"/>
            <p:cNvPicPr>
              <a:picLocks noChangeAspect="1"/>
            </p:cNvPicPr>
            <p:nvPr/>
          </p:nvPicPr>
          <p:blipFill>
            <a:blip r:embed="rId3"/>
            <a:stretch>
              <a:fillRect/>
            </a:stretch>
          </p:blipFill>
          <p:spPr>
            <a:xfrm>
              <a:off x="1635" y="568"/>
              <a:ext cx="1538" cy="1537"/>
            </a:xfrm>
            <a:prstGeom prst="rect">
              <a:avLst/>
            </a:prstGeom>
            <a:noFill/>
            <a:ln w="9525">
              <a:noFill/>
            </a:ln>
          </p:spPr>
        </p:pic>
      </p:grpSp>
      <p:pic>
        <p:nvPicPr>
          <p:cNvPr id="31" name="图片 30">
            <a:extLst>
              <a:ext uri="{FF2B5EF4-FFF2-40B4-BE49-F238E27FC236}">
                <a16:creationId xmlns:a16="http://schemas.microsoft.com/office/drawing/2014/main" id="{FBB95545-B6E4-4683-AF70-0BFF0E492E8D}"/>
              </a:ext>
            </a:extLst>
          </p:cNvPr>
          <p:cNvPicPr>
            <a:picLocks noChangeAspect="1"/>
          </p:cNvPicPr>
          <p:nvPr/>
        </p:nvPicPr>
        <p:blipFill rotWithShape="1">
          <a:blip r:embed="rId4"/>
          <a:srcRect l="2043" t="3722" r="933" b="4012"/>
          <a:stretch/>
        </p:blipFill>
        <p:spPr>
          <a:xfrm>
            <a:off x="1476375" y="2616201"/>
            <a:ext cx="9051925" cy="3822700"/>
          </a:xfrm>
          <a:prstGeom prst="rect">
            <a:avLst/>
          </a:prstGeom>
        </p:spPr>
      </p:pic>
      <p:sp>
        <p:nvSpPr>
          <p:cNvPr id="33" name="文本框 32">
            <a:extLst>
              <a:ext uri="{FF2B5EF4-FFF2-40B4-BE49-F238E27FC236}">
                <a16:creationId xmlns:a16="http://schemas.microsoft.com/office/drawing/2014/main" id="{439A87F9-1F65-4FED-AA43-AD996DDF17A4}"/>
              </a:ext>
            </a:extLst>
          </p:cNvPr>
          <p:cNvSpPr txBox="1"/>
          <p:nvPr/>
        </p:nvSpPr>
        <p:spPr>
          <a:xfrm>
            <a:off x="581890" y="1844943"/>
            <a:ext cx="11127510" cy="830997"/>
          </a:xfrm>
          <a:prstGeom prst="rect">
            <a:avLst/>
          </a:prstGeom>
          <a:noFill/>
        </p:spPr>
        <p:txBody>
          <a:bodyPr wrap="square">
            <a:spAutoFit/>
          </a:bodyPr>
          <a:lstStyle/>
          <a:p>
            <a:r>
              <a:rPr lang="en-US" altLang="zh-CN" sz="2400" i="1" dirty="0">
                <a:solidFill>
                  <a:srgbClr val="0070C0"/>
                </a:solidFill>
                <a:effectLst/>
                <a:latin typeface="Calibri" panose="020F0502020204030204" pitchFamily="34" charset="0"/>
                <a:ea typeface="宋体" panose="02010600030101010101" pitchFamily="2" charset="-122"/>
                <a:cs typeface="Calibri" panose="020F0502020204030204" pitchFamily="34" charset="0"/>
              </a:rPr>
              <a:t>Read the text closely and fill in the following chart to show how the author describes her mother’s English. </a:t>
            </a:r>
          </a:p>
        </p:txBody>
      </p:sp>
      <p:sp>
        <p:nvSpPr>
          <p:cNvPr id="35" name="文本框 34">
            <a:extLst>
              <a:ext uri="{FF2B5EF4-FFF2-40B4-BE49-F238E27FC236}">
                <a16:creationId xmlns:a16="http://schemas.microsoft.com/office/drawing/2014/main" id="{D1555DE9-0D7C-4E36-817A-87455D9F5810}"/>
              </a:ext>
            </a:extLst>
          </p:cNvPr>
          <p:cNvSpPr txBox="1"/>
          <p:nvPr/>
        </p:nvSpPr>
        <p:spPr>
          <a:xfrm>
            <a:off x="4676097" y="3036965"/>
            <a:ext cx="5197000" cy="707886"/>
          </a:xfrm>
          <a:prstGeom prst="rect">
            <a:avLst/>
          </a:prstGeom>
          <a:noFill/>
        </p:spPr>
        <p:txBody>
          <a:bodyPr wrap="none" rtlCol="0">
            <a:spAutoFit/>
          </a:bodyPr>
          <a:lstStyle/>
          <a:p>
            <a:r>
              <a:rPr lang="en-US" altLang="zh-CN" sz="2000" dirty="0">
                <a:solidFill>
                  <a:srgbClr val="C00000"/>
                </a:solidFill>
              </a:rPr>
              <a:t>broken, fractured, damaged, limited, imperfect, </a:t>
            </a:r>
          </a:p>
          <a:p>
            <a:r>
              <a:rPr lang="en-US" altLang="zh-CN" sz="2000" dirty="0">
                <a:solidFill>
                  <a:srgbClr val="C00000"/>
                </a:solidFill>
              </a:rPr>
              <a:t>simple, watered down</a:t>
            </a:r>
            <a:endParaRPr lang="zh-CN" altLang="en-US" sz="2000" dirty="0">
              <a:solidFill>
                <a:srgbClr val="C00000"/>
              </a:solidFill>
              <a:effectLst/>
              <a:ea typeface="宋体" panose="02010600030101010101" pitchFamily="2" charset="-122"/>
            </a:endParaRPr>
          </a:p>
        </p:txBody>
      </p:sp>
      <p:sp>
        <p:nvSpPr>
          <p:cNvPr id="37" name="文本框 36">
            <a:extLst>
              <a:ext uri="{FF2B5EF4-FFF2-40B4-BE49-F238E27FC236}">
                <a16:creationId xmlns:a16="http://schemas.microsoft.com/office/drawing/2014/main" id="{2C9B844F-F292-4BB0-BB96-2D1D701DA90F}"/>
              </a:ext>
            </a:extLst>
          </p:cNvPr>
          <p:cNvSpPr txBox="1"/>
          <p:nvPr/>
        </p:nvSpPr>
        <p:spPr>
          <a:xfrm>
            <a:off x="4823845" y="3651151"/>
            <a:ext cx="1606850" cy="400110"/>
          </a:xfrm>
          <a:prstGeom prst="rect">
            <a:avLst/>
          </a:prstGeom>
          <a:noFill/>
        </p:spPr>
        <p:txBody>
          <a:bodyPr wrap="square" rtlCol="0">
            <a:spAutoFit/>
          </a:bodyPr>
          <a:lstStyle/>
          <a:p>
            <a:r>
              <a:rPr lang="en-US" altLang="zh-CN" sz="2000" dirty="0">
                <a:solidFill>
                  <a:srgbClr val="C00000"/>
                </a:solidFill>
              </a:rPr>
              <a:t>imperfectly</a:t>
            </a:r>
            <a:endParaRPr lang="zh-CN" altLang="en-US" sz="2000" dirty="0">
              <a:solidFill>
                <a:srgbClr val="C00000"/>
              </a:solidFill>
              <a:effectLst/>
              <a:ea typeface="宋体" panose="02010600030101010101" pitchFamily="2" charset="-122"/>
            </a:endParaRPr>
          </a:p>
        </p:txBody>
      </p:sp>
      <p:sp>
        <p:nvSpPr>
          <p:cNvPr id="38" name="文本框 37">
            <a:extLst>
              <a:ext uri="{FF2B5EF4-FFF2-40B4-BE49-F238E27FC236}">
                <a16:creationId xmlns:a16="http://schemas.microsoft.com/office/drawing/2014/main" id="{5AA24C03-61E2-4D12-9FBF-FA34E4E6DC36}"/>
              </a:ext>
            </a:extLst>
          </p:cNvPr>
          <p:cNvSpPr txBox="1"/>
          <p:nvPr/>
        </p:nvSpPr>
        <p:spPr>
          <a:xfrm>
            <a:off x="4819829" y="3937301"/>
            <a:ext cx="1693705" cy="400110"/>
          </a:xfrm>
          <a:prstGeom prst="rect">
            <a:avLst/>
          </a:prstGeom>
          <a:noFill/>
        </p:spPr>
        <p:txBody>
          <a:bodyPr wrap="square" rtlCol="0">
            <a:spAutoFit/>
          </a:bodyPr>
          <a:lstStyle/>
          <a:p>
            <a:r>
              <a:rPr lang="en-US" altLang="zh-CN" sz="2000" dirty="0">
                <a:solidFill>
                  <a:srgbClr val="C00000"/>
                </a:solidFill>
              </a:rPr>
              <a:t>limitations</a:t>
            </a:r>
            <a:endParaRPr lang="zh-CN" altLang="en-US" sz="2000" dirty="0">
              <a:solidFill>
                <a:srgbClr val="C00000"/>
              </a:solidFill>
              <a:effectLst/>
              <a:ea typeface="宋体" panose="02010600030101010101" pitchFamily="2" charset="-122"/>
            </a:endParaRPr>
          </a:p>
        </p:txBody>
      </p:sp>
      <p:sp>
        <p:nvSpPr>
          <p:cNvPr id="39" name="文本框 38">
            <a:extLst>
              <a:ext uri="{FF2B5EF4-FFF2-40B4-BE49-F238E27FC236}">
                <a16:creationId xmlns:a16="http://schemas.microsoft.com/office/drawing/2014/main" id="{6D1833E2-6EAD-4889-AC75-FBD0CA4EB6CD}"/>
              </a:ext>
            </a:extLst>
          </p:cNvPr>
          <p:cNvSpPr txBox="1"/>
          <p:nvPr/>
        </p:nvSpPr>
        <p:spPr>
          <a:xfrm>
            <a:off x="4676097" y="4296202"/>
            <a:ext cx="6560433" cy="707886"/>
          </a:xfrm>
          <a:prstGeom prst="rect">
            <a:avLst/>
          </a:prstGeom>
          <a:noFill/>
        </p:spPr>
        <p:txBody>
          <a:bodyPr wrap="square" rtlCol="0">
            <a:spAutoFit/>
          </a:bodyPr>
          <a:lstStyle/>
          <a:p>
            <a:r>
              <a:rPr lang="en-US" altLang="zh-CN" sz="2000" dirty="0">
                <a:solidFill>
                  <a:srgbClr val="C00000"/>
                </a:solidFill>
              </a:rPr>
              <a:t>needed to be fixed; lacked a certain wholeness and soundness, just as bad; impeccable broken English</a:t>
            </a:r>
            <a:endParaRPr lang="zh-CN" altLang="en-US" sz="2000" dirty="0">
              <a:solidFill>
                <a:srgbClr val="C00000"/>
              </a:solidFill>
              <a:effectLst/>
              <a:ea typeface="宋体" panose="02010600030101010101" pitchFamily="2" charset="-122"/>
            </a:endParaRPr>
          </a:p>
        </p:txBody>
      </p:sp>
      <p:sp>
        <p:nvSpPr>
          <p:cNvPr id="40" name="文本框 39">
            <a:extLst>
              <a:ext uri="{FF2B5EF4-FFF2-40B4-BE49-F238E27FC236}">
                <a16:creationId xmlns:a16="http://schemas.microsoft.com/office/drawing/2014/main" id="{A9172E4D-7E81-4E79-A574-32152C3C366C}"/>
              </a:ext>
            </a:extLst>
          </p:cNvPr>
          <p:cNvSpPr txBox="1"/>
          <p:nvPr/>
        </p:nvSpPr>
        <p:spPr>
          <a:xfrm>
            <a:off x="4574474" y="4936295"/>
            <a:ext cx="5883319" cy="1015663"/>
          </a:xfrm>
          <a:prstGeom prst="rect">
            <a:avLst/>
          </a:prstGeom>
          <a:noFill/>
        </p:spPr>
        <p:txBody>
          <a:bodyPr wrap="square" rtlCol="0">
            <a:spAutoFit/>
          </a:bodyPr>
          <a:lstStyle/>
          <a:p>
            <a:pPr lvl="0"/>
            <a:r>
              <a:rPr lang="en-US" altLang="zh-CN" sz="2000" dirty="0">
                <a:solidFill>
                  <a:srgbClr val="C00000"/>
                </a:solidFill>
              </a:rPr>
              <a:t>People did not take her seriously; did not give her good</a:t>
            </a:r>
          </a:p>
          <a:p>
            <a:pPr lvl="0"/>
            <a:r>
              <a:rPr lang="en-US" altLang="zh-CN" sz="2000" dirty="0">
                <a:solidFill>
                  <a:srgbClr val="C00000"/>
                </a:solidFill>
              </a:rPr>
              <a:t> service; pretended not to understand her; acted as if they did not  hear her; had been rude to her</a:t>
            </a:r>
            <a:endParaRPr lang="zh-CN" altLang="zh-CN" sz="2000" dirty="0">
              <a:solidFill>
                <a:srgbClr val="C00000"/>
              </a:solidFill>
            </a:endParaRPr>
          </a:p>
        </p:txBody>
      </p:sp>
      <p:sp>
        <p:nvSpPr>
          <p:cNvPr id="41" name="文本框 40">
            <a:extLst>
              <a:ext uri="{FF2B5EF4-FFF2-40B4-BE49-F238E27FC236}">
                <a16:creationId xmlns:a16="http://schemas.microsoft.com/office/drawing/2014/main" id="{D5896F57-DFDF-4806-9C42-8B5FC3EF12A5}"/>
              </a:ext>
            </a:extLst>
          </p:cNvPr>
          <p:cNvSpPr txBox="1"/>
          <p:nvPr/>
        </p:nvSpPr>
        <p:spPr>
          <a:xfrm>
            <a:off x="4676097" y="5953490"/>
            <a:ext cx="5197000" cy="400110"/>
          </a:xfrm>
          <a:prstGeom prst="rect">
            <a:avLst/>
          </a:prstGeom>
          <a:noFill/>
        </p:spPr>
        <p:txBody>
          <a:bodyPr wrap="square" rtlCol="0">
            <a:spAutoFit/>
          </a:bodyPr>
          <a:lstStyle/>
          <a:p>
            <a:r>
              <a:rPr lang="en-US" altLang="zh-CN" sz="2000" dirty="0">
                <a:solidFill>
                  <a:srgbClr val="C00000"/>
                </a:solidFill>
              </a:rPr>
              <a:t>her encounter with the stockbroker</a:t>
            </a:r>
            <a:endParaRPr lang="zh-CN" altLang="en-US" sz="2000" dirty="0">
              <a:solidFill>
                <a:srgbClr val="C00000"/>
              </a:solidFill>
              <a:effectLst/>
              <a:ea typeface="宋体" panose="02010600030101010101" pitchFamily="2" charset="-122"/>
            </a:endParaRPr>
          </a:p>
        </p:txBody>
      </p:sp>
      <p:sp>
        <p:nvSpPr>
          <p:cNvPr id="4" name="矩形 3"/>
          <p:cNvSpPr/>
          <p:nvPr/>
        </p:nvSpPr>
        <p:spPr>
          <a:xfrm>
            <a:off x="4107202" y="1440934"/>
            <a:ext cx="3284745" cy="461665"/>
          </a:xfrm>
          <a:prstGeom prst="rect">
            <a:avLst/>
          </a:prstGeom>
        </p:spPr>
        <p:txBody>
          <a:bodyPr wrap="none">
            <a:spAutoFit/>
          </a:bodyPr>
          <a:lstStyle/>
          <a:p>
            <a:r>
              <a:rPr lang="en-US" altLang="zh-CN" dirty="0">
                <a:latin typeface="Calibri" panose="020F0502020204030204" pitchFamily="34" charset="0"/>
                <a:cs typeface="Calibri" panose="020F0502020204030204" pitchFamily="34" charset="0"/>
              </a:rPr>
              <a:t> </a:t>
            </a:r>
            <a:r>
              <a:rPr lang="en-US" altLang="zh-CN" sz="2400" dirty="0">
                <a:latin typeface="Calibri" panose="020F0502020204030204" pitchFamily="34" charset="0"/>
                <a:ea typeface="宋体" panose="02010600030101010101" pitchFamily="2" charset="-122"/>
                <a:cs typeface="Calibri" panose="020F0502020204030204" pitchFamily="34" charset="0"/>
              </a:rPr>
              <a:t>(2) Reading for structure</a:t>
            </a:r>
            <a:endParaRPr lang="zh-CN" altLang="en-US" sz="2400" dirty="0">
              <a:latin typeface="Calibri" panose="020F0502020204030204" pitchFamily="34" charset="0"/>
              <a:ea typeface="宋体" panose="02010600030101010101" pitchFamily="2" charset="-122"/>
              <a:cs typeface="Calibri" panose="020F0502020204030204" pitchFamily="34" charset="0"/>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500"/>
                                        <p:tgtEl>
                                          <p:spTgt spid="3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7"/>
                                        </p:tgtEl>
                                        <p:attrNameLst>
                                          <p:attrName>style.visibility</p:attrName>
                                        </p:attrNameLst>
                                      </p:cBhvr>
                                      <p:to>
                                        <p:strVal val="visible"/>
                                      </p:to>
                                    </p:set>
                                    <p:animEffect transition="in" filter="fade">
                                      <p:cBhvr>
                                        <p:cTn id="12" dur="500"/>
                                        <p:tgtEl>
                                          <p:spTgt spid="3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8"/>
                                        </p:tgtEl>
                                        <p:attrNameLst>
                                          <p:attrName>style.visibility</p:attrName>
                                        </p:attrNameLst>
                                      </p:cBhvr>
                                      <p:to>
                                        <p:strVal val="visible"/>
                                      </p:to>
                                    </p:set>
                                    <p:animEffect transition="in" filter="fade">
                                      <p:cBhvr>
                                        <p:cTn id="17" dur="500"/>
                                        <p:tgtEl>
                                          <p:spTgt spid="38"/>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9"/>
                                        </p:tgtEl>
                                        <p:attrNameLst>
                                          <p:attrName>style.visibility</p:attrName>
                                        </p:attrNameLst>
                                      </p:cBhvr>
                                      <p:to>
                                        <p:strVal val="visible"/>
                                      </p:to>
                                    </p:set>
                                    <p:animEffect transition="in" filter="fade">
                                      <p:cBhvr>
                                        <p:cTn id="22" dur="500"/>
                                        <p:tgtEl>
                                          <p:spTgt spid="39"/>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40"/>
                                        </p:tgtEl>
                                        <p:attrNameLst>
                                          <p:attrName>style.visibility</p:attrName>
                                        </p:attrNameLst>
                                      </p:cBhvr>
                                      <p:to>
                                        <p:strVal val="visible"/>
                                      </p:to>
                                    </p:set>
                                    <p:animEffect transition="in" filter="fade">
                                      <p:cBhvr>
                                        <p:cTn id="27" dur="500"/>
                                        <p:tgtEl>
                                          <p:spTgt spid="40"/>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41"/>
                                        </p:tgtEl>
                                        <p:attrNameLst>
                                          <p:attrName>style.visibility</p:attrName>
                                        </p:attrNameLst>
                                      </p:cBhvr>
                                      <p:to>
                                        <p:strVal val="visible"/>
                                      </p:to>
                                    </p:set>
                                    <p:animEffect transition="in" filter="fade">
                                      <p:cBhvr>
                                        <p:cTn id="32"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7" grpId="0"/>
      <p:bldP spid="38" grpId="0"/>
      <p:bldP spid="39" grpId="0"/>
      <p:bldP spid="40" grpId="0"/>
      <p:bldP spid="4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Text Analysis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5" name="文本框 4"/>
          <p:cNvSpPr txBox="1"/>
          <p:nvPr/>
        </p:nvSpPr>
        <p:spPr>
          <a:xfrm>
            <a:off x="839470" y="1699365"/>
            <a:ext cx="10591165" cy="3600986"/>
          </a:xfrm>
          <a:prstGeom prst="rect">
            <a:avLst/>
          </a:prstGeom>
          <a:noFill/>
        </p:spPr>
        <p:txBody>
          <a:bodyPr wrap="square">
            <a:spAutoFit/>
          </a:bodyPr>
          <a:lstStyle/>
          <a:p>
            <a:pPr algn="l"/>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kern="100" dirty="0">
                <a:solidFill>
                  <a:schemeClr val="accent6">
                    <a:lumMod val="75000"/>
                  </a:schemeClr>
                </a:solidFill>
                <a:latin typeface="Calibri" panose="020F0502020204030204" pitchFamily="34" charset="0"/>
                <a:ea typeface="宋体" panose="02010600030101010101" pitchFamily="2" charset="-122"/>
                <a:cs typeface="Calibri" panose="020F0502020204030204" pitchFamily="34" charset="0"/>
              </a:rPr>
              <a:t>Text Comprehension</a:t>
            </a:r>
          </a:p>
          <a:p>
            <a:pPr algn="l">
              <a:lnSpc>
                <a:spcPct val="125000"/>
              </a:lnSpc>
            </a:pPr>
            <a:r>
              <a:rPr lang="en-US" altLang="zh-CN" sz="2400" dirty="0">
                <a:latin typeface="Calibri" panose="020F0502020204030204" pitchFamily="34" charset="0"/>
                <a:ea typeface="宋体" panose="02010600030101010101" pitchFamily="2" charset="-122"/>
                <a:cs typeface="Calibri" panose="020F0502020204030204" pitchFamily="34" charset="0"/>
              </a:rPr>
              <a:t>     (3) Reading for details</a:t>
            </a:r>
          </a:p>
          <a:p>
            <a:pPr>
              <a:lnSpc>
                <a:spcPct val="125000"/>
              </a:lnSpc>
            </a:pPr>
            <a:r>
              <a:rPr lang="en-US" altLang="zh-CN" sz="2400" i="1" dirty="0">
                <a:solidFill>
                  <a:srgbClr val="0070C0"/>
                </a:solidFill>
                <a:latin typeface="Calibri" panose="020F0502020204030204" pitchFamily="34" charset="0"/>
                <a:ea typeface="等线" panose="02010600030101010101" pitchFamily="2" charset="-122"/>
                <a:cs typeface="Calibri" panose="020F0502020204030204" pitchFamily="34" charset="0"/>
              </a:rPr>
              <a:t>Answer the questions.</a:t>
            </a:r>
          </a:p>
          <a:p>
            <a:pPr algn="just">
              <a:lnSpc>
                <a:spcPct val="150000"/>
              </a:lnSpc>
            </a:pPr>
            <a:r>
              <a:rPr lang="en-US" altLang="zh-CN" sz="2400" kern="100" dirty="0">
                <a:solidFill>
                  <a:srgbClr val="000000"/>
                </a:solidFill>
              </a:rPr>
              <a:t>1. How do you understand the title “Mother Tongue”?</a:t>
            </a:r>
          </a:p>
          <a:p>
            <a:pPr algn="just">
              <a:lnSpc>
                <a:spcPct val="150000"/>
              </a:lnSpc>
            </a:pPr>
            <a:endParaRPr lang="en-US" altLang="zh-CN" sz="2400" kern="100" dirty="0">
              <a:solidFill>
                <a:srgbClr val="000000"/>
              </a:solidFill>
            </a:endParaRPr>
          </a:p>
          <a:p>
            <a:pPr algn="just">
              <a:lnSpc>
                <a:spcPct val="150000"/>
              </a:lnSpc>
            </a:pPr>
            <a:endParaRPr lang="zh-CN" altLang="zh-CN" sz="2400" kern="100" dirty="0"/>
          </a:p>
          <a:p>
            <a:pPr algn="just">
              <a:lnSpc>
                <a:spcPct val="150000"/>
              </a:lnSpc>
            </a:pPr>
            <a:r>
              <a:rPr lang="en-US" altLang="zh-CN" sz="2400" kern="100" dirty="0">
                <a:solidFill>
                  <a:srgbClr val="000000"/>
                </a:solidFill>
              </a:rPr>
              <a:t>2. Why did the author describe her mother’s English as “broken” or “fractured”?</a:t>
            </a:r>
            <a:endParaRPr lang="en-US" altLang="zh-CN" sz="2400" dirty="0">
              <a:latin typeface="Calibri" panose="020F0502020204030204" pitchFamily="34" charset="0"/>
              <a:ea typeface="宋体" panose="02010600030101010101" pitchFamily="2" charset="-122"/>
              <a:cs typeface="Calibri" panose="020F0502020204030204" pitchFamily="34" charset="0"/>
            </a:endParaRPr>
          </a:p>
        </p:txBody>
      </p:sp>
      <p:pic>
        <p:nvPicPr>
          <p:cNvPr id="6" name="图片 5"/>
          <p:cNvPicPr>
            <a:picLocks noChangeAspect="1"/>
          </p:cNvPicPr>
          <p:nvPr/>
        </p:nvPicPr>
        <p:blipFill>
          <a:blip r:embed="rId2"/>
          <a:stretch>
            <a:fillRect/>
          </a:stretch>
        </p:blipFill>
        <p:spPr>
          <a:xfrm>
            <a:off x="631281" y="1642460"/>
            <a:ext cx="640936" cy="562294"/>
          </a:xfrm>
          <a:prstGeom prst="rect">
            <a:avLst/>
          </a:prstGeom>
        </p:spPr>
      </p:pic>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grpSp>
        <p:nvGrpSpPr>
          <p:cNvPr id="18" name="组合 17"/>
          <p:cNvGrpSpPr/>
          <p:nvPr/>
        </p:nvGrpSpPr>
        <p:grpSpPr>
          <a:xfrm>
            <a:off x="867550" y="283464"/>
            <a:ext cx="1179420" cy="1051559"/>
            <a:chOff x="1313" y="323"/>
            <a:chExt cx="2280" cy="2032"/>
          </a:xfrm>
        </p:grpSpPr>
        <p:grpSp>
          <p:nvGrpSpPr>
            <p:cNvPr id="19" name="组合 158"/>
            <p:cNvGrpSpPr/>
            <p:nvPr/>
          </p:nvGrpSpPr>
          <p:grpSpPr>
            <a:xfrm>
              <a:off x="1313" y="323"/>
              <a:ext cx="2280" cy="2032"/>
              <a:chOff x="3720691" y="2824413"/>
              <a:chExt cx="1341120" cy="1209172"/>
            </a:xfrm>
          </p:grpSpPr>
          <p:sp>
            <p:nvSpPr>
              <p:cNvPr id="22"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3"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0"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1" name="图片 20"/>
            <p:cNvPicPr>
              <a:picLocks noChangeAspect="1"/>
            </p:cNvPicPr>
            <p:nvPr/>
          </p:nvPicPr>
          <p:blipFill>
            <a:blip r:embed="rId3"/>
            <a:stretch>
              <a:fillRect/>
            </a:stretch>
          </p:blipFill>
          <p:spPr>
            <a:xfrm>
              <a:off x="1635" y="568"/>
              <a:ext cx="1538" cy="1537"/>
            </a:xfrm>
            <a:prstGeom prst="rect">
              <a:avLst/>
            </a:prstGeom>
            <a:noFill/>
            <a:ln w="9525">
              <a:noFill/>
            </a:ln>
          </p:spPr>
        </p:pic>
      </p:grpSp>
      <p:sp>
        <p:nvSpPr>
          <p:cNvPr id="24" name="文本框 23">
            <a:extLst>
              <a:ext uri="{FF2B5EF4-FFF2-40B4-BE49-F238E27FC236}">
                <a16:creationId xmlns:a16="http://schemas.microsoft.com/office/drawing/2014/main" id="{F9225DE9-72A1-43BE-8677-99EB9B91D7D1}"/>
              </a:ext>
            </a:extLst>
          </p:cNvPr>
          <p:cNvSpPr txBox="1"/>
          <p:nvPr/>
        </p:nvSpPr>
        <p:spPr>
          <a:xfrm>
            <a:off x="1155049" y="3486548"/>
            <a:ext cx="9855851" cy="1355371"/>
          </a:xfrm>
          <a:prstGeom prst="rect">
            <a:avLst/>
          </a:prstGeom>
          <a:noFill/>
        </p:spPr>
        <p:txBody>
          <a:bodyPr wrap="square" rtlCol="0">
            <a:spAutoFit/>
          </a:bodyPr>
          <a:lstStyle/>
          <a:p>
            <a:pPr>
              <a:lnSpc>
                <a:spcPct val="114000"/>
              </a:lnSpc>
            </a:pPr>
            <a:r>
              <a:rPr lang="en-US" altLang="zh-CN" sz="2400" dirty="0">
                <a:solidFill>
                  <a:srgbClr val="C00000"/>
                </a:solidFill>
              </a:rPr>
              <a:t>The title of the essay itself is a pun: It means both the non-standard English that the author’s mother, a Chinese immigrant, uses and the native speaker’s English that the author uses.</a:t>
            </a:r>
            <a:endParaRPr lang="zh-CN" altLang="zh-CN" sz="2400" dirty="0">
              <a:solidFill>
                <a:srgbClr val="C00000"/>
              </a:solidFill>
              <a:effectLst/>
              <a:latin typeface="Calibri" panose="020F0502020204030204" pitchFamily="34" charset="0"/>
              <a:ea typeface="等线" panose="02010600030101010101" pitchFamily="2" charset="-122"/>
              <a:cs typeface="Calibri" panose="020F0502020204030204" pitchFamily="34" charset="0"/>
            </a:endParaRPr>
          </a:p>
        </p:txBody>
      </p:sp>
      <p:sp>
        <p:nvSpPr>
          <p:cNvPr id="25" name="文本框 24">
            <a:extLst>
              <a:ext uri="{FF2B5EF4-FFF2-40B4-BE49-F238E27FC236}">
                <a16:creationId xmlns:a16="http://schemas.microsoft.com/office/drawing/2014/main" id="{F705DA65-ECCF-4911-B421-9EA32FF5446F}"/>
              </a:ext>
            </a:extLst>
          </p:cNvPr>
          <p:cNvSpPr txBox="1"/>
          <p:nvPr/>
        </p:nvSpPr>
        <p:spPr>
          <a:xfrm>
            <a:off x="1155049" y="5158803"/>
            <a:ext cx="9855851" cy="830997"/>
          </a:xfrm>
          <a:prstGeom prst="rect">
            <a:avLst/>
          </a:prstGeom>
          <a:noFill/>
        </p:spPr>
        <p:txBody>
          <a:bodyPr wrap="square" rtlCol="0">
            <a:spAutoFit/>
          </a:bodyPr>
          <a:lstStyle/>
          <a:p>
            <a:r>
              <a:rPr lang="en-US" altLang="zh-CN" sz="2400" dirty="0">
                <a:solidFill>
                  <a:srgbClr val="C00000"/>
                </a:solidFill>
                <a:latin typeface="Calibri" panose="020F0502020204030204" pitchFamily="34" charset="0"/>
                <a:cs typeface="Calibri" panose="020F0502020204030204" pitchFamily="34" charset="0"/>
              </a:rPr>
              <a:t>Her mother's English sounds as if it were damaged and needed to be fixed, and it lacked a certain wholeness and soundness. </a:t>
            </a:r>
            <a:endParaRPr lang="zh-CN" altLang="en-US" sz="2400" dirty="0">
              <a:solidFill>
                <a:srgbClr val="C00000"/>
              </a:solidFill>
              <a:effectLst/>
              <a:latin typeface="Calibri" panose="020F0502020204030204" pitchFamily="34" charset="0"/>
              <a:ea typeface="宋体" panose="02010600030101010101" pitchFamily="2" charset="-122"/>
              <a:cs typeface="Calibri" panose="020F0502020204030204" pitchFamily="34" charset="0"/>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500"/>
                                        <p:tgtEl>
                                          <p:spTgt spid="2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5"/>
                                        </p:tgtEl>
                                        <p:attrNameLst>
                                          <p:attrName>style.visibility</p:attrName>
                                        </p:attrNameLst>
                                      </p:cBhvr>
                                      <p:to>
                                        <p:strVal val="visible"/>
                                      </p:to>
                                    </p:set>
                                    <p:animEffect transition="in" filter="fade">
                                      <p:cBhvr>
                                        <p:cTn id="12"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Text Analysis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5" name="文本框 4"/>
          <p:cNvSpPr txBox="1"/>
          <p:nvPr/>
        </p:nvSpPr>
        <p:spPr>
          <a:xfrm>
            <a:off x="839470" y="1699365"/>
            <a:ext cx="11106724" cy="3231654"/>
          </a:xfrm>
          <a:prstGeom prst="rect">
            <a:avLst/>
          </a:prstGeom>
          <a:noFill/>
        </p:spPr>
        <p:txBody>
          <a:bodyPr wrap="square">
            <a:spAutoFit/>
          </a:bodyPr>
          <a:lstStyle/>
          <a:p>
            <a:pPr algn="l"/>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kern="100" dirty="0">
                <a:solidFill>
                  <a:schemeClr val="accent6">
                    <a:lumMod val="75000"/>
                  </a:schemeClr>
                </a:solidFill>
                <a:latin typeface="Calibri" panose="020F0502020204030204" pitchFamily="34" charset="0"/>
                <a:ea typeface="宋体" panose="02010600030101010101" pitchFamily="2" charset="-122"/>
                <a:cs typeface="Calibri" panose="020F0502020204030204" pitchFamily="34" charset="0"/>
              </a:rPr>
              <a:t>Text Comprehension</a:t>
            </a:r>
          </a:p>
          <a:p>
            <a:pPr algn="l">
              <a:lnSpc>
                <a:spcPct val="125000"/>
              </a:lnSpc>
            </a:pPr>
            <a:r>
              <a:rPr lang="en-US" altLang="zh-CN" sz="2400" dirty="0">
                <a:latin typeface="Calibri" panose="020F0502020204030204" pitchFamily="34" charset="0"/>
                <a:ea typeface="宋体" panose="02010600030101010101" pitchFamily="2" charset="-122"/>
                <a:cs typeface="Calibri" panose="020F0502020204030204" pitchFamily="34" charset="0"/>
              </a:rPr>
              <a:t>     (3) Reading for details</a:t>
            </a:r>
          </a:p>
          <a:p>
            <a:pPr>
              <a:lnSpc>
                <a:spcPct val="125000"/>
              </a:lnSpc>
            </a:pPr>
            <a:r>
              <a:rPr lang="en-US" altLang="zh-CN" sz="2400" i="1" dirty="0">
                <a:solidFill>
                  <a:srgbClr val="0070C0"/>
                </a:solidFill>
                <a:latin typeface="Calibri" panose="020F0502020204030204" pitchFamily="34" charset="0"/>
                <a:ea typeface="等线" panose="02010600030101010101" pitchFamily="2" charset="-122"/>
                <a:cs typeface="Calibri" panose="020F0502020204030204" pitchFamily="34" charset="0"/>
              </a:rPr>
              <a:t>Answer the questions.</a:t>
            </a:r>
          </a:p>
          <a:p>
            <a:pPr algn="just">
              <a:lnSpc>
                <a:spcPct val="150000"/>
              </a:lnSpc>
            </a:pPr>
            <a:r>
              <a:rPr lang="en-US" altLang="zh-CN" sz="2400" kern="100" dirty="0">
                <a:solidFill>
                  <a:srgbClr val="000000"/>
                </a:solidFill>
              </a:rPr>
              <a:t>3. Why did the author feel ashamed of her mother’s English?</a:t>
            </a:r>
          </a:p>
          <a:p>
            <a:pPr algn="just">
              <a:lnSpc>
                <a:spcPct val="150000"/>
              </a:lnSpc>
            </a:pPr>
            <a:endParaRPr lang="en-US" altLang="zh-CN" sz="3200" kern="100" dirty="0">
              <a:solidFill>
                <a:srgbClr val="000000"/>
              </a:solidFill>
            </a:endParaRPr>
          </a:p>
          <a:p>
            <a:pPr algn="just">
              <a:lnSpc>
                <a:spcPct val="150000"/>
              </a:lnSpc>
            </a:pPr>
            <a:r>
              <a:rPr lang="en-US" altLang="zh-CN" sz="2400" kern="100" dirty="0">
                <a:solidFill>
                  <a:srgbClr val="000000"/>
                </a:solidFill>
              </a:rPr>
              <a:t>4. Why did her mother ask the author to call people on the phone pretending to be her?</a:t>
            </a:r>
          </a:p>
        </p:txBody>
      </p:sp>
      <p:pic>
        <p:nvPicPr>
          <p:cNvPr id="6" name="图片 5"/>
          <p:cNvPicPr>
            <a:picLocks noChangeAspect="1"/>
          </p:cNvPicPr>
          <p:nvPr/>
        </p:nvPicPr>
        <p:blipFill>
          <a:blip r:embed="rId2"/>
          <a:stretch>
            <a:fillRect/>
          </a:stretch>
        </p:blipFill>
        <p:spPr>
          <a:xfrm>
            <a:off x="631281" y="1642460"/>
            <a:ext cx="640936" cy="562294"/>
          </a:xfrm>
          <a:prstGeom prst="rect">
            <a:avLst/>
          </a:prstGeom>
        </p:spPr>
      </p:pic>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grpSp>
        <p:nvGrpSpPr>
          <p:cNvPr id="18" name="组合 17"/>
          <p:cNvGrpSpPr/>
          <p:nvPr/>
        </p:nvGrpSpPr>
        <p:grpSpPr>
          <a:xfrm>
            <a:off x="867550" y="283464"/>
            <a:ext cx="1179420" cy="1051559"/>
            <a:chOff x="1313" y="323"/>
            <a:chExt cx="2280" cy="2032"/>
          </a:xfrm>
        </p:grpSpPr>
        <p:grpSp>
          <p:nvGrpSpPr>
            <p:cNvPr id="19" name="组合 158"/>
            <p:cNvGrpSpPr/>
            <p:nvPr/>
          </p:nvGrpSpPr>
          <p:grpSpPr>
            <a:xfrm>
              <a:off x="1313" y="323"/>
              <a:ext cx="2280" cy="2032"/>
              <a:chOff x="3720691" y="2824413"/>
              <a:chExt cx="1341120" cy="1209172"/>
            </a:xfrm>
          </p:grpSpPr>
          <p:sp>
            <p:nvSpPr>
              <p:cNvPr id="22"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3"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0"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1" name="图片 20"/>
            <p:cNvPicPr>
              <a:picLocks noChangeAspect="1"/>
            </p:cNvPicPr>
            <p:nvPr/>
          </p:nvPicPr>
          <p:blipFill>
            <a:blip r:embed="rId3"/>
            <a:stretch>
              <a:fillRect/>
            </a:stretch>
          </p:blipFill>
          <p:spPr>
            <a:xfrm>
              <a:off x="1635" y="568"/>
              <a:ext cx="1538" cy="1537"/>
            </a:xfrm>
            <a:prstGeom prst="rect">
              <a:avLst/>
            </a:prstGeom>
            <a:noFill/>
            <a:ln w="9525">
              <a:noFill/>
            </a:ln>
          </p:spPr>
        </p:pic>
      </p:grpSp>
      <p:sp>
        <p:nvSpPr>
          <p:cNvPr id="17" name="文本框 16">
            <a:extLst>
              <a:ext uri="{FF2B5EF4-FFF2-40B4-BE49-F238E27FC236}">
                <a16:creationId xmlns:a16="http://schemas.microsoft.com/office/drawing/2014/main" id="{A1E9FF32-8ACA-47DA-AD3D-FC3F20E4192B}"/>
              </a:ext>
            </a:extLst>
          </p:cNvPr>
          <p:cNvSpPr txBox="1"/>
          <p:nvPr/>
        </p:nvSpPr>
        <p:spPr>
          <a:xfrm>
            <a:off x="1177741" y="3517969"/>
            <a:ext cx="10332225" cy="830997"/>
          </a:xfrm>
          <a:prstGeom prst="rect">
            <a:avLst/>
          </a:prstGeom>
          <a:noFill/>
        </p:spPr>
        <p:txBody>
          <a:bodyPr wrap="square" rtlCol="0">
            <a:spAutoFit/>
          </a:bodyPr>
          <a:lstStyle/>
          <a:p>
            <a:r>
              <a:rPr lang="en-US" altLang="zh-CN" sz="2400" dirty="0">
                <a:solidFill>
                  <a:srgbClr val="C00000"/>
                </a:solidFill>
                <a:latin typeface="Calibri" panose="020F0502020204030204" pitchFamily="34" charset="0"/>
                <a:cs typeface="Calibri" panose="020F0502020204030204" pitchFamily="34" charset="0"/>
              </a:rPr>
              <a:t>Her mother’s “limited” English was deemed to reflect the quality of what she had to say, and it diminished her status in public encounters. </a:t>
            </a:r>
            <a:endParaRPr lang="zh-CN" altLang="en-US" sz="2400" dirty="0">
              <a:solidFill>
                <a:srgbClr val="C00000"/>
              </a:solidFill>
              <a:effectLst/>
              <a:latin typeface="Calibri" panose="020F0502020204030204" pitchFamily="34" charset="0"/>
              <a:ea typeface="宋体" panose="02010600030101010101" pitchFamily="2" charset="-122"/>
              <a:cs typeface="Calibri" panose="020F0502020204030204" pitchFamily="34" charset="0"/>
            </a:endParaRPr>
          </a:p>
        </p:txBody>
      </p:sp>
      <p:sp>
        <p:nvSpPr>
          <p:cNvPr id="26" name="文本框 25">
            <a:extLst>
              <a:ext uri="{FF2B5EF4-FFF2-40B4-BE49-F238E27FC236}">
                <a16:creationId xmlns:a16="http://schemas.microsoft.com/office/drawing/2014/main" id="{451E0442-C477-4A88-B411-914421FCBF03}"/>
              </a:ext>
            </a:extLst>
          </p:cNvPr>
          <p:cNvSpPr txBox="1"/>
          <p:nvPr/>
        </p:nvSpPr>
        <p:spPr>
          <a:xfrm>
            <a:off x="1177741" y="4885321"/>
            <a:ext cx="10404249" cy="830997"/>
          </a:xfrm>
          <a:prstGeom prst="rect">
            <a:avLst/>
          </a:prstGeom>
          <a:noFill/>
        </p:spPr>
        <p:txBody>
          <a:bodyPr wrap="square" rtlCol="0">
            <a:spAutoFit/>
          </a:bodyPr>
          <a:lstStyle/>
          <a:p>
            <a:r>
              <a:rPr lang="en-US" altLang="zh-CN" sz="2400" dirty="0">
                <a:solidFill>
                  <a:srgbClr val="C00000"/>
                </a:solidFill>
              </a:rPr>
              <a:t>Those people tended to ignore her due to her imperfect English and refused to give her good service. </a:t>
            </a:r>
            <a:endParaRPr lang="zh-CN" altLang="en-US" sz="2400" dirty="0">
              <a:solidFill>
                <a:srgbClr val="C00000"/>
              </a:solidFill>
              <a:effectLst/>
              <a:latin typeface="Calibri" panose="020F0502020204030204" pitchFamily="34" charset="0"/>
              <a:ea typeface="宋体" panose="02010600030101010101" pitchFamily="2" charset="-122"/>
              <a:cs typeface="Calibri" panose="020F0502020204030204" pitchFamily="34" charset="0"/>
            </a:endParaRPr>
          </a:p>
        </p:txBody>
      </p:sp>
    </p:spTree>
    <p:extLst>
      <p:ext uri="{BB962C8B-B14F-4D97-AF65-F5344CB8AC3E}">
        <p14:creationId xmlns:p14="http://schemas.microsoft.com/office/powerpoint/2010/main" val="623337537"/>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2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Text Analysis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5" name="文本框 4"/>
          <p:cNvSpPr txBox="1"/>
          <p:nvPr/>
        </p:nvSpPr>
        <p:spPr>
          <a:xfrm>
            <a:off x="839470" y="1699365"/>
            <a:ext cx="10752762" cy="3000821"/>
          </a:xfrm>
          <a:prstGeom prst="rect">
            <a:avLst/>
          </a:prstGeom>
          <a:noFill/>
        </p:spPr>
        <p:txBody>
          <a:bodyPr wrap="square">
            <a:spAutoFit/>
          </a:bodyPr>
          <a:lstStyle/>
          <a:p>
            <a:pPr algn="l"/>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kern="100" dirty="0">
                <a:solidFill>
                  <a:schemeClr val="accent6">
                    <a:lumMod val="75000"/>
                  </a:schemeClr>
                </a:solidFill>
                <a:latin typeface="Calibri" panose="020F0502020204030204" pitchFamily="34" charset="0"/>
                <a:ea typeface="宋体" panose="02010600030101010101" pitchFamily="2" charset="-122"/>
                <a:cs typeface="Calibri" panose="020F0502020204030204" pitchFamily="34" charset="0"/>
              </a:rPr>
              <a:t>Text Comprehension</a:t>
            </a:r>
          </a:p>
          <a:p>
            <a:pPr algn="l">
              <a:lnSpc>
                <a:spcPct val="125000"/>
              </a:lnSpc>
            </a:pPr>
            <a:r>
              <a:rPr lang="en-US" altLang="zh-CN" sz="2400" dirty="0">
                <a:latin typeface="Calibri" panose="020F0502020204030204" pitchFamily="34" charset="0"/>
                <a:ea typeface="宋体" panose="02010600030101010101" pitchFamily="2" charset="-122"/>
                <a:cs typeface="Calibri" panose="020F0502020204030204" pitchFamily="34" charset="0"/>
              </a:rPr>
              <a:t>     (3) Reading for details</a:t>
            </a:r>
          </a:p>
          <a:p>
            <a:pPr>
              <a:lnSpc>
                <a:spcPct val="125000"/>
              </a:lnSpc>
            </a:pPr>
            <a:r>
              <a:rPr lang="en-US" altLang="zh-CN" sz="2400" i="1" dirty="0">
                <a:solidFill>
                  <a:srgbClr val="0070C0"/>
                </a:solidFill>
                <a:latin typeface="Calibri" panose="020F0502020204030204" pitchFamily="34" charset="0"/>
                <a:ea typeface="等线" panose="02010600030101010101" pitchFamily="2" charset="-122"/>
                <a:cs typeface="Calibri" panose="020F0502020204030204" pitchFamily="34" charset="0"/>
              </a:rPr>
              <a:t>Answer the questions.</a:t>
            </a:r>
          </a:p>
          <a:p>
            <a:pPr algn="just">
              <a:lnSpc>
                <a:spcPct val="150000"/>
              </a:lnSpc>
            </a:pPr>
            <a:r>
              <a:rPr lang="en-US" altLang="zh-CN" sz="2400" kern="100" dirty="0">
                <a:solidFill>
                  <a:srgbClr val="000000"/>
                </a:solidFill>
              </a:rPr>
              <a:t>5. Why did the author finally choose her mother as the reader for her writing?</a:t>
            </a:r>
          </a:p>
          <a:p>
            <a:pPr algn="just">
              <a:lnSpc>
                <a:spcPct val="150000"/>
              </a:lnSpc>
            </a:pPr>
            <a:endParaRPr lang="zh-CN" altLang="zh-CN" sz="2200" kern="100" dirty="0"/>
          </a:p>
          <a:p>
            <a:pPr algn="just">
              <a:lnSpc>
                <a:spcPct val="150000"/>
              </a:lnSpc>
            </a:pPr>
            <a:r>
              <a:rPr lang="en-US" altLang="zh-CN" sz="2400" kern="100" dirty="0">
                <a:solidFill>
                  <a:srgbClr val="000000"/>
                </a:solidFill>
              </a:rPr>
              <a:t>6. What kind of English did the author use in her novel </a:t>
            </a:r>
            <a:r>
              <a:rPr lang="en-US" altLang="zh-CN" sz="2400" i="1" kern="100" dirty="0">
                <a:solidFill>
                  <a:srgbClr val="000000"/>
                </a:solidFill>
              </a:rPr>
              <a:t>The Joy Luck Club</a:t>
            </a:r>
            <a:r>
              <a:rPr lang="en-US" altLang="zh-CN" sz="2400" kern="100" dirty="0">
                <a:solidFill>
                  <a:srgbClr val="000000"/>
                </a:solidFill>
              </a:rPr>
              <a:t>?</a:t>
            </a:r>
            <a:endParaRPr lang="zh-CN" altLang="zh-CN" sz="2400" kern="100" dirty="0"/>
          </a:p>
        </p:txBody>
      </p:sp>
      <p:pic>
        <p:nvPicPr>
          <p:cNvPr id="6" name="图片 5"/>
          <p:cNvPicPr>
            <a:picLocks noChangeAspect="1"/>
          </p:cNvPicPr>
          <p:nvPr/>
        </p:nvPicPr>
        <p:blipFill>
          <a:blip r:embed="rId2"/>
          <a:stretch>
            <a:fillRect/>
          </a:stretch>
        </p:blipFill>
        <p:spPr>
          <a:xfrm>
            <a:off x="631281" y="1642460"/>
            <a:ext cx="640936" cy="562294"/>
          </a:xfrm>
          <a:prstGeom prst="rect">
            <a:avLst/>
          </a:prstGeom>
        </p:spPr>
      </p:pic>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grpSp>
        <p:nvGrpSpPr>
          <p:cNvPr id="18" name="组合 17"/>
          <p:cNvGrpSpPr/>
          <p:nvPr/>
        </p:nvGrpSpPr>
        <p:grpSpPr>
          <a:xfrm>
            <a:off x="867550" y="283464"/>
            <a:ext cx="1179420" cy="1051559"/>
            <a:chOff x="1313" y="323"/>
            <a:chExt cx="2280" cy="2032"/>
          </a:xfrm>
        </p:grpSpPr>
        <p:grpSp>
          <p:nvGrpSpPr>
            <p:cNvPr id="19" name="组合 158"/>
            <p:cNvGrpSpPr/>
            <p:nvPr/>
          </p:nvGrpSpPr>
          <p:grpSpPr>
            <a:xfrm>
              <a:off x="1313" y="323"/>
              <a:ext cx="2280" cy="2032"/>
              <a:chOff x="3720691" y="2824413"/>
              <a:chExt cx="1341120" cy="1209172"/>
            </a:xfrm>
          </p:grpSpPr>
          <p:sp>
            <p:nvSpPr>
              <p:cNvPr id="22"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3"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0"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1" name="图片 20"/>
            <p:cNvPicPr>
              <a:picLocks noChangeAspect="1"/>
            </p:cNvPicPr>
            <p:nvPr/>
          </p:nvPicPr>
          <p:blipFill>
            <a:blip r:embed="rId3"/>
            <a:stretch>
              <a:fillRect/>
            </a:stretch>
          </p:blipFill>
          <p:spPr>
            <a:xfrm>
              <a:off x="1635" y="568"/>
              <a:ext cx="1538" cy="1537"/>
            </a:xfrm>
            <a:prstGeom prst="rect">
              <a:avLst/>
            </a:prstGeom>
            <a:noFill/>
            <a:ln w="9525">
              <a:noFill/>
            </a:ln>
          </p:spPr>
        </p:pic>
      </p:grpSp>
      <p:sp>
        <p:nvSpPr>
          <p:cNvPr id="24" name="文本框 23">
            <a:extLst>
              <a:ext uri="{FF2B5EF4-FFF2-40B4-BE49-F238E27FC236}">
                <a16:creationId xmlns:a16="http://schemas.microsoft.com/office/drawing/2014/main" id="{2A4C079B-FDF9-449C-A4BE-04799CF540B5}"/>
              </a:ext>
            </a:extLst>
          </p:cNvPr>
          <p:cNvSpPr txBox="1"/>
          <p:nvPr/>
        </p:nvSpPr>
        <p:spPr>
          <a:xfrm>
            <a:off x="1149803" y="3532807"/>
            <a:ext cx="11896947" cy="461665"/>
          </a:xfrm>
          <a:prstGeom prst="rect">
            <a:avLst/>
          </a:prstGeom>
          <a:noFill/>
        </p:spPr>
        <p:txBody>
          <a:bodyPr wrap="square" rtlCol="0">
            <a:spAutoFit/>
          </a:bodyPr>
          <a:lstStyle/>
          <a:p>
            <a:r>
              <a:rPr lang="en-US" altLang="zh-CN" sz="2400" dirty="0">
                <a:solidFill>
                  <a:srgbClr val="C00000"/>
                </a:solidFill>
              </a:rPr>
              <a:t>It is because the stories in her writing were about mothers. </a:t>
            </a:r>
            <a:endParaRPr lang="zh-CN" altLang="en-US" sz="2400" dirty="0">
              <a:solidFill>
                <a:srgbClr val="C00000"/>
              </a:solidFill>
              <a:effectLst/>
              <a:latin typeface="Calibri" panose="020F0502020204030204" pitchFamily="34" charset="0"/>
              <a:ea typeface="宋体" panose="02010600030101010101" pitchFamily="2" charset="-122"/>
              <a:cs typeface="Calibri" panose="020F0502020204030204" pitchFamily="34" charset="0"/>
            </a:endParaRPr>
          </a:p>
        </p:txBody>
      </p:sp>
      <p:sp>
        <p:nvSpPr>
          <p:cNvPr id="25" name="文本框 24">
            <a:extLst>
              <a:ext uri="{FF2B5EF4-FFF2-40B4-BE49-F238E27FC236}">
                <a16:creationId xmlns:a16="http://schemas.microsoft.com/office/drawing/2014/main" id="{0C9AC552-8F1F-4AE1-BA9E-027EBAE57C28}"/>
              </a:ext>
            </a:extLst>
          </p:cNvPr>
          <p:cNvSpPr txBox="1"/>
          <p:nvPr/>
        </p:nvSpPr>
        <p:spPr>
          <a:xfrm>
            <a:off x="1149803" y="4644803"/>
            <a:ext cx="9213397" cy="830997"/>
          </a:xfrm>
          <a:prstGeom prst="rect">
            <a:avLst/>
          </a:prstGeom>
          <a:noFill/>
        </p:spPr>
        <p:txBody>
          <a:bodyPr wrap="square" rtlCol="0">
            <a:spAutoFit/>
          </a:bodyPr>
          <a:lstStyle/>
          <a:p>
            <a:r>
              <a:rPr lang="en-US" altLang="zh-CN" sz="2400" dirty="0">
                <a:solidFill>
                  <a:srgbClr val="C00000"/>
                </a:solidFill>
              </a:rPr>
              <a:t>Simple English that fully reveals her mother’s intent, passion, imagery, the rhythms of her speech and the nature of her thoughts. </a:t>
            </a:r>
            <a:endParaRPr lang="zh-CN" altLang="en-US" sz="2400" dirty="0">
              <a:solidFill>
                <a:srgbClr val="C00000"/>
              </a:solidFill>
              <a:effectLst/>
              <a:ea typeface="宋体" panose="02010600030101010101" pitchFamily="2" charset="-122"/>
              <a:cs typeface="Calibri" panose="020F0502020204030204" pitchFamily="34" charset="0"/>
            </a:endParaRPr>
          </a:p>
        </p:txBody>
      </p:sp>
    </p:spTree>
    <p:extLst>
      <p:ext uri="{BB962C8B-B14F-4D97-AF65-F5344CB8AC3E}">
        <p14:creationId xmlns:p14="http://schemas.microsoft.com/office/powerpoint/2010/main" val="1193540801"/>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500"/>
                                        <p:tgtEl>
                                          <p:spTgt spid="2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5"/>
                                        </p:tgtEl>
                                        <p:attrNameLst>
                                          <p:attrName>style.visibility</p:attrName>
                                        </p:attrNameLst>
                                      </p:cBhvr>
                                      <p:to>
                                        <p:strVal val="visible"/>
                                      </p:to>
                                    </p:set>
                                    <p:animEffect transition="in" filter="fade">
                                      <p:cBhvr>
                                        <p:cTn id="12"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Text Analysis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882015" y="1730375"/>
            <a:ext cx="10655935" cy="2936060"/>
          </a:xfrm>
          <a:prstGeom prst="rect">
            <a:avLst/>
          </a:prstGeom>
          <a:noFill/>
        </p:spPr>
        <p:txBody>
          <a:bodyPr wrap="square">
            <a:spAutoFit/>
          </a:bodyPr>
          <a:lstStyle/>
          <a:p>
            <a:pPr algn="l"/>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rgbClr val="874694"/>
                </a:solidFill>
                <a:latin typeface="Calibri" panose="020F0502020204030204" pitchFamily="34" charset="0"/>
                <a:ea typeface="宋体" panose="02010600030101010101" pitchFamily="2" charset="-122"/>
                <a:cs typeface="Calibri" panose="020F0502020204030204" pitchFamily="34" charset="0"/>
              </a:rPr>
              <a:t>Zooming in</a:t>
            </a:r>
          </a:p>
          <a:p>
            <a:pPr algn="l"/>
            <a:endParaRPr lang="en-US" altLang="zh-CN" sz="2400" b="1" dirty="0">
              <a:latin typeface="Calibri" panose="020F0502020204030204" pitchFamily="34" charset="0"/>
              <a:ea typeface="宋体" panose="02010600030101010101" pitchFamily="2" charset="-122"/>
              <a:cs typeface="Calibri" panose="020F0502020204030204" pitchFamily="34" charset="0"/>
            </a:endParaRPr>
          </a:p>
          <a:p>
            <a:pPr marL="457200" indent="-457200" algn="just">
              <a:lnSpc>
                <a:spcPct val="114000"/>
              </a:lnSpc>
              <a:buAutoNum type="arabicPeriod"/>
            </a:pPr>
            <a:r>
              <a:rPr lang="en-US" altLang="zh-CN" sz="2400" dirty="0">
                <a:latin typeface="Calibri" panose="020F0502020204030204" pitchFamily="34" charset="0"/>
                <a:cs typeface="Calibri" panose="020F0502020204030204" pitchFamily="34" charset="0"/>
              </a:rPr>
              <a:t>Like others, I have described it to people as “</a:t>
            </a:r>
            <a:r>
              <a:rPr lang="en-US" altLang="zh-CN" sz="2400" dirty="0">
                <a:solidFill>
                  <a:srgbClr val="C00000"/>
                </a:solidFill>
                <a:latin typeface="Calibri" panose="020F0502020204030204" pitchFamily="34" charset="0"/>
                <a:cs typeface="Calibri" panose="020F0502020204030204" pitchFamily="34" charset="0"/>
              </a:rPr>
              <a:t>broken</a:t>
            </a:r>
            <a:r>
              <a:rPr lang="en-US" altLang="zh-CN" sz="2400" dirty="0">
                <a:latin typeface="Calibri" panose="020F0502020204030204" pitchFamily="34" charset="0"/>
                <a:cs typeface="Calibri" panose="020F0502020204030204" pitchFamily="34" charset="0"/>
              </a:rPr>
              <a:t>” or “</a:t>
            </a:r>
            <a:r>
              <a:rPr lang="en-US" altLang="zh-CN" sz="2400" dirty="0">
                <a:solidFill>
                  <a:srgbClr val="C00000"/>
                </a:solidFill>
                <a:latin typeface="Calibri" panose="020F0502020204030204" pitchFamily="34" charset="0"/>
                <a:cs typeface="Calibri" panose="020F0502020204030204" pitchFamily="34" charset="0"/>
              </a:rPr>
              <a:t>fractured</a:t>
            </a:r>
            <a:r>
              <a:rPr lang="en-US" altLang="zh-CN" sz="2400" dirty="0">
                <a:latin typeface="Calibri" panose="020F0502020204030204" pitchFamily="34" charset="0"/>
                <a:cs typeface="Calibri" panose="020F0502020204030204" pitchFamily="34" charset="0"/>
              </a:rPr>
              <a:t>”. (Para 1)</a:t>
            </a:r>
          </a:p>
          <a:p>
            <a:pPr algn="just">
              <a:lnSpc>
                <a:spcPct val="114000"/>
              </a:lnSpc>
            </a:pPr>
            <a:r>
              <a:rPr lang="en-US" altLang="zh-CN" sz="2400" dirty="0">
                <a:latin typeface="Calibri" panose="020F0502020204030204" pitchFamily="34" charset="0"/>
                <a:cs typeface="Calibri" panose="020F0502020204030204" pitchFamily="34" charset="0"/>
              </a:rPr>
              <a:t> “</a:t>
            </a:r>
            <a:r>
              <a:rPr lang="en-US" altLang="zh-CN" sz="2400" dirty="0">
                <a:solidFill>
                  <a:srgbClr val="C00000"/>
                </a:solidFill>
                <a:latin typeface="Calibri" panose="020F0502020204030204" pitchFamily="34" charset="0"/>
                <a:cs typeface="Calibri" panose="020F0502020204030204" pitchFamily="34" charset="0"/>
              </a:rPr>
              <a:t>Broken English</a:t>
            </a:r>
            <a:r>
              <a:rPr lang="en-US" altLang="zh-CN" sz="2400" dirty="0">
                <a:latin typeface="Calibri" panose="020F0502020204030204" pitchFamily="34" charset="0"/>
                <a:cs typeface="Calibri" panose="020F0502020204030204" pitchFamily="34" charset="0"/>
              </a:rPr>
              <a:t>” and “</a:t>
            </a:r>
            <a:r>
              <a:rPr lang="en-US" altLang="zh-CN" sz="2400" dirty="0">
                <a:solidFill>
                  <a:srgbClr val="C00000"/>
                </a:solidFill>
                <a:latin typeface="Calibri" panose="020F0502020204030204" pitchFamily="34" charset="0"/>
                <a:cs typeface="Calibri" panose="020F0502020204030204" pitchFamily="34" charset="0"/>
              </a:rPr>
              <a:t>fractured English</a:t>
            </a:r>
            <a:r>
              <a:rPr lang="en-US" altLang="zh-CN" sz="2400" dirty="0">
                <a:latin typeface="Calibri" panose="020F0502020204030204" pitchFamily="34" charset="0"/>
                <a:cs typeface="Calibri" panose="020F0502020204030204" pitchFamily="34" charset="0"/>
              </a:rPr>
              <a:t>” are pejorative terms for the English used by a non-native speaker, especially one who is not well educated. Broken English may be fragmented, incomplete, and marked by faulty syntax and inappropriate diction. </a:t>
            </a:r>
          </a:p>
        </p:txBody>
      </p:sp>
      <p:pic>
        <p:nvPicPr>
          <p:cNvPr id="11" name="图片 10"/>
          <p:cNvPicPr>
            <a:picLocks noChangeAspect="1"/>
          </p:cNvPicPr>
          <p:nvPr/>
        </p:nvPicPr>
        <p:blipFill>
          <a:blip r:embed="rId2"/>
          <a:stretch>
            <a:fillRect/>
          </a:stretch>
        </p:blipFill>
        <p:spPr>
          <a:xfrm>
            <a:off x="711120" y="1632447"/>
            <a:ext cx="640936" cy="562294"/>
          </a:xfrm>
          <a:prstGeom prst="rect">
            <a:avLst/>
          </a:prstGeom>
        </p:spPr>
      </p:pic>
      <p:grpSp>
        <p:nvGrpSpPr>
          <p:cNvPr id="17" name="组合 16"/>
          <p:cNvGrpSpPr/>
          <p:nvPr/>
        </p:nvGrpSpPr>
        <p:grpSpPr>
          <a:xfrm>
            <a:off x="867550" y="283464"/>
            <a:ext cx="1179420" cy="1051559"/>
            <a:chOff x="1313" y="323"/>
            <a:chExt cx="2280" cy="2032"/>
          </a:xfrm>
        </p:grpSpPr>
        <p:grpSp>
          <p:nvGrpSpPr>
            <p:cNvPr id="18" name="组合 158"/>
            <p:cNvGrpSpPr/>
            <p:nvPr/>
          </p:nvGrpSpPr>
          <p:grpSpPr>
            <a:xfrm>
              <a:off x="1313" y="323"/>
              <a:ext cx="2280" cy="2032"/>
              <a:chOff x="3720691" y="2824413"/>
              <a:chExt cx="1341120" cy="1209172"/>
            </a:xfrm>
          </p:grpSpPr>
          <p:sp>
            <p:nvSpPr>
              <p:cNvPr id="21"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2"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9"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0" name="图片 19"/>
            <p:cNvPicPr>
              <a:picLocks noChangeAspect="1"/>
            </p:cNvPicPr>
            <p:nvPr/>
          </p:nvPicPr>
          <p:blipFill>
            <a:blip r:embed="rId3"/>
            <a:stretch>
              <a:fillRect/>
            </a:stretch>
          </p:blipFill>
          <p:spPr>
            <a:xfrm>
              <a:off x="1635" y="568"/>
              <a:ext cx="1538" cy="1537"/>
            </a:xfrm>
            <a:prstGeom prst="rect">
              <a:avLst/>
            </a:prstGeom>
            <a:noFill/>
            <a:ln w="9525">
              <a:noFill/>
            </a:ln>
          </p:spPr>
        </p:pic>
      </p:grpSp>
    </p:spTree>
    <p:extLst>
      <p:ext uri="{BB962C8B-B14F-4D97-AF65-F5344CB8AC3E}">
        <p14:creationId xmlns:p14="http://schemas.microsoft.com/office/powerpoint/2010/main" val="1820047479"/>
      </p:ext>
    </p:extLst>
  </p:cSld>
  <p:clrMapOvr>
    <a:masterClrMapping/>
  </p:clrMapOvr>
  <p:transition>
    <p:random/>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Text Analysis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882015" y="1730375"/>
            <a:ext cx="10655935" cy="2936060"/>
          </a:xfrm>
          <a:prstGeom prst="rect">
            <a:avLst/>
          </a:prstGeom>
          <a:noFill/>
        </p:spPr>
        <p:txBody>
          <a:bodyPr wrap="square">
            <a:spAutoFit/>
          </a:bodyPr>
          <a:lstStyle/>
          <a:p>
            <a:pPr algn="l"/>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rgbClr val="874694"/>
                </a:solidFill>
                <a:latin typeface="Calibri" panose="020F0502020204030204" pitchFamily="34" charset="0"/>
                <a:ea typeface="宋体" panose="02010600030101010101" pitchFamily="2" charset="-122"/>
                <a:cs typeface="Calibri" panose="020F0502020204030204" pitchFamily="34" charset="0"/>
              </a:rPr>
              <a:t>Zooming in</a:t>
            </a:r>
          </a:p>
          <a:p>
            <a:pPr algn="l"/>
            <a:endParaRPr lang="en-US" altLang="zh-CN" sz="2400" b="1" dirty="0">
              <a:latin typeface="Calibri" panose="020F0502020204030204" pitchFamily="34" charset="0"/>
              <a:ea typeface="宋体" panose="02010600030101010101" pitchFamily="2" charset="-122"/>
              <a:cs typeface="Calibri" panose="020F0502020204030204" pitchFamily="34" charset="0"/>
            </a:endParaRPr>
          </a:p>
          <a:p>
            <a:pPr algn="just">
              <a:lnSpc>
                <a:spcPct val="114000"/>
              </a:lnSpc>
            </a:pPr>
            <a:r>
              <a:rPr lang="en-US" altLang="zh-CN" sz="2400" dirty="0">
                <a:latin typeface="Calibri" panose="020F0502020204030204" pitchFamily="34" charset="0"/>
                <a:cs typeface="Calibri" panose="020F0502020204030204" pitchFamily="34" charset="0"/>
              </a:rPr>
              <a:t>2. It has always bothered me that I can think of </a:t>
            </a:r>
            <a:r>
              <a:rPr lang="en-US" altLang="zh-CN" sz="2400" dirty="0">
                <a:solidFill>
                  <a:srgbClr val="C00000"/>
                </a:solidFill>
                <a:latin typeface="Calibri" panose="020F0502020204030204" pitchFamily="34" charset="0"/>
                <a:cs typeface="Calibri" panose="020F0502020204030204" pitchFamily="34" charset="0"/>
              </a:rPr>
              <a:t>no way to describe it other than </a:t>
            </a:r>
            <a:r>
              <a:rPr lang="en-US" altLang="zh-CN" sz="2400" dirty="0">
                <a:latin typeface="Calibri" panose="020F0502020204030204" pitchFamily="34" charset="0"/>
                <a:cs typeface="Calibri" panose="020F0502020204030204" pitchFamily="34" charset="0"/>
              </a:rPr>
              <a:t>“broken” ... (Para 1) </a:t>
            </a:r>
          </a:p>
          <a:p>
            <a:pPr algn="just">
              <a:lnSpc>
                <a:spcPct val="114000"/>
              </a:lnSpc>
            </a:pPr>
            <a:r>
              <a:rPr lang="en-US" altLang="zh-CN" sz="2400" dirty="0">
                <a:solidFill>
                  <a:srgbClr val="C00000"/>
                </a:solidFill>
                <a:latin typeface="Calibri" panose="020F0502020204030204" pitchFamily="34" charset="0"/>
                <a:cs typeface="Calibri" panose="020F0502020204030204" pitchFamily="34" charset="0"/>
              </a:rPr>
              <a:t>no ... other than ... </a:t>
            </a:r>
            <a:r>
              <a:rPr lang="en-US" altLang="zh-CN" sz="2400" dirty="0">
                <a:latin typeface="Calibri" panose="020F0502020204030204" pitchFamily="34" charset="0"/>
                <a:cs typeface="Calibri" panose="020F0502020204030204" pitchFamily="34" charset="0"/>
              </a:rPr>
              <a:t>: used to emphasize that it is the only possibility in a particular situation </a:t>
            </a:r>
          </a:p>
          <a:p>
            <a:pPr algn="just">
              <a:lnSpc>
                <a:spcPct val="114000"/>
              </a:lnSpc>
            </a:pPr>
            <a:r>
              <a:rPr lang="en-US" altLang="zh-CN" sz="2400" i="1" dirty="0">
                <a:latin typeface="Calibri" panose="020F0502020204030204" pitchFamily="34" charset="0"/>
                <a:cs typeface="Calibri" panose="020F0502020204030204" pitchFamily="34" charset="0"/>
              </a:rPr>
              <a:t>e.g. </a:t>
            </a:r>
            <a:r>
              <a:rPr lang="en-US" altLang="zh-CN" sz="2400" dirty="0">
                <a:latin typeface="Calibri" panose="020F0502020204030204" pitchFamily="34" charset="0"/>
                <a:cs typeface="Calibri" panose="020F0502020204030204" pitchFamily="34" charset="0"/>
              </a:rPr>
              <a:t>They have left us with no choice other than to take formal action. </a:t>
            </a:r>
          </a:p>
        </p:txBody>
      </p:sp>
      <p:pic>
        <p:nvPicPr>
          <p:cNvPr id="11" name="图片 10"/>
          <p:cNvPicPr>
            <a:picLocks noChangeAspect="1"/>
          </p:cNvPicPr>
          <p:nvPr/>
        </p:nvPicPr>
        <p:blipFill>
          <a:blip r:embed="rId2"/>
          <a:stretch>
            <a:fillRect/>
          </a:stretch>
        </p:blipFill>
        <p:spPr>
          <a:xfrm>
            <a:off x="711120" y="1632447"/>
            <a:ext cx="640936" cy="562294"/>
          </a:xfrm>
          <a:prstGeom prst="rect">
            <a:avLst/>
          </a:prstGeom>
        </p:spPr>
      </p:pic>
      <p:grpSp>
        <p:nvGrpSpPr>
          <p:cNvPr id="17" name="组合 16"/>
          <p:cNvGrpSpPr/>
          <p:nvPr/>
        </p:nvGrpSpPr>
        <p:grpSpPr>
          <a:xfrm>
            <a:off x="867550" y="283464"/>
            <a:ext cx="1179420" cy="1051559"/>
            <a:chOff x="1313" y="323"/>
            <a:chExt cx="2280" cy="2032"/>
          </a:xfrm>
        </p:grpSpPr>
        <p:grpSp>
          <p:nvGrpSpPr>
            <p:cNvPr id="18" name="组合 158"/>
            <p:cNvGrpSpPr/>
            <p:nvPr/>
          </p:nvGrpSpPr>
          <p:grpSpPr>
            <a:xfrm>
              <a:off x="1313" y="323"/>
              <a:ext cx="2280" cy="2032"/>
              <a:chOff x="3720691" y="2824413"/>
              <a:chExt cx="1341120" cy="1209172"/>
            </a:xfrm>
          </p:grpSpPr>
          <p:sp>
            <p:nvSpPr>
              <p:cNvPr id="21"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2"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9"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0" name="图片 19"/>
            <p:cNvPicPr>
              <a:picLocks noChangeAspect="1"/>
            </p:cNvPicPr>
            <p:nvPr/>
          </p:nvPicPr>
          <p:blipFill>
            <a:blip r:embed="rId3"/>
            <a:stretch>
              <a:fillRect/>
            </a:stretch>
          </p:blipFill>
          <p:spPr>
            <a:xfrm>
              <a:off x="1635" y="568"/>
              <a:ext cx="1538" cy="1537"/>
            </a:xfrm>
            <a:prstGeom prst="rect">
              <a:avLst/>
            </a:prstGeom>
            <a:noFill/>
            <a:ln w="9525">
              <a:noFill/>
            </a:ln>
          </p:spPr>
        </p:pic>
      </p:grpSp>
    </p:spTree>
    <p:extLst>
      <p:ext uri="{BB962C8B-B14F-4D97-AF65-F5344CB8AC3E}">
        <p14:creationId xmlns:p14="http://schemas.microsoft.com/office/powerpoint/2010/main" val="2040807930"/>
      </p:ext>
    </p:extLst>
  </p:cSld>
  <p:clrMapOvr>
    <a:masterClrMapping/>
  </p:clrMapOvr>
  <p:transition>
    <p:random/>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a:extLst>
              <a:ext uri="{28A0092B-C50C-407E-A947-70E740481C1C}">
                <a14:useLocalDpi xmlns:a14="http://schemas.microsoft.com/office/drawing/2010/main" val="0"/>
              </a:ext>
            </a:extLst>
          </a:blip>
          <a:srcRect b="17430"/>
          <a:stretch/>
        </p:blipFill>
        <p:spPr>
          <a:xfrm>
            <a:off x="0" y="0"/>
            <a:ext cx="12192000" cy="6879771"/>
          </a:xfrm>
          <a:prstGeom prst="rect">
            <a:avLst/>
          </a:prstGeom>
        </p:spPr>
      </p:pic>
      <p:sp>
        <p:nvSpPr>
          <p:cNvPr id="17" name="矩形 16"/>
          <p:cNvSpPr/>
          <p:nvPr/>
        </p:nvSpPr>
        <p:spPr>
          <a:xfrm>
            <a:off x="0" y="2375535"/>
            <a:ext cx="12192000" cy="1792605"/>
          </a:xfrm>
          <a:prstGeom prst="rect">
            <a:avLst/>
          </a:prstGeom>
          <a:solidFill>
            <a:schemeClr val="bg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7" name="矩形 26"/>
          <p:cNvSpPr/>
          <p:nvPr/>
        </p:nvSpPr>
        <p:spPr>
          <a:xfrm>
            <a:off x="492629" y="2694193"/>
            <a:ext cx="11280652" cy="1015663"/>
          </a:xfrm>
          <a:prstGeom prst="rect">
            <a:avLst/>
          </a:prstGeom>
        </p:spPr>
        <p:txBody>
          <a:bodyPr wrap="none">
            <a:spAutoFit/>
          </a:bodyPr>
          <a:lstStyle/>
          <a:p>
            <a:pPr algn="ctr"/>
            <a:r>
              <a:rPr lang="en-US" altLang="zh-CN" sz="6000" dirty="0">
                <a:ln w="0"/>
                <a:latin typeface="Americana XBd BT" panose="02020804070706020304" pitchFamily="18" charset="0"/>
              </a:rPr>
              <a:t>Learning a foreign language</a:t>
            </a:r>
          </a:p>
        </p:txBody>
      </p:sp>
      <p:sp>
        <p:nvSpPr>
          <p:cNvPr id="18" name="矩形 17"/>
          <p:cNvSpPr/>
          <p:nvPr/>
        </p:nvSpPr>
        <p:spPr>
          <a:xfrm>
            <a:off x="473961" y="2679455"/>
            <a:ext cx="11280652" cy="1015663"/>
          </a:xfrm>
          <a:prstGeom prst="rect">
            <a:avLst/>
          </a:prstGeom>
        </p:spPr>
        <p:txBody>
          <a:bodyPr wrap="none">
            <a:spAutoFit/>
          </a:bodyPr>
          <a:lstStyle/>
          <a:p>
            <a:pPr algn="ctr"/>
            <a:r>
              <a:rPr lang="en-US" altLang="zh-CN" sz="6000" dirty="0">
                <a:ln w="0"/>
                <a:solidFill>
                  <a:schemeClr val="bg1"/>
                </a:solidFill>
                <a:latin typeface="Americana XBd BT" panose="02020804070706020304" pitchFamily="18" charset="0"/>
              </a:rPr>
              <a:t>Learning a foreign language</a:t>
            </a:r>
          </a:p>
        </p:txBody>
      </p:sp>
      <p:sp>
        <p:nvSpPr>
          <p:cNvPr id="12" name="矩形 11"/>
          <p:cNvSpPr/>
          <p:nvPr/>
        </p:nvSpPr>
        <p:spPr>
          <a:xfrm>
            <a:off x="459292" y="2657113"/>
            <a:ext cx="11280652" cy="1015663"/>
          </a:xfrm>
          <a:prstGeom prst="rect">
            <a:avLst/>
          </a:prstGeom>
        </p:spPr>
        <p:txBody>
          <a:bodyPr wrap="none">
            <a:spAutoFit/>
          </a:bodyPr>
          <a:lstStyle/>
          <a:p>
            <a:pPr algn="ctr"/>
            <a:r>
              <a:rPr lang="en-US" altLang="zh-CN" sz="6000" dirty="0">
                <a:ln w="0"/>
                <a:solidFill>
                  <a:srgbClr val="2D7CB1"/>
                </a:solidFill>
                <a:latin typeface="Americana XBd BT" panose="02020804070706020304" pitchFamily="18" charset="0"/>
              </a:rPr>
              <a:t>Learning a foreign language</a:t>
            </a:r>
          </a:p>
        </p:txBody>
      </p:sp>
      <p:grpSp>
        <p:nvGrpSpPr>
          <p:cNvPr id="14340" name="组合 7"/>
          <p:cNvGrpSpPr/>
          <p:nvPr/>
        </p:nvGrpSpPr>
        <p:grpSpPr>
          <a:xfrm>
            <a:off x="-3810" y="650240"/>
            <a:ext cx="2903855" cy="735330"/>
            <a:chOff x="0" y="194743"/>
            <a:chExt cx="3126179" cy="569433"/>
          </a:xfrm>
        </p:grpSpPr>
        <p:sp>
          <p:nvSpPr>
            <p:cNvPr id="2" name="圆角矩形 1"/>
            <p:cNvSpPr/>
            <p:nvPr/>
          </p:nvSpPr>
          <p:spPr>
            <a:xfrm>
              <a:off x="173209" y="194743"/>
              <a:ext cx="2952970" cy="569433"/>
            </a:xfrm>
            <a:prstGeom prst="roundRect">
              <a:avLst>
                <a:gd name="adj" fmla="val 9976"/>
              </a:avLst>
            </a:prstGeom>
            <a:solidFill>
              <a:schemeClr val="accent4">
                <a:lumMod val="60000"/>
                <a:lumOff val="40000"/>
              </a:schemeClr>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accent5">
                    <a:lumMod val="40000"/>
                    <a:lumOff val="60000"/>
                  </a:schemeClr>
                </a:solidFill>
                <a:effectLst/>
                <a:uLnTx/>
                <a:uFillTx/>
                <a:latin typeface="+mn-lt"/>
                <a:ea typeface="+mn-ea"/>
                <a:cs typeface="+mn-cs"/>
              </a:endParaRPr>
            </a:p>
          </p:txBody>
        </p:sp>
        <p:grpSp>
          <p:nvGrpSpPr>
            <p:cNvPr id="14350" name="组合 9"/>
            <p:cNvGrpSpPr/>
            <p:nvPr/>
          </p:nvGrpSpPr>
          <p:grpSpPr>
            <a:xfrm>
              <a:off x="0" y="290669"/>
              <a:ext cx="424561" cy="355906"/>
              <a:chOff x="469900" y="728859"/>
              <a:chExt cx="424561" cy="355906"/>
            </a:xfrm>
          </p:grpSpPr>
          <p:sp>
            <p:nvSpPr>
              <p:cNvPr id="19" name="椭圆 18"/>
              <p:cNvSpPr>
                <a:spLocks noChangeArrowheads="1"/>
              </p:cNvSpPr>
              <p:nvPr/>
            </p:nvSpPr>
            <p:spPr bwMode="auto">
              <a:xfrm rot="-5400000">
                <a:off x="738012" y="928719"/>
                <a:ext cx="157031" cy="155510"/>
              </a:xfrm>
              <a:prstGeom prst="ellipse">
                <a:avLst/>
              </a:prstGeom>
              <a:gradFill rotWithShape="0">
                <a:gsLst>
                  <a:gs pos="0">
                    <a:srgbClr val="FFFFFF"/>
                  </a:gs>
                  <a:gs pos="17000">
                    <a:srgbClr val="A6A6A6"/>
                  </a:gs>
                  <a:gs pos="35001">
                    <a:srgbClr val="F2F2F2"/>
                  </a:gs>
                  <a:gs pos="55000">
                    <a:srgbClr val="A6A6A6"/>
                  </a:gs>
                  <a:gs pos="75000">
                    <a:srgbClr val="F2F2F2"/>
                  </a:gs>
                  <a:gs pos="100000">
                    <a:srgbClr val="A6A6A6"/>
                  </a:gs>
                </a:gsLst>
                <a:lin ang="2700000" scaled="1"/>
              </a:gradFill>
              <a:ln>
                <a:noFill/>
              </a:ln>
              <a:effectLst>
                <a:outerShdw blurRad="12700" dist="12700" dir="2700000" algn="tl" rotWithShape="0">
                  <a:srgbClr val="808080">
                    <a:alpha val="39999"/>
                  </a:srgbClr>
                </a:outerShdw>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sp>
            <p:nvSpPr>
              <p:cNvPr id="20" name="椭圆 19"/>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sp>
            <p:nvSpPr>
              <p:cNvPr id="21" name="椭圆 20"/>
              <p:cNvSpPr>
                <a:spLocks noChangeArrowheads="1"/>
              </p:cNvSpPr>
              <p:nvPr/>
            </p:nvSpPr>
            <p:spPr bwMode="auto">
              <a:xfrm rot="-5400000">
                <a:off x="738012" y="728863"/>
                <a:ext cx="157031" cy="155510"/>
              </a:xfrm>
              <a:prstGeom prst="ellipse">
                <a:avLst/>
              </a:prstGeom>
              <a:gradFill rotWithShape="0">
                <a:gsLst>
                  <a:gs pos="0">
                    <a:srgbClr val="FFFFFF"/>
                  </a:gs>
                  <a:gs pos="17000">
                    <a:srgbClr val="A6A6A6"/>
                  </a:gs>
                  <a:gs pos="35001">
                    <a:srgbClr val="F2F2F2"/>
                  </a:gs>
                  <a:gs pos="55000">
                    <a:srgbClr val="A6A6A6"/>
                  </a:gs>
                  <a:gs pos="75000">
                    <a:srgbClr val="F2F2F2"/>
                  </a:gs>
                  <a:gs pos="100000">
                    <a:srgbClr val="A6A6A6"/>
                  </a:gs>
                </a:gsLst>
                <a:lin ang="2700000" scaled="1"/>
              </a:gradFill>
              <a:ln>
                <a:noFill/>
              </a:ln>
              <a:effectLst>
                <a:outerShdw blurRad="12700" dist="12700" dir="2700000" algn="tl" rotWithShape="0">
                  <a:srgbClr val="808080">
                    <a:alpha val="39999"/>
                  </a:srgbClr>
                </a:outerShdw>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sp>
            <p:nvSpPr>
              <p:cNvPr id="22" name="椭圆 21"/>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sp>
            <p:nvSpPr>
              <p:cNvPr id="23" name="圆角矩形 22"/>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sp>
            <p:nvSpPr>
              <p:cNvPr id="24" name="圆角矩形 23"/>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sp>
            <p:nvSpPr>
              <p:cNvPr id="25" name="圆角矩形 24"/>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sp>
            <p:nvSpPr>
              <p:cNvPr id="26" name="圆角矩形 25"/>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grpSp>
      </p:grpSp>
      <p:sp>
        <p:nvSpPr>
          <p:cNvPr id="11" name="矩形 10"/>
          <p:cNvSpPr/>
          <p:nvPr/>
        </p:nvSpPr>
        <p:spPr>
          <a:xfrm>
            <a:off x="815133" y="572502"/>
            <a:ext cx="1843405" cy="891540"/>
          </a:xfrm>
          <a:prstGeom prst="rect">
            <a:avLst/>
          </a:prstGeom>
        </p:spPr>
        <p:txBody>
          <a:bodyPr wrap="none">
            <a:spAutoFit/>
          </a:bodyPr>
          <a:lstStyle/>
          <a:p>
            <a:pPr lvl="0"/>
            <a:r>
              <a:rPr lang="en-US" altLang="zh-CN" sz="5200" b="1" dirty="0">
                <a:solidFill>
                  <a:schemeClr val="bg1"/>
                </a:solidFill>
              </a:rPr>
              <a:t>Unit </a:t>
            </a:r>
            <a:r>
              <a:rPr lang="en-US" sz="5200" b="1" dirty="0">
                <a:solidFill>
                  <a:schemeClr val="bg1"/>
                </a:solidFill>
              </a:rPr>
              <a:t>4</a:t>
            </a:r>
            <a:endParaRPr lang="en-US" sz="5200" dirty="0">
              <a:solidFill>
                <a:schemeClr val="bg1"/>
              </a:solidFill>
            </a:endParaRPr>
          </a:p>
        </p:txBody>
      </p:sp>
    </p:spTree>
  </p:cSld>
  <p:clrMapOvr>
    <a:masterClrMapping/>
  </p:clrMapOvr>
  <p:transition>
    <p:random/>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Text Analysis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882015" y="1730375"/>
            <a:ext cx="10655935" cy="2936060"/>
          </a:xfrm>
          <a:prstGeom prst="rect">
            <a:avLst/>
          </a:prstGeom>
          <a:noFill/>
        </p:spPr>
        <p:txBody>
          <a:bodyPr wrap="square">
            <a:spAutoFit/>
          </a:bodyPr>
          <a:lstStyle/>
          <a:p>
            <a:pPr algn="l"/>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rgbClr val="874694"/>
                </a:solidFill>
                <a:latin typeface="Calibri" panose="020F0502020204030204" pitchFamily="34" charset="0"/>
                <a:ea typeface="宋体" panose="02010600030101010101" pitchFamily="2" charset="-122"/>
                <a:cs typeface="Calibri" panose="020F0502020204030204" pitchFamily="34" charset="0"/>
              </a:rPr>
              <a:t>Zooming in</a:t>
            </a:r>
          </a:p>
          <a:p>
            <a:pPr algn="l"/>
            <a:endParaRPr lang="en-US" altLang="zh-CN" sz="2400" b="1" dirty="0">
              <a:latin typeface="Calibri" panose="020F0502020204030204" pitchFamily="34" charset="0"/>
              <a:ea typeface="宋体" panose="02010600030101010101" pitchFamily="2" charset="-122"/>
              <a:cs typeface="Calibri" panose="020F0502020204030204" pitchFamily="34" charset="0"/>
            </a:endParaRPr>
          </a:p>
          <a:p>
            <a:pPr algn="just">
              <a:lnSpc>
                <a:spcPct val="114000"/>
              </a:lnSpc>
            </a:pPr>
            <a:r>
              <a:rPr lang="en-US" altLang="zh-CN" sz="2400" dirty="0">
                <a:latin typeface="Calibri" panose="020F0502020204030204" pitchFamily="34" charset="0"/>
                <a:cs typeface="Calibri" panose="020F0502020204030204" pitchFamily="34" charset="0"/>
              </a:rPr>
              <a:t>3. </a:t>
            </a:r>
            <a:r>
              <a:rPr lang="en-US" altLang="zh-CN" sz="2400" dirty="0">
                <a:solidFill>
                  <a:srgbClr val="C00000"/>
                </a:solidFill>
                <a:latin typeface="Calibri" panose="020F0502020204030204" pitchFamily="34" charset="0"/>
                <a:cs typeface="Calibri" panose="020F0502020204030204" pitchFamily="34" charset="0"/>
              </a:rPr>
              <a:t>In this guise</a:t>
            </a:r>
            <a:r>
              <a:rPr lang="en-US" altLang="zh-CN" sz="2400" dirty="0">
                <a:latin typeface="Calibri" panose="020F0502020204030204" pitchFamily="34" charset="0"/>
                <a:cs typeface="Calibri" panose="020F0502020204030204" pitchFamily="34" charset="0"/>
              </a:rPr>
              <a:t>, I was forced to ask for information or even to complain and yell at people who had been rude to her. (Para 3) </a:t>
            </a:r>
          </a:p>
          <a:p>
            <a:pPr algn="just">
              <a:lnSpc>
                <a:spcPct val="114000"/>
              </a:lnSpc>
            </a:pPr>
            <a:r>
              <a:rPr lang="en-US" altLang="zh-CN" sz="2400" dirty="0">
                <a:solidFill>
                  <a:srgbClr val="C00000"/>
                </a:solidFill>
                <a:latin typeface="Calibri" panose="020F0502020204030204" pitchFamily="34" charset="0"/>
                <a:cs typeface="Calibri" panose="020F0502020204030204" pitchFamily="34" charset="0"/>
              </a:rPr>
              <a:t>in/under the guise of</a:t>
            </a:r>
            <a:r>
              <a:rPr lang="en-US" altLang="zh-CN" sz="2400" dirty="0">
                <a:latin typeface="Calibri" panose="020F0502020204030204" pitchFamily="34" charset="0"/>
                <a:cs typeface="Calibri" panose="020F0502020204030204" pitchFamily="34" charset="0"/>
              </a:rPr>
              <a:t>: by saying or acting as if something is other than what it really is </a:t>
            </a:r>
          </a:p>
          <a:p>
            <a:pPr algn="just">
              <a:lnSpc>
                <a:spcPct val="114000"/>
              </a:lnSpc>
            </a:pPr>
            <a:r>
              <a:rPr lang="en-US" altLang="zh-CN" sz="2400" i="1" dirty="0">
                <a:latin typeface="Calibri" panose="020F0502020204030204" pitchFamily="34" charset="0"/>
                <a:cs typeface="Calibri" panose="020F0502020204030204" pitchFamily="34" charset="0"/>
              </a:rPr>
              <a:t>e.g. </a:t>
            </a:r>
            <a:r>
              <a:rPr lang="en-US" altLang="zh-CN" sz="2400" dirty="0">
                <a:latin typeface="Calibri" panose="020F0502020204030204" pitchFamily="34" charset="0"/>
                <a:cs typeface="Calibri" panose="020F0502020204030204" pitchFamily="34" charset="0"/>
              </a:rPr>
              <a:t>He turned up at a fancy dress party in the guise of a white rabbit. </a:t>
            </a:r>
          </a:p>
        </p:txBody>
      </p:sp>
      <p:pic>
        <p:nvPicPr>
          <p:cNvPr id="11" name="图片 10"/>
          <p:cNvPicPr>
            <a:picLocks noChangeAspect="1"/>
          </p:cNvPicPr>
          <p:nvPr/>
        </p:nvPicPr>
        <p:blipFill>
          <a:blip r:embed="rId2"/>
          <a:stretch>
            <a:fillRect/>
          </a:stretch>
        </p:blipFill>
        <p:spPr>
          <a:xfrm>
            <a:off x="711120" y="1632447"/>
            <a:ext cx="640936" cy="562294"/>
          </a:xfrm>
          <a:prstGeom prst="rect">
            <a:avLst/>
          </a:prstGeom>
        </p:spPr>
      </p:pic>
      <p:grpSp>
        <p:nvGrpSpPr>
          <p:cNvPr id="17" name="组合 16"/>
          <p:cNvGrpSpPr/>
          <p:nvPr/>
        </p:nvGrpSpPr>
        <p:grpSpPr>
          <a:xfrm>
            <a:off x="867550" y="283464"/>
            <a:ext cx="1179420" cy="1051559"/>
            <a:chOff x="1313" y="323"/>
            <a:chExt cx="2280" cy="2032"/>
          </a:xfrm>
        </p:grpSpPr>
        <p:grpSp>
          <p:nvGrpSpPr>
            <p:cNvPr id="18" name="组合 158"/>
            <p:cNvGrpSpPr/>
            <p:nvPr/>
          </p:nvGrpSpPr>
          <p:grpSpPr>
            <a:xfrm>
              <a:off x="1313" y="323"/>
              <a:ext cx="2280" cy="2032"/>
              <a:chOff x="3720691" y="2824413"/>
              <a:chExt cx="1341120" cy="1209172"/>
            </a:xfrm>
          </p:grpSpPr>
          <p:sp>
            <p:nvSpPr>
              <p:cNvPr id="21"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2"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9"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0" name="图片 19"/>
            <p:cNvPicPr>
              <a:picLocks noChangeAspect="1"/>
            </p:cNvPicPr>
            <p:nvPr/>
          </p:nvPicPr>
          <p:blipFill>
            <a:blip r:embed="rId3"/>
            <a:stretch>
              <a:fillRect/>
            </a:stretch>
          </p:blipFill>
          <p:spPr>
            <a:xfrm>
              <a:off x="1635" y="568"/>
              <a:ext cx="1538" cy="1537"/>
            </a:xfrm>
            <a:prstGeom prst="rect">
              <a:avLst/>
            </a:prstGeom>
            <a:noFill/>
            <a:ln w="9525">
              <a:noFill/>
            </a:ln>
          </p:spPr>
        </p:pic>
      </p:grpSp>
    </p:spTree>
    <p:extLst>
      <p:ext uri="{BB962C8B-B14F-4D97-AF65-F5344CB8AC3E}">
        <p14:creationId xmlns:p14="http://schemas.microsoft.com/office/powerpoint/2010/main" val="194551963"/>
      </p:ext>
    </p:extLst>
  </p:cSld>
  <p:clrMapOvr>
    <a:masterClrMapping/>
  </p:clrMapOvr>
  <p:transition>
    <p:random/>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Text Analysis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882015" y="1730375"/>
            <a:ext cx="10655935" cy="2515047"/>
          </a:xfrm>
          <a:prstGeom prst="rect">
            <a:avLst/>
          </a:prstGeom>
          <a:noFill/>
        </p:spPr>
        <p:txBody>
          <a:bodyPr wrap="square">
            <a:spAutoFit/>
          </a:bodyPr>
          <a:lstStyle/>
          <a:p>
            <a:pPr algn="l"/>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rgbClr val="874694"/>
                </a:solidFill>
                <a:latin typeface="Calibri" panose="020F0502020204030204" pitchFamily="34" charset="0"/>
                <a:ea typeface="宋体" panose="02010600030101010101" pitchFamily="2" charset="-122"/>
                <a:cs typeface="Calibri" panose="020F0502020204030204" pitchFamily="34" charset="0"/>
              </a:rPr>
              <a:t>Zooming in</a:t>
            </a:r>
          </a:p>
          <a:p>
            <a:pPr algn="l"/>
            <a:endParaRPr lang="en-US" altLang="zh-CN" sz="2400" b="1" dirty="0">
              <a:latin typeface="Calibri" panose="020F0502020204030204" pitchFamily="34" charset="0"/>
              <a:ea typeface="宋体" panose="02010600030101010101" pitchFamily="2" charset="-122"/>
              <a:cs typeface="Calibri" panose="020F0502020204030204" pitchFamily="34" charset="0"/>
            </a:endParaRPr>
          </a:p>
          <a:p>
            <a:pPr algn="just">
              <a:lnSpc>
                <a:spcPct val="114000"/>
              </a:lnSpc>
            </a:pPr>
            <a:r>
              <a:rPr lang="en-US" altLang="zh-CN" sz="2400" dirty="0">
                <a:latin typeface="Calibri" panose="020F0502020204030204" pitchFamily="34" charset="0"/>
                <a:cs typeface="Calibri" panose="020F0502020204030204" pitchFamily="34" charset="0"/>
              </a:rPr>
              <a:t>4. She </a:t>
            </a:r>
            <a:r>
              <a:rPr lang="en-US" altLang="zh-CN" sz="2400" dirty="0">
                <a:solidFill>
                  <a:srgbClr val="C00000"/>
                </a:solidFill>
                <a:latin typeface="Calibri" panose="020F0502020204030204" pitchFamily="34" charset="0"/>
                <a:cs typeface="Calibri" panose="020F0502020204030204" pitchFamily="34" charset="0"/>
              </a:rPr>
              <a:t>had cashed out </a:t>
            </a:r>
            <a:r>
              <a:rPr lang="en-US" altLang="zh-CN" sz="2400" dirty="0">
                <a:latin typeface="Calibri" panose="020F0502020204030204" pitchFamily="34" charset="0"/>
                <a:cs typeface="Calibri" panose="020F0502020204030204" pitchFamily="34" charset="0"/>
              </a:rPr>
              <a:t>her small portfolio and it just so happened we were going to go to New York the next week. (Para 3) </a:t>
            </a:r>
          </a:p>
          <a:p>
            <a:pPr algn="just">
              <a:lnSpc>
                <a:spcPct val="114000"/>
              </a:lnSpc>
            </a:pPr>
            <a:r>
              <a:rPr lang="en-US" altLang="zh-CN" sz="2400" dirty="0">
                <a:solidFill>
                  <a:srgbClr val="C00000"/>
                </a:solidFill>
                <a:latin typeface="Calibri" panose="020F0502020204030204" pitchFamily="34" charset="0"/>
                <a:cs typeface="Calibri" panose="020F0502020204030204" pitchFamily="34" charset="0"/>
              </a:rPr>
              <a:t>cash out</a:t>
            </a:r>
            <a:r>
              <a:rPr lang="en-US" altLang="zh-CN" sz="2400" dirty="0">
                <a:latin typeface="Calibri" panose="020F0502020204030204" pitchFamily="34" charset="0"/>
                <a:cs typeface="Calibri" panose="020F0502020204030204" pitchFamily="34" charset="0"/>
              </a:rPr>
              <a:t>: to sell an investment </a:t>
            </a:r>
          </a:p>
          <a:p>
            <a:pPr algn="just">
              <a:lnSpc>
                <a:spcPct val="114000"/>
              </a:lnSpc>
            </a:pPr>
            <a:r>
              <a:rPr lang="en-US" altLang="zh-CN" sz="2400" i="1" dirty="0">
                <a:latin typeface="Calibri" panose="020F0502020204030204" pitchFamily="34" charset="0"/>
                <a:cs typeface="Calibri" panose="020F0502020204030204" pitchFamily="34" charset="0"/>
              </a:rPr>
              <a:t>e.g. </a:t>
            </a:r>
            <a:r>
              <a:rPr lang="en-US" altLang="zh-CN" sz="2400" dirty="0">
                <a:latin typeface="Calibri" panose="020F0502020204030204" pitchFamily="34" charset="0"/>
                <a:cs typeface="Calibri" panose="020F0502020204030204" pitchFamily="34" charset="0"/>
              </a:rPr>
              <a:t>They cashed out all the stock on worries about a possible fall in share prices. </a:t>
            </a:r>
          </a:p>
        </p:txBody>
      </p:sp>
      <p:pic>
        <p:nvPicPr>
          <p:cNvPr id="11" name="图片 10"/>
          <p:cNvPicPr>
            <a:picLocks noChangeAspect="1"/>
          </p:cNvPicPr>
          <p:nvPr/>
        </p:nvPicPr>
        <p:blipFill>
          <a:blip r:embed="rId2"/>
          <a:stretch>
            <a:fillRect/>
          </a:stretch>
        </p:blipFill>
        <p:spPr>
          <a:xfrm>
            <a:off x="711120" y="1632447"/>
            <a:ext cx="640936" cy="562294"/>
          </a:xfrm>
          <a:prstGeom prst="rect">
            <a:avLst/>
          </a:prstGeom>
        </p:spPr>
      </p:pic>
      <p:grpSp>
        <p:nvGrpSpPr>
          <p:cNvPr id="17" name="组合 16"/>
          <p:cNvGrpSpPr/>
          <p:nvPr/>
        </p:nvGrpSpPr>
        <p:grpSpPr>
          <a:xfrm>
            <a:off x="867550" y="283464"/>
            <a:ext cx="1179420" cy="1051559"/>
            <a:chOff x="1313" y="323"/>
            <a:chExt cx="2280" cy="2032"/>
          </a:xfrm>
        </p:grpSpPr>
        <p:grpSp>
          <p:nvGrpSpPr>
            <p:cNvPr id="18" name="组合 158"/>
            <p:cNvGrpSpPr/>
            <p:nvPr/>
          </p:nvGrpSpPr>
          <p:grpSpPr>
            <a:xfrm>
              <a:off x="1313" y="323"/>
              <a:ext cx="2280" cy="2032"/>
              <a:chOff x="3720691" y="2824413"/>
              <a:chExt cx="1341120" cy="1209172"/>
            </a:xfrm>
          </p:grpSpPr>
          <p:sp>
            <p:nvSpPr>
              <p:cNvPr id="21"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2"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9"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0" name="图片 19"/>
            <p:cNvPicPr>
              <a:picLocks noChangeAspect="1"/>
            </p:cNvPicPr>
            <p:nvPr/>
          </p:nvPicPr>
          <p:blipFill>
            <a:blip r:embed="rId3"/>
            <a:stretch>
              <a:fillRect/>
            </a:stretch>
          </p:blipFill>
          <p:spPr>
            <a:xfrm>
              <a:off x="1635" y="568"/>
              <a:ext cx="1538" cy="1537"/>
            </a:xfrm>
            <a:prstGeom prst="rect">
              <a:avLst/>
            </a:prstGeom>
            <a:noFill/>
            <a:ln w="9525">
              <a:noFill/>
            </a:ln>
          </p:spPr>
        </p:pic>
      </p:grpSp>
    </p:spTree>
    <p:extLst>
      <p:ext uri="{BB962C8B-B14F-4D97-AF65-F5344CB8AC3E}">
        <p14:creationId xmlns:p14="http://schemas.microsoft.com/office/powerpoint/2010/main" val="2697758111"/>
      </p:ext>
    </p:extLst>
  </p:cSld>
  <p:clrMapOvr>
    <a:masterClrMapping/>
  </p:clrMapOvr>
  <p:transition>
    <p:random/>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Text Analysis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882015" y="1445240"/>
            <a:ext cx="10655935" cy="4928272"/>
          </a:xfrm>
          <a:prstGeom prst="rect">
            <a:avLst/>
          </a:prstGeom>
          <a:noFill/>
        </p:spPr>
        <p:txBody>
          <a:bodyPr wrap="square">
            <a:spAutoFit/>
          </a:bodyPr>
          <a:lstStyle/>
          <a:p>
            <a:pPr algn="l"/>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rgbClr val="874694"/>
                </a:solidFill>
                <a:latin typeface="Calibri" panose="020F0502020204030204" pitchFamily="34" charset="0"/>
                <a:ea typeface="宋体" panose="02010600030101010101" pitchFamily="2" charset="-122"/>
                <a:cs typeface="Calibri" panose="020F0502020204030204" pitchFamily="34" charset="0"/>
              </a:rPr>
              <a:t>Zooming in</a:t>
            </a:r>
          </a:p>
          <a:p>
            <a:pPr algn="just">
              <a:lnSpc>
                <a:spcPct val="114000"/>
              </a:lnSpc>
            </a:pPr>
            <a:r>
              <a:rPr lang="en-US" altLang="zh-CN" sz="2400" kern="100" dirty="0">
                <a:latin typeface="Calibri" panose="020F0502020204030204" pitchFamily="34" charset="0"/>
                <a:cs typeface="Calibri" panose="020F0502020204030204" pitchFamily="34" charset="0"/>
              </a:rPr>
              <a:t>5. Why do so many Chinese students </a:t>
            </a:r>
            <a:r>
              <a:rPr lang="en-US" altLang="zh-CN" sz="2400" kern="100" dirty="0">
                <a:solidFill>
                  <a:srgbClr val="C00000"/>
                </a:solidFill>
                <a:latin typeface="Calibri" panose="020F0502020204030204" pitchFamily="34" charset="0"/>
                <a:cs typeface="Calibri" panose="020F0502020204030204" pitchFamily="34" charset="0"/>
              </a:rPr>
              <a:t>go into </a:t>
            </a:r>
            <a:r>
              <a:rPr lang="en-US" altLang="zh-CN" sz="2400" kern="100" dirty="0">
                <a:latin typeface="Calibri" panose="020F0502020204030204" pitchFamily="34" charset="0"/>
                <a:cs typeface="Calibri" panose="020F0502020204030204" pitchFamily="34" charset="0"/>
              </a:rPr>
              <a:t>engineering? (Para 7) </a:t>
            </a:r>
          </a:p>
          <a:p>
            <a:pPr algn="just">
              <a:lnSpc>
                <a:spcPct val="114000"/>
              </a:lnSpc>
            </a:pPr>
            <a:r>
              <a:rPr lang="en-US" altLang="zh-CN" sz="2400" kern="100" dirty="0">
                <a:solidFill>
                  <a:srgbClr val="C00000"/>
                </a:solidFill>
                <a:latin typeface="Calibri" panose="020F0502020204030204" pitchFamily="34" charset="0"/>
                <a:cs typeface="Calibri" panose="020F0502020204030204" pitchFamily="34" charset="0"/>
              </a:rPr>
              <a:t>go into: </a:t>
            </a:r>
            <a:r>
              <a:rPr lang="en-US" altLang="zh-CN" sz="2400" kern="100" dirty="0">
                <a:latin typeface="Calibri" panose="020F0502020204030204" pitchFamily="34" charset="0"/>
                <a:cs typeface="Calibri" panose="020F0502020204030204" pitchFamily="34" charset="0"/>
              </a:rPr>
              <a:t>to start doing something as one’s job or career </a:t>
            </a:r>
          </a:p>
          <a:p>
            <a:pPr algn="just">
              <a:lnSpc>
                <a:spcPct val="114000"/>
              </a:lnSpc>
            </a:pPr>
            <a:r>
              <a:rPr lang="en-US" altLang="zh-CN" sz="2400" i="1" kern="100" dirty="0">
                <a:latin typeface="Calibri" panose="020F0502020204030204" pitchFamily="34" charset="0"/>
                <a:cs typeface="Calibri" panose="020F0502020204030204" pitchFamily="34" charset="0"/>
              </a:rPr>
              <a:t>e.g. </a:t>
            </a:r>
            <a:r>
              <a:rPr lang="en-US" altLang="zh-CN" sz="2400" kern="100" dirty="0">
                <a:latin typeface="Calibri" panose="020F0502020204030204" pitchFamily="34" charset="0"/>
                <a:cs typeface="Calibri" panose="020F0502020204030204" pitchFamily="34" charset="0"/>
              </a:rPr>
              <a:t>My son is planning to go into journalism. </a:t>
            </a:r>
          </a:p>
          <a:p>
            <a:pPr algn="just">
              <a:lnSpc>
                <a:spcPct val="114000"/>
              </a:lnSpc>
              <a:spcBef>
                <a:spcPts val="500"/>
              </a:spcBef>
            </a:pPr>
            <a:r>
              <a:rPr lang="en-US" altLang="zh-CN" sz="2400" kern="100" dirty="0">
                <a:latin typeface="Calibri" panose="020F0502020204030204" pitchFamily="34" charset="0"/>
                <a:cs typeface="Calibri" panose="020F0502020204030204" pitchFamily="34" charset="0"/>
              </a:rPr>
              <a:t>“</a:t>
            </a:r>
            <a:r>
              <a:rPr lang="en-US" altLang="zh-CN" sz="2400" kern="100" dirty="0">
                <a:solidFill>
                  <a:srgbClr val="C00000"/>
                </a:solidFill>
                <a:latin typeface="Calibri" panose="020F0502020204030204" pitchFamily="34" charset="0"/>
                <a:cs typeface="Calibri" panose="020F0502020204030204" pitchFamily="34" charset="0"/>
              </a:rPr>
              <a:t>Go into</a:t>
            </a:r>
            <a:r>
              <a:rPr lang="en-US" altLang="zh-CN" sz="2400" kern="100" dirty="0">
                <a:latin typeface="Calibri" panose="020F0502020204030204" pitchFamily="34" charset="0"/>
                <a:cs typeface="Calibri" panose="020F0502020204030204" pitchFamily="34" charset="0"/>
              </a:rPr>
              <a:t>” can also mean “to start an activity, or start to be in a particular state or condition”.</a:t>
            </a:r>
          </a:p>
          <a:p>
            <a:pPr algn="just">
              <a:lnSpc>
                <a:spcPct val="114000"/>
              </a:lnSpc>
              <a:spcBef>
                <a:spcPts val="500"/>
              </a:spcBef>
            </a:pPr>
            <a:r>
              <a:rPr lang="en-US" altLang="zh-CN" sz="2400" i="1" kern="100" dirty="0">
                <a:latin typeface="Calibri" panose="020F0502020204030204" pitchFamily="34" charset="0"/>
                <a:cs typeface="Calibri" panose="020F0502020204030204" pitchFamily="34" charset="0"/>
              </a:rPr>
              <a:t>e.g. </a:t>
            </a:r>
            <a:r>
              <a:rPr lang="en-US" altLang="zh-CN" sz="2400" kern="100" dirty="0">
                <a:latin typeface="Calibri" panose="020F0502020204030204" pitchFamily="34" charset="0"/>
                <a:cs typeface="Calibri" panose="020F0502020204030204" pitchFamily="34" charset="0"/>
              </a:rPr>
              <a:t>She </a:t>
            </a:r>
            <a:r>
              <a:rPr lang="en-US" altLang="zh-CN" sz="2400" kern="100" dirty="0">
                <a:solidFill>
                  <a:srgbClr val="C00000"/>
                </a:solidFill>
                <a:latin typeface="Calibri" panose="020F0502020204030204" pitchFamily="34" charset="0"/>
                <a:cs typeface="Calibri" panose="020F0502020204030204" pitchFamily="34" charset="0"/>
              </a:rPr>
              <a:t>went into </a:t>
            </a:r>
            <a:r>
              <a:rPr lang="en-US" altLang="zh-CN" sz="2400" kern="100" dirty="0">
                <a:latin typeface="Calibri" panose="020F0502020204030204" pitchFamily="34" charset="0"/>
                <a:cs typeface="Calibri" panose="020F0502020204030204" pitchFamily="34" charset="0"/>
              </a:rPr>
              <a:t>a coma and died without recovering consciousness. </a:t>
            </a:r>
          </a:p>
          <a:p>
            <a:pPr algn="just">
              <a:lnSpc>
                <a:spcPct val="114000"/>
              </a:lnSpc>
              <a:spcBef>
                <a:spcPts val="500"/>
              </a:spcBef>
            </a:pPr>
            <a:r>
              <a:rPr lang="en-US" altLang="zh-CN" sz="2400" kern="100" dirty="0">
                <a:latin typeface="Calibri" panose="020F0502020204030204" pitchFamily="34" charset="0"/>
                <a:cs typeface="Calibri" panose="020F0502020204030204" pitchFamily="34" charset="0"/>
              </a:rPr>
              <a:t>Or the phrase is used to mean “to discuss, examine, describe, or explain something in a detailed or careful way”. </a:t>
            </a:r>
          </a:p>
          <a:p>
            <a:pPr algn="just">
              <a:lnSpc>
                <a:spcPct val="114000"/>
              </a:lnSpc>
              <a:spcBef>
                <a:spcPts val="500"/>
              </a:spcBef>
            </a:pPr>
            <a:r>
              <a:rPr lang="en-US" altLang="zh-CN" sz="2400" i="1" kern="100" dirty="0">
                <a:latin typeface="Calibri" panose="020F0502020204030204" pitchFamily="34" charset="0"/>
                <a:cs typeface="Calibri" panose="020F0502020204030204" pitchFamily="34" charset="0"/>
              </a:rPr>
              <a:t>e.g. </a:t>
            </a:r>
            <a:r>
              <a:rPr lang="en-US" altLang="zh-CN" sz="2400" kern="100" dirty="0">
                <a:latin typeface="Calibri" panose="020F0502020204030204" pitchFamily="34" charset="0"/>
                <a:cs typeface="Calibri" panose="020F0502020204030204" pitchFamily="34" charset="0"/>
              </a:rPr>
              <a:t>I’m unable to </a:t>
            </a:r>
            <a:r>
              <a:rPr lang="en-US" altLang="zh-CN" sz="2400" kern="100" dirty="0">
                <a:solidFill>
                  <a:srgbClr val="C00000"/>
                </a:solidFill>
                <a:latin typeface="Calibri" panose="020F0502020204030204" pitchFamily="34" charset="0"/>
                <a:cs typeface="Calibri" panose="020F0502020204030204" pitchFamily="34" charset="0"/>
              </a:rPr>
              <a:t>go into </a:t>
            </a:r>
            <a:r>
              <a:rPr lang="en-US" altLang="zh-CN" sz="2400" kern="100" dirty="0">
                <a:latin typeface="Calibri" panose="020F0502020204030204" pitchFamily="34" charset="0"/>
                <a:cs typeface="Calibri" panose="020F0502020204030204" pitchFamily="34" charset="0"/>
              </a:rPr>
              <a:t>details at this stage because I still have very little information about how the accident happened.  </a:t>
            </a:r>
          </a:p>
        </p:txBody>
      </p:sp>
      <p:pic>
        <p:nvPicPr>
          <p:cNvPr id="11" name="图片 10"/>
          <p:cNvPicPr>
            <a:picLocks noChangeAspect="1"/>
          </p:cNvPicPr>
          <p:nvPr/>
        </p:nvPicPr>
        <p:blipFill>
          <a:blip r:embed="rId2"/>
          <a:stretch>
            <a:fillRect/>
          </a:stretch>
        </p:blipFill>
        <p:spPr>
          <a:xfrm>
            <a:off x="711120" y="1347312"/>
            <a:ext cx="640936" cy="562294"/>
          </a:xfrm>
          <a:prstGeom prst="rect">
            <a:avLst/>
          </a:prstGeom>
        </p:spPr>
      </p:pic>
      <p:grpSp>
        <p:nvGrpSpPr>
          <p:cNvPr id="17" name="组合 16"/>
          <p:cNvGrpSpPr/>
          <p:nvPr/>
        </p:nvGrpSpPr>
        <p:grpSpPr>
          <a:xfrm>
            <a:off x="867550" y="283464"/>
            <a:ext cx="1179420" cy="1051559"/>
            <a:chOff x="1313" y="323"/>
            <a:chExt cx="2280" cy="2032"/>
          </a:xfrm>
        </p:grpSpPr>
        <p:grpSp>
          <p:nvGrpSpPr>
            <p:cNvPr id="18" name="组合 158"/>
            <p:cNvGrpSpPr/>
            <p:nvPr/>
          </p:nvGrpSpPr>
          <p:grpSpPr>
            <a:xfrm>
              <a:off x="1313" y="323"/>
              <a:ext cx="2280" cy="2032"/>
              <a:chOff x="3720691" y="2824413"/>
              <a:chExt cx="1341120" cy="1209172"/>
            </a:xfrm>
          </p:grpSpPr>
          <p:sp>
            <p:nvSpPr>
              <p:cNvPr id="21"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2"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9"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0" name="图片 19"/>
            <p:cNvPicPr>
              <a:picLocks noChangeAspect="1"/>
            </p:cNvPicPr>
            <p:nvPr/>
          </p:nvPicPr>
          <p:blipFill>
            <a:blip r:embed="rId3"/>
            <a:stretch>
              <a:fillRect/>
            </a:stretch>
          </p:blipFill>
          <p:spPr>
            <a:xfrm>
              <a:off x="1635" y="568"/>
              <a:ext cx="1538" cy="1537"/>
            </a:xfrm>
            <a:prstGeom prst="rect">
              <a:avLst/>
            </a:prstGeom>
            <a:noFill/>
            <a:ln w="9525">
              <a:noFill/>
            </a:ln>
          </p:spPr>
        </p:pic>
      </p:grpSp>
    </p:spTree>
    <p:extLst>
      <p:ext uri="{BB962C8B-B14F-4D97-AF65-F5344CB8AC3E}">
        <p14:creationId xmlns:p14="http://schemas.microsoft.com/office/powerpoint/2010/main" val="2233476610"/>
      </p:ext>
    </p:extLst>
  </p:cSld>
  <p:clrMapOvr>
    <a:masterClrMapping/>
  </p:clrMapOvr>
  <p:transition>
    <p:random/>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Text Analysis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882015" y="1730375"/>
            <a:ext cx="10655935" cy="3357073"/>
          </a:xfrm>
          <a:prstGeom prst="rect">
            <a:avLst/>
          </a:prstGeom>
          <a:noFill/>
        </p:spPr>
        <p:txBody>
          <a:bodyPr wrap="square">
            <a:spAutoFit/>
          </a:bodyPr>
          <a:lstStyle/>
          <a:p>
            <a:pPr algn="l"/>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rgbClr val="874694"/>
                </a:solidFill>
                <a:latin typeface="Calibri" panose="020F0502020204030204" pitchFamily="34" charset="0"/>
                <a:ea typeface="宋体" panose="02010600030101010101" pitchFamily="2" charset="-122"/>
                <a:cs typeface="Calibri" panose="020F0502020204030204" pitchFamily="34" charset="0"/>
              </a:rPr>
              <a:t>Zooming in</a:t>
            </a:r>
          </a:p>
          <a:p>
            <a:pPr algn="l"/>
            <a:endParaRPr lang="en-US" altLang="zh-CN" sz="2400" b="1" dirty="0">
              <a:latin typeface="Calibri" panose="020F0502020204030204" pitchFamily="34" charset="0"/>
              <a:ea typeface="宋体" panose="02010600030101010101" pitchFamily="2" charset="-122"/>
              <a:cs typeface="Calibri" panose="020F0502020204030204" pitchFamily="34" charset="0"/>
            </a:endParaRPr>
          </a:p>
          <a:p>
            <a:pPr algn="just">
              <a:lnSpc>
                <a:spcPct val="114000"/>
              </a:lnSpc>
            </a:pPr>
            <a:r>
              <a:rPr lang="en-US" altLang="zh-CN" sz="2400" dirty="0">
                <a:latin typeface="Calibri" panose="020F0502020204030204" pitchFamily="34" charset="0"/>
                <a:cs typeface="Calibri" panose="020F0502020204030204" pitchFamily="34" charset="0"/>
              </a:rPr>
              <a:t>6. And perhaps they also have teachers who are </a:t>
            </a:r>
            <a:r>
              <a:rPr lang="en-US" altLang="zh-CN" sz="2400" dirty="0">
                <a:solidFill>
                  <a:srgbClr val="C00000"/>
                </a:solidFill>
                <a:latin typeface="Calibri" panose="020F0502020204030204" pitchFamily="34" charset="0"/>
                <a:cs typeface="Calibri" panose="020F0502020204030204" pitchFamily="34" charset="0"/>
              </a:rPr>
              <a:t>steering them away from writing </a:t>
            </a:r>
            <a:r>
              <a:rPr lang="en-US" altLang="zh-CN" sz="2400" dirty="0">
                <a:latin typeface="Calibri" panose="020F0502020204030204" pitchFamily="34" charset="0"/>
                <a:cs typeface="Calibri" panose="020F0502020204030204" pitchFamily="34" charset="0"/>
              </a:rPr>
              <a:t>and into math and science ...  (Para 7) </a:t>
            </a:r>
          </a:p>
          <a:p>
            <a:pPr algn="just">
              <a:lnSpc>
                <a:spcPct val="114000"/>
              </a:lnSpc>
            </a:pPr>
            <a:r>
              <a:rPr lang="en-US" altLang="zh-CN" sz="2400" dirty="0">
                <a:solidFill>
                  <a:srgbClr val="C00000"/>
                </a:solidFill>
                <a:latin typeface="Calibri" panose="020F0502020204030204" pitchFamily="34" charset="0"/>
                <a:cs typeface="Calibri" panose="020F0502020204030204" pitchFamily="34" charset="0"/>
              </a:rPr>
              <a:t>steer sb. away from sth.</a:t>
            </a:r>
            <a:r>
              <a:rPr lang="en-US" altLang="zh-CN" sz="2400" dirty="0">
                <a:latin typeface="Calibri" panose="020F0502020204030204" pitchFamily="34" charset="0"/>
                <a:cs typeface="Calibri" panose="020F0502020204030204" pitchFamily="34" charset="0"/>
              </a:rPr>
              <a:t>:</a:t>
            </a:r>
            <a:r>
              <a:rPr lang="en-US" altLang="zh-CN" sz="2400" dirty="0">
                <a:solidFill>
                  <a:srgbClr val="C00000"/>
                </a:solidFill>
                <a:latin typeface="Calibri" panose="020F0502020204030204" pitchFamily="34" charset="0"/>
                <a:cs typeface="Calibri" panose="020F0502020204030204" pitchFamily="34" charset="0"/>
              </a:rPr>
              <a:t> </a:t>
            </a:r>
            <a:r>
              <a:rPr lang="en-US" altLang="zh-CN" sz="2400" dirty="0">
                <a:latin typeface="Calibri" panose="020F0502020204030204" pitchFamily="34" charset="0"/>
                <a:cs typeface="Calibri" panose="020F0502020204030204" pitchFamily="34" charset="0"/>
              </a:rPr>
              <a:t>to attempt to convince or persuade someone to avoid something </a:t>
            </a:r>
          </a:p>
          <a:p>
            <a:pPr algn="just">
              <a:lnSpc>
                <a:spcPct val="114000"/>
              </a:lnSpc>
            </a:pPr>
            <a:r>
              <a:rPr lang="en-US" altLang="zh-CN" sz="2400" i="1" dirty="0">
                <a:latin typeface="Calibri" panose="020F0502020204030204" pitchFamily="34" charset="0"/>
                <a:cs typeface="Calibri" panose="020F0502020204030204" pitchFamily="34" charset="0"/>
              </a:rPr>
              <a:t>e.g. </a:t>
            </a:r>
            <a:r>
              <a:rPr lang="en-US" altLang="zh-CN" sz="2400" dirty="0">
                <a:latin typeface="Calibri" panose="020F0502020204030204" pitchFamily="34" charset="0"/>
                <a:cs typeface="Calibri" panose="020F0502020204030204" pitchFamily="34" charset="0"/>
              </a:rPr>
              <a:t>I try to </a:t>
            </a:r>
            <a:r>
              <a:rPr lang="en-US" altLang="zh-CN" sz="2400" dirty="0">
                <a:solidFill>
                  <a:srgbClr val="C00000"/>
                </a:solidFill>
                <a:latin typeface="Calibri" panose="020F0502020204030204" pitchFamily="34" charset="0"/>
                <a:cs typeface="Calibri" panose="020F0502020204030204" pitchFamily="34" charset="0"/>
              </a:rPr>
              <a:t>steer people away from </a:t>
            </a:r>
            <a:r>
              <a:rPr lang="en-US" altLang="zh-CN" sz="2400" dirty="0">
                <a:latin typeface="Calibri" panose="020F0502020204030204" pitchFamily="34" charset="0"/>
                <a:cs typeface="Calibri" panose="020F0502020204030204" pitchFamily="34" charset="0"/>
              </a:rPr>
              <a:t>that brand, to be honest. They may be less expensive, but those computers are notorious for breaking down. </a:t>
            </a:r>
          </a:p>
        </p:txBody>
      </p:sp>
      <p:pic>
        <p:nvPicPr>
          <p:cNvPr id="11" name="图片 10"/>
          <p:cNvPicPr>
            <a:picLocks noChangeAspect="1"/>
          </p:cNvPicPr>
          <p:nvPr/>
        </p:nvPicPr>
        <p:blipFill>
          <a:blip r:embed="rId2"/>
          <a:stretch>
            <a:fillRect/>
          </a:stretch>
        </p:blipFill>
        <p:spPr>
          <a:xfrm>
            <a:off x="711120" y="1632447"/>
            <a:ext cx="640936" cy="562294"/>
          </a:xfrm>
          <a:prstGeom prst="rect">
            <a:avLst/>
          </a:prstGeom>
        </p:spPr>
      </p:pic>
      <p:grpSp>
        <p:nvGrpSpPr>
          <p:cNvPr id="17" name="组合 16"/>
          <p:cNvGrpSpPr/>
          <p:nvPr/>
        </p:nvGrpSpPr>
        <p:grpSpPr>
          <a:xfrm>
            <a:off x="867550" y="283464"/>
            <a:ext cx="1179420" cy="1051559"/>
            <a:chOff x="1313" y="323"/>
            <a:chExt cx="2280" cy="2032"/>
          </a:xfrm>
        </p:grpSpPr>
        <p:grpSp>
          <p:nvGrpSpPr>
            <p:cNvPr id="18" name="组合 158"/>
            <p:cNvGrpSpPr/>
            <p:nvPr/>
          </p:nvGrpSpPr>
          <p:grpSpPr>
            <a:xfrm>
              <a:off x="1313" y="323"/>
              <a:ext cx="2280" cy="2032"/>
              <a:chOff x="3720691" y="2824413"/>
              <a:chExt cx="1341120" cy="1209172"/>
            </a:xfrm>
          </p:grpSpPr>
          <p:sp>
            <p:nvSpPr>
              <p:cNvPr id="21"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2"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9"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0" name="图片 19"/>
            <p:cNvPicPr>
              <a:picLocks noChangeAspect="1"/>
            </p:cNvPicPr>
            <p:nvPr/>
          </p:nvPicPr>
          <p:blipFill>
            <a:blip r:embed="rId3"/>
            <a:stretch>
              <a:fillRect/>
            </a:stretch>
          </p:blipFill>
          <p:spPr>
            <a:xfrm>
              <a:off x="1635" y="568"/>
              <a:ext cx="1538" cy="1537"/>
            </a:xfrm>
            <a:prstGeom prst="rect">
              <a:avLst/>
            </a:prstGeom>
            <a:noFill/>
            <a:ln w="9525">
              <a:noFill/>
            </a:ln>
          </p:spPr>
        </p:pic>
      </p:grpSp>
    </p:spTree>
    <p:extLst>
      <p:ext uri="{BB962C8B-B14F-4D97-AF65-F5344CB8AC3E}">
        <p14:creationId xmlns:p14="http://schemas.microsoft.com/office/powerpoint/2010/main" val="1273792921"/>
      </p:ext>
    </p:extLst>
  </p:cSld>
  <p:clrMapOvr>
    <a:masterClrMapping/>
  </p:clrMapOvr>
  <p:transition>
    <p:random/>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Text Analysis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882015" y="1730375"/>
            <a:ext cx="10655935" cy="2515047"/>
          </a:xfrm>
          <a:prstGeom prst="rect">
            <a:avLst/>
          </a:prstGeom>
          <a:noFill/>
        </p:spPr>
        <p:txBody>
          <a:bodyPr wrap="square">
            <a:spAutoFit/>
          </a:bodyPr>
          <a:lstStyle/>
          <a:p>
            <a:pPr algn="l"/>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rgbClr val="874694"/>
                </a:solidFill>
                <a:latin typeface="Calibri" panose="020F0502020204030204" pitchFamily="34" charset="0"/>
                <a:ea typeface="宋体" panose="02010600030101010101" pitchFamily="2" charset="-122"/>
                <a:cs typeface="Calibri" panose="020F0502020204030204" pitchFamily="34" charset="0"/>
              </a:rPr>
              <a:t>Zooming in</a:t>
            </a:r>
          </a:p>
          <a:p>
            <a:pPr algn="l"/>
            <a:endParaRPr lang="en-US" altLang="zh-CN" sz="2400" b="1" dirty="0">
              <a:latin typeface="Calibri" panose="020F0502020204030204" pitchFamily="34" charset="0"/>
              <a:ea typeface="宋体" panose="02010600030101010101" pitchFamily="2" charset="-122"/>
              <a:cs typeface="Calibri" panose="020F0502020204030204" pitchFamily="34" charset="0"/>
            </a:endParaRPr>
          </a:p>
          <a:p>
            <a:pPr algn="just">
              <a:lnSpc>
                <a:spcPct val="114000"/>
              </a:lnSpc>
            </a:pPr>
            <a:r>
              <a:rPr lang="en-US" altLang="zh-CN" sz="2400" dirty="0">
                <a:latin typeface="Calibri" panose="020F0502020204030204" pitchFamily="34" charset="0"/>
                <a:cs typeface="Calibri" panose="020F0502020204030204" pitchFamily="34" charset="0"/>
              </a:rPr>
              <a:t>7. Fortunately, I happen to be rebellious in nature and enjoy the challenge of disproving assumptions made about me. (Para 8) </a:t>
            </a:r>
          </a:p>
          <a:p>
            <a:pPr algn="just">
              <a:lnSpc>
                <a:spcPct val="114000"/>
              </a:lnSpc>
            </a:pPr>
            <a:r>
              <a:rPr lang="en-US" altLang="zh-CN" sz="2400" b="1" dirty="0">
                <a:latin typeface="Calibri" panose="020F0502020204030204" pitchFamily="34" charset="0"/>
                <a:cs typeface="Calibri" panose="020F0502020204030204" pitchFamily="34" charset="0"/>
              </a:rPr>
              <a:t>Paraphrase</a:t>
            </a:r>
            <a:r>
              <a:rPr lang="en-US" altLang="zh-CN" sz="2400" dirty="0">
                <a:latin typeface="Calibri" panose="020F0502020204030204" pitchFamily="34" charset="0"/>
                <a:cs typeface="Calibri" panose="020F0502020204030204" pitchFamily="34" charset="0"/>
              </a:rPr>
              <a:t>: Luckily, I was born a disobedient girl and liked to act contrary to what people thought about me, and to prove them wrong. </a:t>
            </a:r>
          </a:p>
        </p:txBody>
      </p:sp>
      <p:pic>
        <p:nvPicPr>
          <p:cNvPr id="11" name="图片 10"/>
          <p:cNvPicPr>
            <a:picLocks noChangeAspect="1"/>
          </p:cNvPicPr>
          <p:nvPr/>
        </p:nvPicPr>
        <p:blipFill>
          <a:blip r:embed="rId2"/>
          <a:stretch>
            <a:fillRect/>
          </a:stretch>
        </p:blipFill>
        <p:spPr>
          <a:xfrm>
            <a:off x="711120" y="1632447"/>
            <a:ext cx="640936" cy="562294"/>
          </a:xfrm>
          <a:prstGeom prst="rect">
            <a:avLst/>
          </a:prstGeom>
        </p:spPr>
      </p:pic>
      <p:grpSp>
        <p:nvGrpSpPr>
          <p:cNvPr id="17" name="组合 16"/>
          <p:cNvGrpSpPr/>
          <p:nvPr/>
        </p:nvGrpSpPr>
        <p:grpSpPr>
          <a:xfrm>
            <a:off x="867550" y="283464"/>
            <a:ext cx="1179420" cy="1051559"/>
            <a:chOff x="1313" y="323"/>
            <a:chExt cx="2280" cy="2032"/>
          </a:xfrm>
        </p:grpSpPr>
        <p:grpSp>
          <p:nvGrpSpPr>
            <p:cNvPr id="18" name="组合 158"/>
            <p:cNvGrpSpPr/>
            <p:nvPr/>
          </p:nvGrpSpPr>
          <p:grpSpPr>
            <a:xfrm>
              <a:off x="1313" y="323"/>
              <a:ext cx="2280" cy="2032"/>
              <a:chOff x="3720691" y="2824413"/>
              <a:chExt cx="1341120" cy="1209172"/>
            </a:xfrm>
          </p:grpSpPr>
          <p:sp>
            <p:nvSpPr>
              <p:cNvPr id="21"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2"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9"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0" name="图片 19"/>
            <p:cNvPicPr>
              <a:picLocks noChangeAspect="1"/>
            </p:cNvPicPr>
            <p:nvPr/>
          </p:nvPicPr>
          <p:blipFill>
            <a:blip r:embed="rId3"/>
            <a:stretch>
              <a:fillRect/>
            </a:stretch>
          </p:blipFill>
          <p:spPr>
            <a:xfrm>
              <a:off x="1635" y="568"/>
              <a:ext cx="1538" cy="1537"/>
            </a:xfrm>
            <a:prstGeom prst="rect">
              <a:avLst/>
            </a:prstGeom>
            <a:noFill/>
            <a:ln w="9525">
              <a:noFill/>
            </a:ln>
          </p:spPr>
        </p:pic>
      </p:grpSp>
    </p:spTree>
    <p:extLst>
      <p:ext uri="{BB962C8B-B14F-4D97-AF65-F5344CB8AC3E}">
        <p14:creationId xmlns:p14="http://schemas.microsoft.com/office/powerpoint/2010/main" val="4160884051"/>
      </p:ext>
    </p:extLst>
  </p:cSld>
  <p:clrMapOvr>
    <a:masterClrMapping/>
  </p:clrMapOvr>
  <p:transition>
    <p:random/>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Text Analysis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882015" y="1730375"/>
            <a:ext cx="10655935" cy="3805785"/>
          </a:xfrm>
          <a:prstGeom prst="rect">
            <a:avLst/>
          </a:prstGeom>
          <a:noFill/>
        </p:spPr>
        <p:txBody>
          <a:bodyPr wrap="square">
            <a:spAutoFit/>
          </a:bodyPr>
          <a:lstStyle/>
          <a:p>
            <a:pPr algn="l"/>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rgbClr val="874694"/>
                </a:solidFill>
                <a:latin typeface="Calibri" panose="020F0502020204030204" pitchFamily="34" charset="0"/>
                <a:ea typeface="宋体" panose="02010600030101010101" pitchFamily="2" charset="-122"/>
                <a:cs typeface="Calibri" panose="020F0502020204030204" pitchFamily="34" charset="0"/>
              </a:rPr>
              <a:t>Zooming in</a:t>
            </a:r>
            <a:endParaRPr lang="en-US" altLang="zh-CN" sz="2400" b="1" dirty="0">
              <a:latin typeface="Calibri" panose="020F0502020204030204" pitchFamily="34" charset="0"/>
              <a:ea typeface="宋体" panose="02010600030101010101" pitchFamily="2" charset="-122"/>
              <a:cs typeface="Calibri" panose="020F0502020204030204" pitchFamily="34" charset="0"/>
            </a:endParaRPr>
          </a:p>
          <a:p>
            <a:pPr algn="just">
              <a:lnSpc>
                <a:spcPct val="114000"/>
              </a:lnSpc>
            </a:pPr>
            <a:r>
              <a:rPr lang="en-US" altLang="zh-CN" sz="2400" dirty="0">
                <a:latin typeface="Calibri" panose="020F0502020204030204" pitchFamily="34" charset="0"/>
                <a:cs typeface="Calibri" panose="020F0502020204030204" pitchFamily="34" charset="0"/>
              </a:rPr>
              <a:t>8. I started writing nonfiction as a freelancer the week after I was told by my former boss that writing was my worst skill and I should </a:t>
            </a:r>
            <a:r>
              <a:rPr lang="en-US" altLang="zh-CN" sz="2400" dirty="0">
                <a:solidFill>
                  <a:srgbClr val="C00000"/>
                </a:solidFill>
                <a:latin typeface="Calibri" panose="020F0502020204030204" pitchFamily="34" charset="0"/>
                <a:cs typeface="Calibri" panose="020F0502020204030204" pitchFamily="34" charset="0"/>
              </a:rPr>
              <a:t>hone</a:t>
            </a:r>
            <a:r>
              <a:rPr lang="en-US" altLang="zh-CN" sz="2400" dirty="0">
                <a:latin typeface="Calibri" panose="020F0502020204030204" pitchFamily="34" charset="0"/>
                <a:cs typeface="Calibri" panose="020F0502020204030204" pitchFamily="34" charset="0"/>
              </a:rPr>
              <a:t> my talents toward account management. (Para 8) </a:t>
            </a:r>
          </a:p>
          <a:p>
            <a:pPr algn="just">
              <a:lnSpc>
                <a:spcPct val="114000"/>
              </a:lnSpc>
            </a:pPr>
            <a:r>
              <a:rPr lang="en-US" altLang="zh-CN" sz="2400" dirty="0">
                <a:solidFill>
                  <a:srgbClr val="C00000"/>
                </a:solidFill>
                <a:latin typeface="Calibri" panose="020F0502020204030204" pitchFamily="34" charset="0"/>
                <a:cs typeface="Calibri" panose="020F0502020204030204" pitchFamily="34" charset="0"/>
              </a:rPr>
              <a:t>hone</a:t>
            </a:r>
            <a:r>
              <a:rPr lang="en-US" altLang="zh-CN" sz="2400" dirty="0">
                <a:latin typeface="Calibri" panose="020F0502020204030204" pitchFamily="34" charset="0"/>
                <a:cs typeface="Calibri" panose="020F0502020204030204" pitchFamily="34" charset="0"/>
              </a:rPr>
              <a:t>: to sharpen, refine, or perfect something (e.g., skills) </a:t>
            </a:r>
          </a:p>
          <a:p>
            <a:pPr algn="just">
              <a:lnSpc>
                <a:spcPct val="114000"/>
              </a:lnSpc>
            </a:pPr>
            <a:r>
              <a:rPr lang="en-US" altLang="zh-CN" sz="2400" i="1" dirty="0">
                <a:latin typeface="Calibri" panose="020F0502020204030204" pitchFamily="34" charset="0"/>
                <a:cs typeface="Calibri" panose="020F0502020204030204" pitchFamily="34" charset="0"/>
              </a:rPr>
              <a:t>e.g. </a:t>
            </a:r>
            <a:r>
              <a:rPr lang="en-US" altLang="zh-CN" sz="2400" dirty="0">
                <a:latin typeface="Calibri" panose="020F0502020204030204" pitchFamily="34" charset="0"/>
                <a:cs typeface="Calibri" panose="020F0502020204030204" pitchFamily="34" charset="0"/>
              </a:rPr>
              <a:t>He helps performers hone their skills as dancers and singers. </a:t>
            </a:r>
          </a:p>
          <a:p>
            <a:pPr algn="just">
              <a:lnSpc>
                <a:spcPct val="114000"/>
              </a:lnSpc>
            </a:pPr>
            <a:r>
              <a:rPr lang="en-US" altLang="zh-CN" sz="2400" b="1" dirty="0">
                <a:latin typeface="Calibri" panose="020F0502020204030204" pitchFamily="34" charset="0"/>
                <a:cs typeface="Calibri" panose="020F0502020204030204" pitchFamily="34" charset="0"/>
              </a:rPr>
              <a:t>Paraphrase</a:t>
            </a:r>
            <a:r>
              <a:rPr lang="en-US" altLang="zh-CN" sz="2400" dirty="0">
                <a:latin typeface="Calibri" panose="020F0502020204030204" pitchFamily="34" charset="0"/>
                <a:cs typeface="Calibri" panose="020F0502020204030204" pitchFamily="34" charset="0"/>
              </a:rPr>
              <a:t>: Just one week after my former boss told me that I was not good at writing, and I should exploit my talents in accounting management, I began to write prose and became a self-employed writer. </a:t>
            </a:r>
            <a:endParaRPr lang="en-US" altLang="zh-CN" sz="2400" kern="100" dirty="0">
              <a:latin typeface="Calibri" panose="020F0502020204030204" pitchFamily="34" charset="0"/>
              <a:cs typeface="Calibri" panose="020F0502020204030204" pitchFamily="34" charset="0"/>
            </a:endParaRPr>
          </a:p>
        </p:txBody>
      </p:sp>
      <p:pic>
        <p:nvPicPr>
          <p:cNvPr id="11" name="图片 10"/>
          <p:cNvPicPr>
            <a:picLocks noChangeAspect="1"/>
          </p:cNvPicPr>
          <p:nvPr/>
        </p:nvPicPr>
        <p:blipFill>
          <a:blip r:embed="rId2"/>
          <a:stretch>
            <a:fillRect/>
          </a:stretch>
        </p:blipFill>
        <p:spPr>
          <a:xfrm>
            <a:off x="711120" y="1632447"/>
            <a:ext cx="640936" cy="562294"/>
          </a:xfrm>
          <a:prstGeom prst="rect">
            <a:avLst/>
          </a:prstGeom>
        </p:spPr>
      </p:pic>
      <p:grpSp>
        <p:nvGrpSpPr>
          <p:cNvPr id="17" name="组合 16"/>
          <p:cNvGrpSpPr/>
          <p:nvPr/>
        </p:nvGrpSpPr>
        <p:grpSpPr>
          <a:xfrm>
            <a:off x="867550" y="283464"/>
            <a:ext cx="1179420" cy="1051559"/>
            <a:chOff x="1313" y="323"/>
            <a:chExt cx="2280" cy="2032"/>
          </a:xfrm>
        </p:grpSpPr>
        <p:grpSp>
          <p:nvGrpSpPr>
            <p:cNvPr id="18" name="组合 158"/>
            <p:cNvGrpSpPr/>
            <p:nvPr/>
          </p:nvGrpSpPr>
          <p:grpSpPr>
            <a:xfrm>
              <a:off x="1313" y="323"/>
              <a:ext cx="2280" cy="2032"/>
              <a:chOff x="3720691" y="2824413"/>
              <a:chExt cx="1341120" cy="1209172"/>
            </a:xfrm>
          </p:grpSpPr>
          <p:sp>
            <p:nvSpPr>
              <p:cNvPr id="21"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2"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9"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0" name="图片 19"/>
            <p:cNvPicPr>
              <a:picLocks noChangeAspect="1"/>
            </p:cNvPicPr>
            <p:nvPr/>
          </p:nvPicPr>
          <p:blipFill>
            <a:blip r:embed="rId3"/>
            <a:stretch>
              <a:fillRect/>
            </a:stretch>
          </p:blipFill>
          <p:spPr>
            <a:xfrm>
              <a:off x="1635" y="568"/>
              <a:ext cx="1538" cy="1537"/>
            </a:xfrm>
            <a:prstGeom prst="rect">
              <a:avLst/>
            </a:prstGeom>
            <a:noFill/>
            <a:ln w="9525">
              <a:noFill/>
            </a:ln>
          </p:spPr>
        </p:pic>
      </p:grpSp>
    </p:spTree>
    <p:extLst>
      <p:ext uri="{BB962C8B-B14F-4D97-AF65-F5344CB8AC3E}">
        <p14:creationId xmlns:p14="http://schemas.microsoft.com/office/powerpoint/2010/main" val="3164305004"/>
      </p:ext>
    </p:extLst>
  </p:cSld>
  <p:clrMapOvr>
    <a:masterClrMapping/>
  </p:clrMapOvr>
  <p:transition>
    <p:random/>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Text Analysis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882015" y="1730375"/>
            <a:ext cx="10655935" cy="2515047"/>
          </a:xfrm>
          <a:prstGeom prst="rect">
            <a:avLst/>
          </a:prstGeom>
          <a:noFill/>
        </p:spPr>
        <p:txBody>
          <a:bodyPr wrap="square">
            <a:spAutoFit/>
          </a:bodyPr>
          <a:lstStyle/>
          <a:p>
            <a:pPr algn="l"/>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rgbClr val="874694"/>
                </a:solidFill>
                <a:latin typeface="Calibri" panose="020F0502020204030204" pitchFamily="34" charset="0"/>
                <a:ea typeface="宋体" panose="02010600030101010101" pitchFamily="2" charset="-122"/>
                <a:cs typeface="Calibri" panose="020F0502020204030204" pitchFamily="34" charset="0"/>
              </a:rPr>
              <a:t>Zooming in</a:t>
            </a:r>
          </a:p>
          <a:p>
            <a:pPr algn="l"/>
            <a:endParaRPr lang="en-US" altLang="zh-CN" sz="2400" b="1" dirty="0">
              <a:latin typeface="Calibri" panose="020F0502020204030204" pitchFamily="34" charset="0"/>
              <a:ea typeface="宋体" panose="02010600030101010101" pitchFamily="2" charset="-122"/>
              <a:cs typeface="Calibri" panose="020F0502020204030204" pitchFamily="34" charset="0"/>
            </a:endParaRPr>
          </a:p>
          <a:p>
            <a:pPr algn="just">
              <a:lnSpc>
                <a:spcPct val="114000"/>
              </a:lnSpc>
            </a:pPr>
            <a:r>
              <a:rPr lang="en-US" altLang="zh-CN" sz="2400" kern="100" dirty="0">
                <a:latin typeface="Calibri" panose="020F0502020204030204" pitchFamily="34" charset="0"/>
                <a:cs typeface="Calibri" panose="020F0502020204030204" pitchFamily="34" charset="0"/>
              </a:rPr>
              <a:t>9 ... sentences that would finally prove I had </a:t>
            </a:r>
            <a:r>
              <a:rPr lang="en-US" altLang="zh-CN" sz="2400" kern="100" dirty="0">
                <a:solidFill>
                  <a:srgbClr val="C00000"/>
                </a:solidFill>
                <a:latin typeface="Calibri" panose="020F0502020204030204" pitchFamily="34" charset="0"/>
                <a:cs typeface="Calibri" panose="020F0502020204030204" pitchFamily="34" charset="0"/>
              </a:rPr>
              <a:t>mastery over </a:t>
            </a:r>
            <a:r>
              <a:rPr lang="en-US" altLang="zh-CN" sz="2400" kern="100" dirty="0">
                <a:latin typeface="Calibri" panose="020F0502020204030204" pitchFamily="34" charset="0"/>
                <a:cs typeface="Calibri" panose="020F0502020204030204" pitchFamily="34" charset="0"/>
              </a:rPr>
              <a:t>the English language</a:t>
            </a:r>
          </a:p>
          <a:p>
            <a:pPr algn="just">
              <a:lnSpc>
                <a:spcPct val="114000"/>
              </a:lnSpc>
            </a:pPr>
            <a:r>
              <a:rPr lang="en-US" altLang="zh-CN" sz="2400" kern="100" dirty="0">
                <a:latin typeface="Calibri" panose="020F0502020204030204" pitchFamily="34" charset="0"/>
                <a:cs typeface="Calibri" panose="020F0502020204030204" pitchFamily="34" charset="0"/>
              </a:rPr>
              <a:t> (Para 9) </a:t>
            </a:r>
          </a:p>
          <a:p>
            <a:pPr algn="just">
              <a:lnSpc>
                <a:spcPct val="114000"/>
              </a:lnSpc>
            </a:pPr>
            <a:r>
              <a:rPr lang="en-US" altLang="zh-CN" sz="2400" kern="100" dirty="0">
                <a:solidFill>
                  <a:srgbClr val="C00000"/>
                </a:solidFill>
                <a:latin typeface="Calibri" panose="020F0502020204030204" pitchFamily="34" charset="0"/>
                <a:cs typeface="Calibri" panose="020F0502020204030204" pitchFamily="34" charset="0"/>
              </a:rPr>
              <a:t>mastery over sth.</a:t>
            </a:r>
            <a:r>
              <a:rPr lang="en-US" altLang="zh-CN" sz="2400" kern="100" dirty="0">
                <a:latin typeface="Calibri" panose="020F0502020204030204" pitchFamily="34" charset="0"/>
                <a:cs typeface="Calibri" panose="020F0502020204030204" pitchFamily="34" charset="0"/>
              </a:rPr>
              <a:t>: expert knowledge or skills of something </a:t>
            </a:r>
          </a:p>
          <a:p>
            <a:pPr algn="just">
              <a:lnSpc>
                <a:spcPct val="114000"/>
              </a:lnSpc>
            </a:pPr>
            <a:r>
              <a:rPr lang="en-US" altLang="zh-CN" sz="2400" i="1" kern="100" dirty="0">
                <a:latin typeface="Calibri" panose="020F0502020204030204" pitchFamily="34" charset="0"/>
                <a:cs typeface="Calibri" panose="020F0502020204030204" pitchFamily="34" charset="0"/>
              </a:rPr>
              <a:t>e.g. </a:t>
            </a:r>
            <a:r>
              <a:rPr lang="en-US" altLang="zh-CN" sz="2400" kern="100" dirty="0">
                <a:latin typeface="Calibri" panose="020F0502020204030204" pitchFamily="34" charset="0"/>
                <a:cs typeface="Calibri" panose="020F0502020204030204" pitchFamily="34" charset="0"/>
              </a:rPr>
              <a:t>His mastery over this crisis seems to give rise to his arrogance. </a:t>
            </a:r>
          </a:p>
        </p:txBody>
      </p:sp>
      <p:pic>
        <p:nvPicPr>
          <p:cNvPr id="11" name="图片 10"/>
          <p:cNvPicPr>
            <a:picLocks noChangeAspect="1"/>
          </p:cNvPicPr>
          <p:nvPr/>
        </p:nvPicPr>
        <p:blipFill>
          <a:blip r:embed="rId2"/>
          <a:stretch>
            <a:fillRect/>
          </a:stretch>
        </p:blipFill>
        <p:spPr>
          <a:xfrm>
            <a:off x="711120" y="1632447"/>
            <a:ext cx="640936" cy="562294"/>
          </a:xfrm>
          <a:prstGeom prst="rect">
            <a:avLst/>
          </a:prstGeom>
        </p:spPr>
      </p:pic>
      <p:grpSp>
        <p:nvGrpSpPr>
          <p:cNvPr id="17" name="组合 16"/>
          <p:cNvGrpSpPr/>
          <p:nvPr/>
        </p:nvGrpSpPr>
        <p:grpSpPr>
          <a:xfrm>
            <a:off x="867550" y="283464"/>
            <a:ext cx="1179420" cy="1051559"/>
            <a:chOff x="1313" y="323"/>
            <a:chExt cx="2280" cy="2032"/>
          </a:xfrm>
        </p:grpSpPr>
        <p:grpSp>
          <p:nvGrpSpPr>
            <p:cNvPr id="18" name="组合 158"/>
            <p:cNvGrpSpPr/>
            <p:nvPr/>
          </p:nvGrpSpPr>
          <p:grpSpPr>
            <a:xfrm>
              <a:off x="1313" y="323"/>
              <a:ext cx="2280" cy="2032"/>
              <a:chOff x="3720691" y="2824413"/>
              <a:chExt cx="1341120" cy="1209172"/>
            </a:xfrm>
          </p:grpSpPr>
          <p:sp>
            <p:nvSpPr>
              <p:cNvPr id="21"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2"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9"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0" name="图片 19"/>
            <p:cNvPicPr>
              <a:picLocks noChangeAspect="1"/>
            </p:cNvPicPr>
            <p:nvPr/>
          </p:nvPicPr>
          <p:blipFill>
            <a:blip r:embed="rId3"/>
            <a:stretch>
              <a:fillRect/>
            </a:stretch>
          </p:blipFill>
          <p:spPr>
            <a:xfrm>
              <a:off x="1635" y="568"/>
              <a:ext cx="1538" cy="1537"/>
            </a:xfrm>
            <a:prstGeom prst="rect">
              <a:avLst/>
            </a:prstGeom>
            <a:noFill/>
            <a:ln w="9525">
              <a:noFill/>
            </a:ln>
          </p:spPr>
        </p:pic>
      </p:grpSp>
    </p:spTree>
    <p:extLst>
      <p:ext uri="{BB962C8B-B14F-4D97-AF65-F5344CB8AC3E}">
        <p14:creationId xmlns:p14="http://schemas.microsoft.com/office/powerpoint/2010/main" val="1214678051"/>
      </p:ext>
    </p:extLst>
  </p:cSld>
  <p:clrMapOvr>
    <a:masterClrMapping/>
  </p:clrMapOvr>
  <p:transition>
    <p:random/>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Text Analysis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882015" y="1730375"/>
            <a:ext cx="10655935" cy="2936060"/>
          </a:xfrm>
          <a:prstGeom prst="rect">
            <a:avLst/>
          </a:prstGeom>
          <a:noFill/>
        </p:spPr>
        <p:txBody>
          <a:bodyPr wrap="square">
            <a:spAutoFit/>
          </a:bodyPr>
          <a:lstStyle/>
          <a:p>
            <a:pPr algn="l"/>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rgbClr val="874694"/>
                </a:solidFill>
                <a:latin typeface="Calibri" panose="020F0502020204030204" pitchFamily="34" charset="0"/>
                <a:ea typeface="宋体" panose="02010600030101010101" pitchFamily="2" charset="-122"/>
                <a:cs typeface="Calibri" panose="020F0502020204030204" pitchFamily="34" charset="0"/>
              </a:rPr>
              <a:t>Zooming in</a:t>
            </a:r>
          </a:p>
          <a:p>
            <a:pPr algn="l"/>
            <a:endParaRPr lang="en-US" altLang="zh-CN" sz="2400" b="1" dirty="0">
              <a:latin typeface="Calibri" panose="020F0502020204030204" pitchFamily="34" charset="0"/>
              <a:ea typeface="宋体" panose="02010600030101010101" pitchFamily="2" charset="-122"/>
              <a:cs typeface="Calibri" panose="020F0502020204030204" pitchFamily="34" charset="0"/>
            </a:endParaRPr>
          </a:p>
          <a:p>
            <a:pPr algn="just">
              <a:lnSpc>
                <a:spcPct val="114000"/>
              </a:lnSpc>
            </a:pPr>
            <a:r>
              <a:rPr lang="en-US" altLang="zh-CN" sz="2400" kern="100" dirty="0">
                <a:latin typeface="Calibri" panose="020F0502020204030204" pitchFamily="34" charset="0"/>
                <a:cs typeface="Calibri" panose="020F0502020204030204" pitchFamily="34" charset="0"/>
              </a:rPr>
              <a:t>10 Here’s an example from the first draft of a story that later </a:t>
            </a:r>
            <a:r>
              <a:rPr lang="en-US" altLang="zh-CN" sz="2400" kern="100" dirty="0">
                <a:solidFill>
                  <a:srgbClr val="C00000"/>
                </a:solidFill>
                <a:latin typeface="Calibri" panose="020F0502020204030204" pitchFamily="34" charset="0"/>
                <a:cs typeface="Calibri" panose="020F0502020204030204" pitchFamily="34" charset="0"/>
              </a:rPr>
              <a:t>made its way </a:t>
            </a:r>
            <a:r>
              <a:rPr lang="en-US" altLang="zh-CN" sz="2400" kern="100" dirty="0">
                <a:latin typeface="Calibri" panose="020F0502020204030204" pitchFamily="34" charset="0"/>
                <a:cs typeface="Calibri" panose="020F0502020204030204" pitchFamily="34" charset="0"/>
              </a:rPr>
              <a:t>into </a:t>
            </a:r>
            <a:r>
              <a:rPr lang="en-US" altLang="zh-CN" sz="2400" i="1" kern="100" dirty="0">
                <a:latin typeface="Calibri" panose="020F0502020204030204" pitchFamily="34" charset="0"/>
                <a:cs typeface="Calibri" panose="020F0502020204030204" pitchFamily="34" charset="0"/>
              </a:rPr>
              <a:t>The Joy Luck Club</a:t>
            </a:r>
            <a:r>
              <a:rPr lang="en-US" altLang="zh-CN" sz="2400" kern="100" dirty="0">
                <a:latin typeface="Calibri" panose="020F0502020204030204" pitchFamily="34" charset="0"/>
                <a:cs typeface="Calibri" panose="020F0502020204030204" pitchFamily="34" charset="0"/>
              </a:rPr>
              <a:t> ... (Para 9) </a:t>
            </a:r>
          </a:p>
          <a:p>
            <a:pPr algn="just">
              <a:lnSpc>
                <a:spcPct val="114000"/>
              </a:lnSpc>
            </a:pPr>
            <a:r>
              <a:rPr lang="en-US" altLang="zh-CN" sz="2400" kern="100" dirty="0">
                <a:solidFill>
                  <a:srgbClr val="C00000"/>
                </a:solidFill>
                <a:latin typeface="Calibri" panose="020F0502020204030204" pitchFamily="34" charset="0"/>
                <a:cs typeface="Calibri" panose="020F0502020204030204" pitchFamily="34" charset="0"/>
              </a:rPr>
              <a:t>make one’s way: </a:t>
            </a:r>
            <a:r>
              <a:rPr lang="en-US" altLang="zh-CN" sz="2400" kern="100" dirty="0">
                <a:latin typeface="Calibri" panose="020F0502020204030204" pitchFamily="34" charset="0"/>
                <a:cs typeface="Calibri" panose="020F0502020204030204" pitchFamily="34" charset="0"/>
              </a:rPr>
              <a:t>to start to make progress in a career or activity. Here it means to appear. </a:t>
            </a:r>
          </a:p>
          <a:p>
            <a:pPr algn="just">
              <a:lnSpc>
                <a:spcPct val="114000"/>
              </a:lnSpc>
            </a:pPr>
            <a:r>
              <a:rPr lang="en-US" altLang="zh-CN" sz="2400" i="1" kern="100" dirty="0">
                <a:latin typeface="Calibri" panose="020F0502020204030204" pitchFamily="34" charset="0"/>
                <a:cs typeface="Calibri" panose="020F0502020204030204" pitchFamily="34" charset="0"/>
              </a:rPr>
              <a:t>e.g. </a:t>
            </a:r>
            <a:r>
              <a:rPr lang="en-US" altLang="zh-CN" sz="2400" kern="100" dirty="0">
                <a:latin typeface="Calibri" panose="020F0502020204030204" pitchFamily="34" charset="0"/>
                <a:cs typeface="Calibri" panose="020F0502020204030204" pitchFamily="34" charset="0"/>
              </a:rPr>
              <a:t>Edward was just beginning to make his way in life. </a:t>
            </a:r>
            <a:endParaRPr lang="en-US" altLang="zh-CN" sz="2400" dirty="0">
              <a:latin typeface="Calibri" panose="020F0502020204030204" pitchFamily="34" charset="0"/>
              <a:cs typeface="Calibri" panose="020F0502020204030204" pitchFamily="34" charset="0"/>
            </a:endParaRPr>
          </a:p>
        </p:txBody>
      </p:sp>
      <p:pic>
        <p:nvPicPr>
          <p:cNvPr id="11" name="图片 10"/>
          <p:cNvPicPr>
            <a:picLocks noChangeAspect="1"/>
          </p:cNvPicPr>
          <p:nvPr/>
        </p:nvPicPr>
        <p:blipFill>
          <a:blip r:embed="rId2"/>
          <a:stretch>
            <a:fillRect/>
          </a:stretch>
        </p:blipFill>
        <p:spPr>
          <a:xfrm>
            <a:off x="711120" y="1632447"/>
            <a:ext cx="640936" cy="562294"/>
          </a:xfrm>
          <a:prstGeom prst="rect">
            <a:avLst/>
          </a:prstGeom>
        </p:spPr>
      </p:pic>
      <p:grpSp>
        <p:nvGrpSpPr>
          <p:cNvPr id="17" name="组合 16"/>
          <p:cNvGrpSpPr/>
          <p:nvPr/>
        </p:nvGrpSpPr>
        <p:grpSpPr>
          <a:xfrm>
            <a:off x="867550" y="283464"/>
            <a:ext cx="1179420" cy="1051559"/>
            <a:chOff x="1313" y="323"/>
            <a:chExt cx="2280" cy="2032"/>
          </a:xfrm>
        </p:grpSpPr>
        <p:grpSp>
          <p:nvGrpSpPr>
            <p:cNvPr id="18" name="组合 158"/>
            <p:cNvGrpSpPr/>
            <p:nvPr/>
          </p:nvGrpSpPr>
          <p:grpSpPr>
            <a:xfrm>
              <a:off x="1313" y="323"/>
              <a:ext cx="2280" cy="2032"/>
              <a:chOff x="3720691" y="2824413"/>
              <a:chExt cx="1341120" cy="1209172"/>
            </a:xfrm>
          </p:grpSpPr>
          <p:sp>
            <p:nvSpPr>
              <p:cNvPr id="21"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2"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9"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0" name="图片 19"/>
            <p:cNvPicPr>
              <a:picLocks noChangeAspect="1"/>
            </p:cNvPicPr>
            <p:nvPr/>
          </p:nvPicPr>
          <p:blipFill>
            <a:blip r:embed="rId3"/>
            <a:stretch>
              <a:fillRect/>
            </a:stretch>
          </p:blipFill>
          <p:spPr>
            <a:xfrm>
              <a:off x="1635" y="568"/>
              <a:ext cx="1538" cy="1537"/>
            </a:xfrm>
            <a:prstGeom prst="rect">
              <a:avLst/>
            </a:prstGeom>
            <a:noFill/>
            <a:ln w="9525">
              <a:noFill/>
            </a:ln>
          </p:spPr>
        </p:pic>
      </p:grpSp>
    </p:spTree>
    <p:extLst>
      <p:ext uri="{BB962C8B-B14F-4D97-AF65-F5344CB8AC3E}">
        <p14:creationId xmlns:p14="http://schemas.microsoft.com/office/powerpoint/2010/main" val="4089046067"/>
      </p:ext>
    </p:extLst>
  </p:cSld>
  <p:clrMapOvr>
    <a:masterClrMapping/>
  </p:clrMapOvr>
  <p:transition>
    <p:random/>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Text Analysis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882015" y="1730375"/>
            <a:ext cx="10655935" cy="4175117"/>
          </a:xfrm>
          <a:prstGeom prst="rect">
            <a:avLst/>
          </a:prstGeom>
          <a:noFill/>
        </p:spPr>
        <p:txBody>
          <a:bodyPr wrap="square">
            <a:spAutoFit/>
          </a:bodyPr>
          <a:lstStyle/>
          <a:p>
            <a:pPr algn="l"/>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a:solidFill>
                  <a:srgbClr val="874694"/>
                </a:solidFill>
                <a:latin typeface="Calibri" panose="020F0502020204030204" pitchFamily="34" charset="0"/>
                <a:ea typeface="宋体" panose="02010600030101010101" pitchFamily="2" charset="-122"/>
                <a:cs typeface="Calibri" panose="020F0502020204030204" pitchFamily="34" charset="0"/>
              </a:rPr>
              <a:t>Zooming in</a:t>
            </a:r>
          </a:p>
          <a:p>
            <a:pPr algn="l"/>
            <a:endParaRPr lang="en-US" altLang="zh-CN" sz="2400" b="1" dirty="0">
              <a:solidFill>
                <a:srgbClr val="874694"/>
              </a:solidFill>
              <a:latin typeface="Calibri" panose="020F0502020204030204" pitchFamily="34" charset="0"/>
              <a:ea typeface="宋体" panose="02010600030101010101" pitchFamily="2" charset="-122"/>
              <a:cs typeface="Calibri" panose="020F0502020204030204" pitchFamily="34" charset="0"/>
            </a:endParaRPr>
          </a:p>
          <a:p>
            <a:pPr algn="just">
              <a:lnSpc>
                <a:spcPct val="114000"/>
              </a:lnSpc>
            </a:pPr>
            <a:r>
              <a:rPr lang="en-US" altLang="zh-CN" sz="2400" kern="100" dirty="0">
                <a:latin typeface="Calibri" panose="020F0502020204030204" pitchFamily="34" charset="0"/>
                <a:cs typeface="Calibri" panose="020F0502020204030204" pitchFamily="34" charset="0"/>
              </a:rPr>
              <a:t>11. That was my mental </a:t>
            </a:r>
            <a:r>
              <a:rPr lang="en-US" altLang="zh-CN" sz="2400" kern="100" dirty="0">
                <a:solidFill>
                  <a:srgbClr val="C00000"/>
                </a:solidFill>
                <a:latin typeface="Calibri" panose="020F0502020204030204" pitchFamily="34" charset="0"/>
                <a:cs typeface="Calibri" panose="020F0502020204030204" pitchFamily="34" charset="0"/>
              </a:rPr>
              <a:t>quandary</a:t>
            </a:r>
            <a:r>
              <a:rPr lang="en-US" altLang="zh-CN" sz="2400" kern="100" dirty="0">
                <a:latin typeface="Calibri" panose="020F0502020204030204" pitchFamily="34" charset="0"/>
                <a:cs typeface="Calibri" panose="020F0502020204030204" pitchFamily="34" charset="0"/>
              </a:rPr>
              <a:t> in its </a:t>
            </a:r>
            <a:r>
              <a:rPr lang="en-US" altLang="zh-CN" sz="2400" kern="100" dirty="0">
                <a:solidFill>
                  <a:srgbClr val="C00000"/>
                </a:solidFill>
                <a:latin typeface="Calibri" panose="020F0502020204030204" pitchFamily="34" charset="0"/>
                <a:cs typeface="Calibri" panose="020F0502020204030204" pitchFamily="34" charset="0"/>
              </a:rPr>
              <a:t>nascent</a:t>
            </a:r>
            <a:r>
              <a:rPr lang="en-US" altLang="zh-CN" sz="2400" kern="100" dirty="0">
                <a:latin typeface="Calibri" panose="020F0502020204030204" pitchFamily="34" charset="0"/>
                <a:cs typeface="Calibri" panose="020F0502020204030204" pitchFamily="34" charset="0"/>
              </a:rPr>
              <a:t> state. (Para 9) </a:t>
            </a:r>
          </a:p>
          <a:p>
            <a:pPr algn="just">
              <a:lnSpc>
                <a:spcPct val="114000"/>
              </a:lnSpc>
            </a:pPr>
            <a:r>
              <a:rPr lang="en-US" altLang="zh-CN" sz="2400" kern="100" dirty="0">
                <a:solidFill>
                  <a:srgbClr val="C00000"/>
                </a:solidFill>
                <a:latin typeface="Calibri" panose="020F0502020204030204" pitchFamily="34" charset="0"/>
                <a:cs typeface="Calibri" panose="020F0502020204030204" pitchFamily="34" charset="0"/>
              </a:rPr>
              <a:t>quandary</a:t>
            </a:r>
            <a:r>
              <a:rPr lang="en-US" altLang="zh-CN" sz="2400" kern="100" dirty="0">
                <a:latin typeface="Calibri" panose="020F0502020204030204" pitchFamily="34" charset="0"/>
                <a:cs typeface="Calibri" panose="020F0502020204030204" pitchFamily="34" charset="0"/>
              </a:rPr>
              <a:t>: a state of uncertainty as to what decision to make about something </a:t>
            </a:r>
          </a:p>
          <a:p>
            <a:pPr algn="just">
              <a:lnSpc>
                <a:spcPct val="114000"/>
              </a:lnSpc>
            </a:pPr>
            <a:r>
              <a:rPr lang="en-US" altLang="zh-CN" sz="2400" i="1" kern="100" dirty="0">
                <a:latin typeface="Calibri" panose="020F0502020204030204" pitchFamily="34" charset="0"/>
                <a:cs typeface="Calibri" panose="020F0502020204030204" pitchFamily="34" charset="0"/>
              </a:rPr>
              <a:t>e.g. </a:t>
            </a:r>
            <a:r>
              <a:rPr lang="en-US" altLang="zh-CN" sz="2400" kern="100" dirty="0">
                <a:latin typeface="Calibri" panose="020F0502020204030204" pitchFamily="34" charset="0"/>
                <a:cs typeface="Calibri" panose="020F0502020204030204" pitchFamily="34" charset="0"/>
              </a:rPr>
              <a:t>I was in a quandary about whether to tell him or not</a:t>
            </a:r>
            <a:r>
              <a:rPr lang="en-US" altLang="zh-CN" sz="2400" kern="100">
                <a:latin typeface="Calibri" panose="020F0502020204030204" pitchFamily="34" charset="0"/>
                <a:cs typeface="Calibri" panose="020F0502020204030204" pitchFamily="34" charset="0"/>
              </a:rPr>
              <a:t>. </a:t>
            </a:r>
            <a:endParaRPr lang="en-US" altLang="zh-CN" sz="2400" kern="100" dirty="0">
              <a:latin typeface="Calibri" panose="020F0502020204030204" pitchFamily="34" charset="0"/>
              <a:cs typeface="Calibri" panose="020F0502020204030204" pitchFamily="34" charset="0"/>
            </a:endParaRPr>
          </a:p>
          <a:p>
            <a:pPr algn="just">
              <a:lnSpc>
                <a:spcPct val="114000"/>
              </a:lnSpc>
            </a:pPr>
            <a:r>
              <a:rPr lang="en-US" altLang="zh-CN" sz="2400" kern="100" dirty="0">
                <a:solidFill>
                  <a:srgbClr val="C00000"/>
                </a:solidFill>
                <a:latin typeface="Calibri" panose="020F0502020204030204" pitchFamily="34" charset="0"/>
                <a:cs typeface="Calibri" panose="020F0502020204030204" pitchFamily="34" charset="0"/>
              </a:rPr>
              <a:t>nascent</a:t>
            </a:r>
            <a:r>
              <a:rPr lang="en-US" altLang="zh-CN" sz="2400" kern="100" dirty="0">
                <a:latin typeface="Calibri" panose="020F0502020204030204" pitchFamily="34" charset="0"/>
                <a:cs typeface="Calibri" panose="020F0502020204030204" pitchFamily="34" charset="0"/>
              </a:rPr>
              <a:t>: beginning or formed recently </a:t>
            </a:r>
          </a:p>
          <a:p>
            <a:pPr algn="just">
              <a:lnSpc>
                <a:spcPct val="114000"/>
              </a:lnSpc>
            </a:pPr>
            <a:r>
              <a:rPr lang="en-US" altLang="zh-CN" sz="2400" i="1" kern="100" dirty="0">
                <a:latin typeface="Calibri" panose="020F0502020204030204" pitchFamily="34" charset="0"/>
                <a:cs typeface="Calibri" panose="020F0502020204030204" pitchFamily="34" charset="0"/>
              </a:rPr>
              <a:t>e.g. </a:t>
            </a:r>
            <a:r>
              <a:rPr lang="en-US" altLang="zh-CN" sz="2400" kern="100" dirty="0">
                <a:latin typeface="Calibri" panose="020F0502020204030204" pitchFamily="34" charset="0"/>
                <a:cs typeface="Calibri" panose="020F0502020204030204" pitchFamily="34" charset="0"/>
              </a:rPr>
              <a:t>Everyone in this nascent business is still struggling with basic issues.</a:t>
            </a:r>
          </a:p>
          <a:p>
            <a:pPr algn="just">
              <a:lnSpc>
                <a:spcPct val="114000"/>
              </a:lnSpc>
            </a:pPr>
            <a:r>
              <a:rPr lang="en-US" altLang="zh-CN" sz="2400" b="1" kern="100" dirty="0">
                <a:latin typeface="Calibri" panose="020F0502020204030204" pitchFamily="34" charset="0"/>
                <a:cs typeface="Calibri" panose="020F0502020204030204" pitchFamily="34" charset="0"/>
              </a:rPr>
              <a:t> Paraphrase</a:t>
            </a:r>
            <a:r>
              <a:rPr lang="en-US" altLang="zh-CN" sz="2400" kern="100" dirty="0">
                <a:latin typeface="Calibri" panose="020F0502020204030204" pitchFamily="34" charset="0"/>
                <a:cs typeface="Calibri" panose="020F0502020204030204" pitchFamily="34" charset="0"/>
              </a:rPr>
              <a:t>: I began to feel confused. The author cited this line from her story draft to imply that what she had thought to be tactfully polished sentences turned out to be terrible ones. </a:t>
            </a:r>
          </a:p>
        </p:txBody>
      </p:sp>
      <p:pic>
        <p:nvPicPr>
          <p:cNvPr id="11" name="图片 10"/>
          <p:cNvPicPr>
            <a:picLocks noChangeAspect="1"/>
          </p:cNvPicPr>
          <p:nvPr/>
        </p:nvPicPr>
        <p:blipFill>
          <a:blip r:embed="rId2"/>
          <a:stretch>
            <a:fillRect/>
          </a:stretch>
        </p:blipFill>
        <p:spPr>
          <a:xfrm>
            <a:off x="711120" y="1632447"/>
            <a:ext cx="640936" cy="562294"/>
          </a:xfrm>
          <a:prstGeom prst="rect">
            <a:avLst/>
          </a:prstGeom>
        </p:spPr>
      </p:pic>
      <p:grpSp>
        <p:nvGrpSpPr>
          <p:cNvPr id="17" name="组合 16"/>
          <p:cNvGrpSpPr/>
          <p:nvPr/>
        </p:nvGrpSpPr>
        <p:grpSpPr>
          <a:xfrm>
            <a:off x="867550" y="283464"/>
            <a:ext cx="1179420" cy="1051559"/>
            <a:chOff x="1313" y="323"/>
            <a:chExt cx="2280" cy="2032"/>
          </a:xfrm>
        </p:grpSpPr>
        <p:grpSp>
          <p:nvGrpSpPr>
            <p:cNvPr id="18" name="组合 158"/>
            <p:cNvGrpSpPr/>
            <p:nvPr/>
          </p:nvGrpSpPr>
          <p:grpSpPr>
            <a:xfrm>
              <a:off x="1313" y="323"/>
              <a:ext cx="2280" cy="2032"/>
              <a:chOff x="3720691" y="2824413"/>
              <a:chExt cx="1341120" cy="1209172"/>
            </a:xfrm>
          </p:grpSpPr>
          <p:sp>
            <p:nvSpPr>
              <p:cNvPr id="21"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2"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9"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0" name="图片 19"/>
            <p:cNvPicPr>
              <a:picLocks noChangeAspect="1"/>
            </p:cNvPicPr>
            <p:nvPr/>
          </p:nvPicPr>
          <p:blipFill>
            <a:blip r:embed="rId3"/>
            <a:stretch>
              <a:fillRect/>
            </a:stretch>
          </p:blipFill>
          <p:spPr>
            <a:xfrm>
              <a:off x="1635" y="568"/>
              <a:ext cx="1538" cy="1537"/>
            </a:xfrm>
            <a:prstGeom prst="rect">
              <a:avLst/>
            </a:prstGeom>
            <a:noFill/>
            <a:ln w="9525">
              <a:noFill/>
            </a:ln>
          </p:spPr>
        </p:pic>
      </p:grpSp>
    </p:spTree>
    <p:extLst>
      <p:ext uri="{BB962C8B-B14F-4D97-AF65-F5344CB8AC3E}">
        <p14:creationId xmlns:p14="http://schemas.microsoft.com/office/powerpoint/2010/main" val="615738572"/>
      </p:ext>
    </p:extLst>
  </p:cSld>
  <p:clrMapOvr>
    <a:masterClrMapping/>
  </p:clrMapOvr>
  <p:transition>
    <p:random/>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Text Analysis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882015" y="1730375"/>
            <a:ext cx="10655935" cy="3778086"/>
          </a:xfrm>
          <a:prstGeom prst="rect">
            <a:avLst/>
          </a:prstGeom>
          <a:noFill/>
        </p:spPr>
        <p:txBody>
          <a:bodyPr wrap="square">
            <a:spAutoFit/>
          </a:bodyPr>
          <a:lstStyle/>
          <a:p>
            <a:pPr algn="l"/>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rgbClr val="874694"/>
                </a:solidFill>
                <a:latin typeface="Calibri" panose="020F0502020204030204" pitchFamily="34" charset="0"/>
                <a:ea typeface="宋体" panose="02010600030101010101" pitchFamily="2" charset="-122"/>
                <a:cs typeface="Calibri" panose="020F0502020204030204" pitchFamily="34" charset="0"/>
              </a:rPr>
              <a:t>Zooming in</a:t>
            </a:r>
          </a:p>
          <a:p>
            <a:pPr algn="l"/>
            <a:endParaRPr lang="en-US" altLang="zh-CN" sz="2400" b="1" dirty="0">
              <a:latin typeface="Calibri" panose="020F0502020204030204" pitchFamily="34" charset="0"/>
              <a:ea typeface="宋体" panose="02010600030101010101" pitchFamily="2" charset="-122"/>
              <a:cs typeface="Calibri" panose="020F0502020204030204" pitchFamily="34" charset="0"/>
            </a:endParaRPr>
          </a:p>
          <a:p>
            <a:pPr algn="just">
              <a:lnSpc>
                <a:spcPct val="114000"/>
              </a:lnSpc>
            </a:pPr>
            <a:r>
              <a:rPr lang="en-US" altLang="zh-CN" sz="2400" kern="100" dirty="0">
                <a:latin typeface="Calibri" panose="020F0502020204030204" pitchFamily="34" charset="0"/>
                <a:cs typeface="Calibri" panose="020F0502020204030204" pitchFamily="34" charset="0"/>
              </a:rPr>
              <a:t>12. Fortunately, I later decided I should </a:t>
            </a:r>
            <a:r>
              <a:rPr lang="en-US" altLang="zh-CN" sz="2400" kern="100" dirty="0">
                <a:solidFill>
                  <a:srgbClr val="C00000"/>
                </a:solidFill>
                <a:latin typeface="Calibri" panose="020F0502020204030204" pitchFamily="34" charset="0"/>
                <a:cs typeface="Calibri" panose="020F0502020204030204" pitchFamily="34" charset="0"/>
              </a:rPr>
              <a:t>envision </a:t>
            </a:r>
            <a:r>
              <a:rPr lang="en-US" altLang="zh-CN" sz="2400" kern="100" dirty="0">
                <a:latin typeface="Calibri" panose="020F0502020204030204" pitchFamily="34" charset="0"/>
                <a:cs typeface="Calibri" panose="020F0502020204030204" pitchFamily="34" charset="0"/>
              </a:rPr>
              <a:t>a reader for the stories I would write. (Para 10) </a:t>
            </a:r>
          </a:p>
          <a:p>
            <a:pPr algn="just">
              <a:lnSpc>
                <a:spcPct val="114000"/>
              </a:lnSpc>
            </a:pPr>
            <a:r>
              <a:rPr lang="en-US" altLang="zh-CN" sz="2400" kern="100" dirty="0">
                <a:solidFill>
                  <a:srgbClr val="C00000"/>
                </a:solidFill>
                <a:latin typeface="Calibri" panose="020F0502020204030204" pitchFamily="34" charset="0"/>
                <a:cs typeface="Calibri" panose="020F0502020204030204" pitchFamily="34" charset="0"/>
              </a:rPr>
              <a:t>envision</a:t>
            </a:r>
            <a:r>
              <a:rPr lang="en-US" altLang="zh-CN" sz="2400" kern="100" dirty="0">
                <a:latin typeface="Calibri" panose="020F0502020204030204" pitchFamily="34" charset="0"/>
                <a:cs typeface="Calibri" panose="020F0502020204030204" pitchFamily="34" charset="0"/>
              </a:rPr>
              <a:t>: to imagine or expect that something is a likely or desirable possibility in the future </a:t>
            </a:r>
          </a:p>
          <a:p>
            <a:pPr algn="just">
              <a:lnSpc>
                <a:spcPct val="114000"/>
              </a:lnSpc>
            </a:pPr>
            <a:r>
              <a:rPr lang="en-US" altLang="zh-CN" sz="2400" i="1" kern="100" dirty="0">
                <a:latin typeface="Calibri" panose="020F0502020204030204" pitchFamily="34" charset="0"/>
                <a:cs typeface="Calibri" panose="020F0502020204030204" pitchFamily="34" charset="0"/>
              </a:rPr>
              <a:t>e.g. </a:t>
            </a:r>
            <a:r>
              <a:rPr lang="en-US" altLang="zh-CN" sz="2400" kern="100" dirty="0">
                <a:latin typeface="Calibri" panose="020F0502020204030204" pitchFamily="34" charset="0"/>
                <a:cs typeface="Calibri" panose="020F0502020204030204" pitchFamily="34" charset="0"/>
              </a:rPr>
              <a:t>The company envisions adding at least five stores next year. Paraphrase: Luckily, later I realized the importance of the reader, so when I wrote stories, I would always imagine as if there were a reader in front of me. </a:t>
            </a:r>
          </a:p>
        </p:txBody>
      </p:sp>
      <p:pic>
        <p:nvPicPr>
          <p:cNvPr id="11" name="图片 10"/>
          <p:cNvPicPr>
            <a:picLocks noChangeAspect="1"/>
          </p:cNvPicPr>
          <p:nvPr/>
        </p:nvPicPr>
        <p:blipFill>
          <a:blip r:embed="rId2"/>
          <a:stretch>
            <a:fillRect/>
          </a:stretch>
        </p:blipFill>
        <p:spPr>
          <a:xfrm>
            <a:off x="711120" y="1632447"/>
            <a:ext cx="640936" cy="562294"/>
          </a:xfrm>
          <a:prstGeom prst="rect">
            <a:avLst/>
          </a:prstGeom>
        </p:spPr>
      </p:pic>
      <p:grpSp>
        <p:nvGrpSpPr>
          <p:cNvPr id="17" name="组合 16"/>
          <p:cNvGrpSpPr/>
          <p:nvPr/>
        </p:nvGrpSpPr>
        <p:grpSpPr>
          <a:xfrm>
            <a:off x="867550" y="283464"/>
            <a:ext cx="1179420" cy="1051559"/>
            <a:chOff x="1313" y="323"/>
            <a:chExt cx="2280" cy="2032"/>
          </a:xfrm>
        </p:grpSpPr>
        <p:grpSp>
          <p:nvGrpSpPr>
            <p:cNvPr id="18" name="组合 158"/>
            <p:cNvGrpSpPr/>
            <p:nvPr/>
          </p:nvGrpSpPr>
          <p:grpSpPr>
            <a:xfrm>
              <a:off x="1313" y="323"/>
              <a:ext cx="2280" cy="2032"/>
              <a:chOff x="3720691" y="2824413"/>
              <a:chExt cx="1341120" cy="1209172"/>
            </a:xfrm>
          </p:grpSpPr>
          <p:sp>
            <p:nvSpPr>
              <p:cNvPr id="21"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2"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9"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0" name="图片 19"/>
            <p:cNvPicPr>
              <a:picLocks noChangeAspect="1"/>
            </p:cNvPicPr>
            <p:nvPr/>
          </p:nvPicPr>
          <p:blipFill>
            <a:blip r:embed="rId3"/>
            <a:stretch>
              <a:fillRect/>
            </a:stretch>
          </p:blipFill>
          <p:spPr>
            <a:xfrm>
              <a:off x="1635" y="568"/>
              <a:ext cx="1538" cy="1537"/>
            </a:xfrm>
            <a:prstGeom prst="rect">
              <a:avLst/>
            </a:prstGeom>
            <a:noFill/>
            <a:ln w="9525">
              <a:noFill/>
            </a:ln>
          </p:spPr>
        </p:pic>
      </p:grpSp>
    </p:spTree>
    <p:extLst>
      <p:ext uri="{BB962C8B-B14F-4D97-AF65-F5344CB8AC3E}">
        <p14:creationId xmlns:p14="http://schemas.microsoft.com/office/powerpoint/2010/main" val="2108387471"/>
      </p:ext>
    </p:extLst>
  </p:cSld>
  <p:clrMapOvr>
    <a:masterClrMapping/>
  </p:clrMapOvr>
  <p:transition>
    <p:random/>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0" y="0"/>
            <a:ext cx="3510970" cy="6858000"/>
          </a:xfrm>
          <a:prstGeom prst="rect">
            <a:avLst/>
          </a:prstGeom>
          <a:solidFill>
            <a:srgbClr val="F2F2F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dirty="0">
              <a:solidFill>
                <a:srgbClr val="FFFFFF"/>
              </a:solidFill>
              <a:latin typeface="微软雅黑" panose="020B0503020204020204" charset="-122"/>
              <a:ea typeface="微软雅黑" panose="020B0503020204020204" charset="-122"/>
              <a:sym typeface="+mn-ea"/>
            </a:endParaRPr>
          </a:p>
        </p:txBody>
      </p:sp>
      <p:sp>
        <p:nvSpPr>
          <p:cNvPr id="16" name="矩形 15"/>
          <p:cNvSpPr/>
          <p:nvPr>
            <p:custDataLst>
              <p:tags r:id="rId3"/>
            </p:custDataLst>
          </p:nvPr>
        </p:nvSpPr>
        <p:spPr>
          <a:xfrm>
            <a:off x="0" y="0"/>
            <a:ext cx="3505228" cy="6858000"/>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zh-CN" altLang="en-US">
              <a:solidFill>
                <a:srgbClr val="FFFFFF"/>
              </a:solidFill>
              <a:latin typeface="微软雅黑" panose="020B0503020204020204" charset="-122"/>
              <a:ea typeface="微软雅黑" panose="020B0503020204020204" charset="-122"/>
              <a:sym typeface="Arial" panose="020B0604020202020204" pitchFamily="34" charset="0"/>
            </a:endParaRPr>
          </a:p>
        </p:txBody>
      </p:sp>
      <p:sp>
        <p:nvSpPr>
          <p:cNvPr id="7" name="矩形 6"/>
          <p:cNvSpPr/>
          <p:nvPr>
            <p:custDataLst>
              <p:tags r:id="rId4"/>
            </p:custDataLst>
          </p:nvPr>
        </p:nvSpPr>
        <p:spPr>
          <a:xfrm>
            <a:off x="304800" y="304800"/>
            <a:ext cx="3201035" cy="6096000"/>
          </a:xfrm>
          <a:prstGeom prst="rect">
            <a:avLst/>
          </a:prstGeom>
          <a:noFill/>
          <a:ln w="19050">
            <a:solidFill>
              <a:srgbClr val="FFFFFF"/>
            </a:solidFill>
          </a:ln>
          <a:extLst>
            <a:ext uri="{909E8E84-426E-40DD-AFC4-6F175D3DCCD1}">
              <a14:hiddenFill xmlns:a14="http://schemas.microsoft.com/office/drawing/2010/main">
                <a:solidFill>
                  <a:schemeClr val="bg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zh-CN" altLang="en-US">
              <a:solidFill>
                <a:srgbClr val="FFFFFF"/>
              </a:solidFill>
              <a:latin typeface="微软雅黑" panose="020B0503020204020204" charset="-122"/>
              <a:ea typeface="微软雅黑" panose="020B0503020204020204" charset="-122"/>
              <a:sym typeface="Arial" panose="020B0604020202020204" pitchFamily="34" charset="0"/>
            </a:endParaRPr>
          </a:p>
        </p:txBody>
      </p:sp>
      <p:sp>
        <p:nvSpPr>
          <p:cNvPr id="18" name="矩形 17"/>
          <p:cNvSpPr/>
          <p:nvPr>
            <p:custDataLst>
              <p:tags r:id="rId5"/>
            </p:custDataLst>
          </p:nvPr>
        </p:nvSpPr>
        <p:spPr>
          <a:xfrm>
            <a:off x="3505835" y="304800"/>
            <a:ext cx="8228965" cy="6096000"/>
          </a:xfrm>
          <a:prstGeom prst="rect">
            <a:avLst/>
          </a:prstGeom>
          <a:noFill/>
          <a:ln w="19050">
            <a:solidFill>
              <a:srgbClr val="F2F2F2"/>
            </a:solidFill>
          </a:ln>
          <a:extLst>
            <a:ext uri="{909E8E84-426E-40DD-AFC4-6F175D3DCCD1}">
              <a14:hiddenFill xmlns:a14="http://schemas.microsoft.com/office/drawing/2010/main">
                <a:solidFill>
                  <a:schemeClr val="bg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zh-CN" altLang="en-US">
              <a:solidFill>
                <a:srgbClr val="FFFFFF"/>
              </a:solidFill>
              <a:latin typeface="微软雅黑" panose="020B0503020204020204" charset="-122"/>
              <a:ea typeface="微软雅黑" panose="020B0503020204020204" charset="-122"/>
              <a:sym typeface="Arial" panose="020B0604020202020204" pitchFamily="34" charset="0"/>
            </a:endParaRPr>
          </a:p>
        </p:txBody>
      </p:sp>
      <p:sp>
        <p:nvSpPr>
          <p:cNvPr id="10" name="任意多边形: 形状 6"/>
          <p:cNvSpPr>
            <a:spLocks noChangeAspect="1"/>
          </p:cNvSpPr>
          <p:nvPr>
            <p:custDataLst>
              <p:tags r:id="rId6"/>
            </p:custDataLst>
          </p:nvPr>
        </p:nvSpPr>
        <p:spPr>
          <a:xfrm rot="10800000">
            <a:off x="1291432" y="4946134"/>
            <a:ext cx="456285" cy="926465"/>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rgbClr val="FFFFFF">
              <a:alpha val="3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20000"/>
              </a:lnSpc>
              <a:buClrTx/>
              <a:buSzTx/>
              <a:buFontTx/>
              <a:buNone/>
            </a:pPr>
            <a:endParaRPr kumimoji="0" lang="zh-CN" altLang="en-US" sz="1800" b="0" i="0" u="none" strike="noStrike" kern="1200" cap="none" spc="0" normalizeH="0" baseline="0" noProof="0">
              <a:ln>
                <a:noFill/>
              </a:ln>
              <a:solidFill>
                <a:srgbClr val="FFFFFF"/>
              </a:solidFill>
              <a:effectLst/>
              <a:uLnTx/>
              <a:uFillTx/>
              <a:latin typeface="微软雅黑" panose="020B0503020204020204" charset="-122"/>
              <a:ea typeface="微软雅黑" panose="020B0503020204020204" charset="-122"/>
              <a:sym typeface="Arial" panose="020B0604020202020204" pitchFamily="34" charset="0"/>
            </a:endParaRPr>
          </a:p>
        </p:txBody>
      </p:sp>
      <p:sp>
        <p:nvSpPr>
          <p:cNvPr id="20" name="任意多边形: 形状 7"/>
          <p:cNvSpPr>
            <a:spLocks noChangeAspect="1"/>
          </p:cNvSpPr>
          <p:nvPr>
            <p:custDataLst>
              <p:tags r:id="rId7"/>
            </p:custDataLst>
          </p:nvPr>
        </p:nvSpPr>
        <p:spPr>
          <a:xfrm rot="10800000">
            <a:off x="686632" y="4946134"/>
            <a:ext cx="456285" cy="926465"/>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rgbClr val="FFFFFF">
              <a:alpha val="3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20000"/>
              </a:lnSpc>
              <a:buClrTx/>
              <a:buSzTx/>
              <a:buFontTx/>
              <a:buNone/>
            </a:pPr>
            <a:endParaRPr kumimoji="0" lang="zh-CN" altLang="en-US" sz="1800" b="0" i="0" u="none" strike="noStrike" kern="1200" cap="none" spc="0" normalizeH="0" baseline="0" noProof="0">
              <a:ln>
                <a:noFill/>
              </a:ln>
              <a:solidFill>
                <a:srgbClr val="FFFFFF"/>
              </a:solidFill>
              <a:effectLst/>
              <a:uLnTx/>
              <a:uFillTx/>
              <a:latin typeface="微软雅黑" panose="020B0503020204020204" charset="-122"/>
              <a:ea typeface="微软雅黑" panose="020B0503020204020204" charset="-122"/>
              <a:sym typeface="Arial" panose="020B0604020202020204" pitchFamily="34" charset="0"/>
            </a:endParaRPr>
          </a:p>
        </p:txBody>
      </p:sp>
      <p:sp>
        <p:nvSpPr>
          <p:cNvPr id="3" name="文本框 2"/>
          <p:cNvSpPr txBox="1"/>
          <p:nvPr/>
        </p:nvSpPr>
        <p:spPr>
          <a:xfrm rot="5400000">
            <a:off x="12065" y="2119630"/>
            <a:ext cx="3635375" cy="798830"/>
          </a:xfrm>
          <a:prstGeom prst="rect">
            <a:avLst/>
          </a:prstGeom>
          <a:noFill/>
        </p:spPr>
        <p:txBody>
          <a:bodyPr wrap="square" rtlCol="0">
            <a:spAutoFit/>
          </a:bodyPr>
          <a:lstStyle/>
          <a:p>
            <a:pPr algn="l"/>
            <a:r>
              <a:rPr lang="en-US" altLang="zh-CN" sz="4600" b="1" dirty="0">
                <a:solidFill>
                  <a:srgbClr val="FFCC66"/>
                </a:solidFill>
                <a:effectLst/>
                <a:latin typeface="Broadway" panose="04040905080B02020502" pitchFamily="82" charset="0"/>
                <a:ea typeface="宋体" panose="02010600030101010101" pitchFamily="2" charset="-122"/>
                <a:cs typeface="Calibri" panose="020F0502020204030204" pitchFamily="34" charset="0"/>
              </a:rPr>
              <a:t>CONTENTS</a:t>
            </a:r>
          </a:p>
        </p:txBody>
      </p:sp>
      <p:sp>
        <p:nvSpPr>
          <p:cNvPr id="6" name="AutoShape 3"/>
          <p:cNvSpPr>
            <a:spLocks noChangeAspect="1" noChangeArrowheads="1" noTextEdit="1"/>
          </p:cNvSpPr>
          <p:nvPr/>
        </p:nvSpPr>
        <p:spPr bwMode="auto">
          <a:xfrm>
            <a:off x="3839845" y="1002665"/>
            <a:ext cx="2147570" cy="22186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 name="Freeform 5">
            <a:hlinkClick r:id="rId9" action="ppaction://hlinksldjump"/>
          </p:cNvPr>
          <p:cNvSpPr/>
          <p:nvPr/>
        </p:nvSpPr>
        <p:spPr bwMode="auto">
          <a:xfrm>
            <a:off x="3841115" y="1162050"/>
            <a:ext cx="2145030" cy="2058035"/>
          </a:xfrm>
          <a:custGeom>
            <a:avLst/>
            <a:gdLst>
              <a:gd name="T0" fmla="*/ 224 w 2125"/>
              <a:gd name="T1" fmla="*/ 0 h 2037"/>
              <a:gd name="T2" fmla="*/ 1901 w 2125"/>
              <a:gd name="T3" fmla="*/ 0 h 2037"/>
              <a:gd name="T4" fmla="*/ 2125 w 2125"/>
              <a:gd name="T5" fmla="*/ 224 h 2037"/>
              <a:gd name="T6" fmla="*/ 2125 w 2125"/>
              <a:gd name="T7" fmla="*/ 1813 h 2037"/>
              <a:gd name="T8" fmla="*/ 1901 w 2125"/>
              <a:gd name="T9" fmla="*/ 2037 h 2037"/>
              <a:gd name="T10" fmla="*/ 224 w 2125"/>
              <a:gd name="T11" fmla="*/ 2037 h 2037"/>
              <a:gd name="T12" fmla="*/ 0 w 2125"/>
              <a:gd name="T13" fmla="*/ 1813 h 2037"/>
              <a:gd name="T14" fmla="*/ 0 w 2125"/>
              <a:gd name="T15" fmla="*/ 224 h 2037"/>
              <a:gd name="T16" fmla="*/ 224 w 2125"/>
              <a:gd name="T17" fmla="*/ 0 h 20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25" h="2037">
                <a:moveTo>
                  <a:pt x="224" y="0"/>
                </a:moveTo>
                <a:cubicBezTo>
                  <a:pt x="1901" y="0"/>
                  <a:pt x="1901" y="0"/>
                  <a:pt x="1901" y="0"/>
                </a:cubicBezTo>
                <a:cubicBezTo>
                  <a:pt x="2024" y="0"/>
                  <a:pt x="2125" y="101"/>
                  <a:pt x="2125" y="224"/>
                </a:cubicBezTo>
                <a:cubicBezTo>
                  <a:pt x="2125" y="1813"/>
                  <a:pt x="2125" y="1813"/>
                  <a:pt x="2125" y="1813"/>
                </a:cubicBezTo>
                <a:cubicBezTo>
                  <a:pt x="2125" y="1936"/>
                  <a:pt x="2024" y="2037"/>
                  <a:pt x="1901" y="2037"/>
                </a:cubicBezTo>
                <a:cubicBezTo>
                  <a:pt x="224" y="2037"/>
                  <a:pt x="224" y="2037"/>
                  <a:pt x="224" y="2037"/>
                </a:cubicBezTo>
                <a:cubicBezTo>
                  <a:pt x="100" y="2037"/>
                  <a:pt x="0" y="1936"/>
                  <a:pt x="0" y="1813"/>
                </a:cubicBezTo>
                <a:cubicBezTo>
                  <a:pt x="0" y="224"/>
                  <a:pt x="0" y="224"/>
                  <a:pt x="0" y="224"/>
                </a:cubicBezTo>
                <a:cubicBezTo>
                  <a:pt x="0" y="101"/>
                  <a:pt x="100" y="0"/>
                  <a:pt x="224" y="0"/>
                </a:cubicBezTo>
                <a:close/>
              </a:path>
            </a:pathLst>
          </a:custGeom>
          <a:solidFill>
            <a:srgbClr val="D4E8E4">
              <a:alpha val="5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5" name="Freeform 6"/>
          <p:cNvSpPr/>
          <p:nvPr/>
        </p:nvSpPr>
        <p:spPr bwMode="auto">
          <a:xfrm>
            <a:off x="3841115" y="1162050"/>
            <a:ext cx="2145030" cy="365760"/>
          </a:xfrm>
          <a:custGeom>
            <a:avLst/>
            <a:gdLst>
              <a:gd name="T0" fmla="*/ 224 w 2125"/>
              <a:gd name="T1" fmla="*/ 0 h 362"/>
              <a:gd name="T2" fmla="*/ 1901 w 2125"/>
              <a:gd name="T3" fmla="*/ 0 h 362"/>
              <a:gd name="T4" fmla="*/ 2125 w 2125"/>
              <a:gd name="T5" fmla="*/ 224 h 362"/>
              <a:gd name="T6" fmla="*/ 2125 w 2125"/>
              <a:gd name="T7" fmla="*/ 362 h 362"/>
              <a:gd name="T8" fmla="*/ 0 w 2125"/>
              <a:gd name="T9" fmla="*/ 362 h 362"/>
              <a:gd name="T10" fmla="*/ 0 w 2125"/>
              <a:gd name="T11" fmla="*/ 224 h 362"/>
              <a:gd name="T12" fmla="*/ 224 w 2125"/>
              <a:gd name="T13" fmla="*/ 0 h 362"/>
            </a:gdLst>
            <a:ahLst/>
            <a:cxnLst>
              <a:cxn ang="0">
                <a:pos x="T0" y="T1"/>
              </a:cxn>
              <a:cxn ang="0">
                <a:pos x="T2" y="T3"/>
              </a:cxn>
              <a:cxn ang="0">
                <a:pos x="T4" y="T5"/>
              </a:cxn>
              <a:cxn ang="0">
                <a:pos x="T6" y="T7"/>
              </a:cxn>
              <a:cxn ang="0">
                <a:pos x="T8" y="T9"/>
              </a:cxn>
              <a:cxn ang="0">
                <a:pos x="T10" y="T11"/>
              </a:cxn>
              <a:cxn ang="0">
                <a:pos x="T12" y="T13"/>
              </a:cxn>
            </a:cxnLst>
            <a:rect l="0" t="0" r="r" b="b"/>
            <a:pathLst>
              <a:path w="2125" h="362">
                <a:moveTo>
                  <a:pt x="224" y="0"/>
                </a:moveTo>
                <a:cubicBezTo>
                  <a:pt x="1901" y="0"/>
                  <a:pt x="1901" y="0"/>
                  <a:pt x="1901" y="0"/>
                </a:cubicBezTo>
                <a:cubicBezTo>
                  <a:pt x="2024" y="0"/>
                  <a:pt x="2125" y="101"/>
                  <a:pt x="2125" y="224"/>
                </a:cubicBezTo>
                <a:cubicBezTo>
                  <a:pt x="2125" y="362"/>
                  <a:pt x="2125" y="362"/>
                  <a:pt x="2125" y="362"/>
                </a:cubicBezTo>
                <a:cubicBezTo>
                  <a:pt x="0" y="362"/>
                  <a:pt x="0" y="362"/>
                  <a:pt x="0" y="362"/>
                </a:cubicBezTo>
                <a:cubicBezTo>
                  <a:pt x="0" y="224"/>
                  <a:pt x="0" y="224"/>
                  <a:pt x="0" y="224"/>
                </a:cubicBezTo>
                <a:cubicBezTo>
                  <a:pt x="0" y="101"/>
                  <a:pt x="100" y="0"/>
                  <a:pt x="224" y="0"/>
                </a:cubicBezTo>
                <a:close/>
              </a:path>
            </a:pathLst>
          </a:custGeom>
          <a:solidFill>
            <a:schemeClr val="tx2">
              <a:lumMod val="60000"/>
              <a:lumOff val="40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7" name="Oval 7"/>
          <p:cNvSpPr>
            <a:spLocks noChangeArrowheads="1"/>
          </p:cNvSpPr>
          <p:nvPr/>
        </p:nvSpPr>
        <p:spPr bwMode="auto">
          <a:xfrm>
            <a:off x="4377690" y="1294765"/>
            <a:ext cx="186055" cy="186055"/>
          </a:xfrm>
          <a:prstGeom prst="ellipse">
            <a:avLst/>
          </a:prstGeom>
          <a:solidFill>
            <a:srgbClr val="0654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9" name="Oval 8"/>
          <p:cNvSpPr>
            <a:spLocks noChangeArrowheads="1"/>
          </p:cNvSpPr>
          <p:nvPr/>
        </p:nvSpPr>
        <p:spPr bwMode="auto">
          <a:xfrm>
            <a:off x="5262880" y="1294765"/>
            <a:ext cx="184785" cy="186055"/>
          </a:xfrm>
          <a:prstGeom prst="ellipse">
            <a:avLst/>
          </a:prstGeom>
          <a:solidFill>
            <a:srgbClr val="0654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1" name="Freeform 9"/>
          <p:cNvSpPr/>
          <p:nvPr/>
        </p:nvSpPr>
        <p:spPr bwMode="auto">
          <a:xfrm>
            <a:off x="4415790" y="1001395"/>
            <a:ext cx="109220" cy="386080"/>
          </a:xfrm>
          <a:custGeom>
            <a:avLst/>
            <a:gdLst>
              <a:gd name="T0" fmla="*/ 54 w 108"/>
              <a:gd name="T1" fmla="*/ 0 h 382"/>
              <a:gd name="T2" fmla="*/ 54 w 108"/>
              <a:gd name="T3" fmla="*/ 0 h 382"/>
              <a:gd name="T4" fmla="*/ 108 w 108"/>
              <a:gd name="T5" fmla="*/ 54 h 382"/>
              <a:gd name="T6" fmla="*/ 108 w 108"/>
              <a:gd name="T7" fmla="*/ 328 h 382"/>
              <a:gd name="T8" fmla="*/ 54 w 108"/>
              <a:gd name="T9" fmla="*/ 382 h 382"/>
              <a:gd name="T10" fmla="*/ 54 w 108"/>
              <a:gd name="T11" fmla="*/ 382 h 382"/>
              <a:gd name="T12" fmla="*/ 0 w 108"/>
              <a:gd name="T13" fmla="*/ 328 h 382"/>
              <a:gd name="T14" fmla="*/ 0 w 108"/>
              <a:gd name="T15" fmla="*/ 54 h 382"/>
              <a:gd name="T16" fmla="*/ 54 w 108"/>
              <a:gd name="T17" fmla="*/ 0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8" h="382">
                <a:moveTo>
                  <a:pt x="54" y="0"/>
                </a:moveTo>
                <a:cubicBezTo>
                  <a:pt x="54" y="0"/>
                  <a:pt x="54" y="0"/>
                  <a:pt x="54" y="0"/>
                </a:cubicBezTo>
                <a:cubicBezTo>
                  <a:pt x="84" y="0"/>
                  <a:pt x="108" y="25"/>
                  <a:pt x="108" y="54"/>
                </a:cubicBezTo>
                <a:cubicBezTo>
                  <a:pt x="108" y="328"/>
                  <a:pt x="108" y="328"/>
                  <a:pt x="108" y="328"/>
                </a:cubicBezTo>
                <a:cubicBezTo>
                  <a:pt x="108" y="358"/>
                  <a:pt x="84" y="382"/>
                  <a:pt x="54" y="382"/>
                </a:cubicBezTo>
                <a:cubicBezTo>
                  <a:pt x="54" y="382"/>
                  <a:pt x="54" y="382"/>
                  <a:pt x="54" y="382"/>
                </a:cubicBezTo>
                <a:cubicBezTo>
                  <a:pt x="25" y="382"/>
                  <a:pt x="0" y="358"/>
                  <a:pt x="0" y="328"/>
                </a:cubicBezTo>
                <a:cubicBezTo>
                  <a:pt x="0" y="54"/>
                  <a:pt x="0" y="54"/>
                  <a:pt x="0" y="54"/>
                </a:cubicBezTo>
                <a:cubicBezTo>
                  <a:pt x="0" y="25"/>
                  <a:pt x="25" y="0"/>
                  <a:pt x="54" y="0"/>
                </a:cubicBezTo>
                <a:close/>
              </a:path>
            </a:pathLst>
          </a:custGeom>
          <a:solidFill>
            <a:srgbClr val="9BB2B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3" name="Freeform 10"/>
          <p:cNvSpPr/>
          <p:nvPr/>
        </p:nvSpPr>
        <p:spPr bwMode="auto">
          <a:xfrm>
            <a:off x="5302250" y="1001395"/>
            <a:ext cx="107950" cy="386080"/>
          </a:xfrm>
          <a:custGeom>
            <a:avLst/>
            <a:gdLst>
              <a:gd name="T0" fmla="*/ 53 w 107"/>
              <a:gd name="T1" fmla="*/ 0 h 382"/>
              <a:gd name="T2" fmla="*/ 53 w 107"/>
              <a:gd name="T3" fmla="*/ 0 h 382"/>
              <a:gd name="T4" fmla="*/ 107 w 107"/>
              <a:gd name="T5" fmla="*/ 54 h 382"/>
              <a:gd name="T6" fmla="*/ 107 w 107"/>
              <a:gd name="T7" fmla="*/ 328 h 382"/>
              <a:gd name="T8" fmla="*/ 53 w 107"/>
              <a:gd name="T9" fmla="*/ 382 h 382"/>
              <a:gd name="T10" fmla="*/ 53 w 107"/>
              <a:gd name="T11" fmla="*/ 382 h 382"/>
              <a:gd name="T12" fmla="*/ 0 w 107"/>
              <a:gd name="T13" fmla="*/ 328 h 382"/>
              <a:gd name="T14" fmla="*/ 0 w 107"/>
              <a:gd name="T15" fmla="*/ 54 h 382"/>
              <a:gd name="T16" fmla="*/ 53 w 107"/>
              <a:gd name="T17" fmla="*/ 0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7" h="382">
                <a:moveTo>
                  <a:pt x="53" y="0"/>
                </a:moveTo>
                <a:cubicBezTo>
                  <a:pt x="53" y="0"/>
                  <a:pt x="53" y="0"/>
                  <a:pt x="53" y="0"/>
                </a:cubicBezTo>
                <a:cubicBezTo>
                  <a:pt x="83" y="0"/>
                  <a:pt x="107" y="25"/>
                  <a:pt x="107" y="54"/>
                </a:cubicBezTo>
                <a:cubicBezTo>
                  <a:pt x="107" y="328"/>
                  <a:pt x="107" y="328"/>
                  <a:pt x="107" y="328"/>
                </a:cubicBezTo>
                <a:cubicBezTo>
                  <a:pt x="107" y="358"/>
                  <a:pt x="83" y="382"/>
                  <a:pt x="53" y="382"/>
                </a:cubicBezTo>
                <a:cubicBezTo>
                  <a:pt x="53" y="382"/>
                  <a:pt x="53" y="382"/>
                  <a:pt x="53" y="382"/>
                </a:cubicBezTo>
                <a:cubicBezTo>
                  <a:pt x="24" y="382"/>
                  <a:pt x="0" y="358"/>
                  <a:pt x="0" y="328"/>
                </a:cubicBezTo>
                <a:cubicBezTo>
                  <a:pt x="0" y="54"/>
                  <a:pt x="0" y="54"/>
                  <a:pt x="0" y="54"/>
                </a:cubicBezTo>
                <a:cubicBezTo>
                  <a:pt x="0" y="25"/>
                  <a:pt x="24" y="0"/>
                  <a:pt x="53" y="0"/>
                </a:cubicBezTo>
                <a:close/>
              </a:path>
            </a:pathLst>
          </a:custGeom>
          <a:solidFill>
            <a:srgbClr val="9BB2B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1" name="Freeform 11"/>
          <p:cNvSpPr/>
          <p:nvPr/>
        </p:nvSpPr>
        <p:spPr bwMode="auto">
          <a:xfrm>
            <a:off x="4434205" y="1018540"/>
            <a:ext cx="35560" cy="36830"/>
          </a:xfrm>
          <a:custGeom>
            <a:avLst/>
            <a:gdLst>
              <a:gd name="T0" fmla="*/ 1 w 35"/>
              <a:gd name="T1" fmla="*/ 36 h 36"/>
              <a:gd name="T2" fmla="*/ 35 w 35"/>
              <a:gd name="T3" fmla="*/ 0 h 36"/>
            </a:gdLst>
            <a:ahLst/>
            <a:cxnLst>
              <a:cxn ang="0">
                <a:pos x="T0" y="T1"/>
              </a:cxn>
              <a:cxn ang="0">
                <a:pos x="T2" y="T3"/>
              </a:cxn>
            </a:cxnLst>
            <a:rect l="0" t="0" r="r" b="b"/>
            <a:pathLst>
              <a:path w="35" h="36">
                <a:moveTo>
                  <a:pt x="1" y="36"/>
                </a:moveTo>
                <a:cubicBezTo>
                  <a:pt x="0" y="17"/>
                  <a:pt x="21" y="0"/>
                  <a:pt x="35" y="0"/>
                </a:cubicBezTo>
              </a:path>
            </a:pathLst>
          </a:custGeom>
          <a:noFill/>
          <a:ln w="14288" cap="rnd">
            <a:solidFill>
              <a:srgbClr val="DCE9ED"/>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2" name="Freeform 12"/>
          <p:cNvSpPr/>
          <p:nvPr/>
        </p:nvSpPr>
        <p:spPr bwMode="auto">
          <a:xfrm>
            <a:off x="5319395" y="1018540"/>
            <a:ext cx="33655" cy="36830"/>
          </a:xfrm>
          <a:custGeom>
            <a:avLst/>
            <a:gdLst>
              <a:gd name="T0" fmla="*/ 0 w 34"/>
              <a:gd name="T1" fmla="*/ 36 h 36"/>
              <a:gd name="T2" fmla="*/ 34 w 34"/>
              <a:gd name="T3" fmla="*/ 0 h 36"/>
            </a:gdLst>
            <a:ahLst/>
            <a:cxnLst>
              <a:cxn ang="0">
                <a:pos x="T0" y="T1"/>
              </a:cxn>
              <a:cxn ang="0">
                <a:pos x="T2" y="T3"/>
              </a:cxn>
            </a:cxnLst>
            <a:rect l="0" t="0" r="r" b="b"/>
            <a:pathLst>
              <a:path w="34" h="36">
                <a:moveTo>
                  <a:pt x="0" y="36"/>
                </a:moveTo>
                <a:cubicBezTo>
                  <a:pt x="0" y="17"/>
                  <a:pt x="21" y="0"/>
                  <a:pt x="34" y="0"/>
                </a:cubicBezTo>
              </a:path>
            </a:pathLst>
          </a:custGeom>
          <a:noFill/>
          <a:ln w="14288" cap="rnd">
            <a:solidFill>
              <a:srgbClr val="DCE9ED"/>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3" name="Freeform 13"/>
          <p:cNvSpPr/>
          <p:nvPr/>
        </p:nvSpPr>
        <p:spPr bwMode="auto">
          <a:xfrm>
            <a:off x="5713730" y="2941955"/>
            <a:ext cx="272415" cy="278130"/>
          </a:xfrm>
          <a:custGeom>
            <a:avLst/>
            <a:gdLst>
              <a:gd name="T0" fmla="*/ 270 w 270"/>
              <a:gd name="T1" fmla="*/ 0 h 276"/>
              <a:gd name="T2" fmla="*/ 270 w 270"/>
              <a:gd name="T3" fmla="*/ 52 h 276"/>
              <a:gd name="T4" fmla="*/ 46 w 270"/>
              <a:gd name="T5" fmla="*/ 276 h 276"/>
              <a:gd name="T6" fmla="*/ 0 w 270"/>
              <a:gd name="T7" fmla="*/ 276 h 276"/>
              <a:gd name="T8" fmla="*/ 270 w 270"/>
              <a:gd name="T9" fmla="*/ 0 h 276"/>
            </a:gdLst>
            <a:ahLst/>
            <a:cxnLst>
              <a:cxn ang="0">
                <a:pos x="T0" y="T1"/>
              </a:cxn>
              <a:cxn ang="0">
                <a:pos x="T2" y="T3"/>
              </a:cxn>
              <a:cxn ang="0">
                <a:pos x="T4" y="T5"/>
              </a:cxn>
              <a:cxn ang="0">
                <a:pos x="T6" y="T7"/>
              </a:cxn>
              <a:cxn ang="0">
                <a:pos x="T8" y="T9"/>
              </a:cxn>
            </a:cxnLst>
            <a:rect l="0" t="0" r="r" b="b"/>
            <a:pathLst>
              <a:path w="270" h="276">
                <a:moveTo>
                  <a:pt x="270" y="0"/>
                </a:moveTo>
                <a:cubicBezTo>
                  <a:pt x="270" y="52"/>
                  <a:pt x="270" y="52"/>
                  <a:pt x="270" y="52"/>
                </a:cubicBezTo>
                <a:cubicBezTo>
                  <a:pt x="270" y="175"/>
                  <a:pt x="169" y="276"/>
                  <a:pt x="46" y="276"/>
                </a:cubicBezTo>
                <a:cubicBezTo>
                  <a:pt x="0" y="276"/>
                  <a:pt x="0" y="276"/>
                  <a:pt x="0" y="276"/>
                </a:cubicBezTo>
                <a:lnTo>
                  <a:pt x="270" y="0"/>
                </a:lnTo>
                <a:close/>
              </a:path>
            </a:pathLst>
          </a:custGeom>
          <a:solidFill>
            <a:srgbClr val="D4E8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4" name="Freeform 14"/>
          <p:cNvSpPr/>
          <p:nvPr/>
        </p:nvSpPr>
        <p:spPr bwMode="auto">
          <a:xfrm>
            <a:off x="5713730" y="2941955"/>
            <a:ext cx="272415" cy="278130"/>
          </a:xfrm>
          <a:custGeom>
            <a:avLst/>
            <a:gdLst>
              <a:gd name="T0" fmla="*/ 0 w 270"/>
              <a:gd name="T1" fmla="*/ 276 h 276"/>
              <a:gd name="T2" fmla="*/ 0 w 270"/>
              <a:gd name="T3" fmla="*/ 224 h 276"/>
              <a:gd name="T4" fmla="*/ 224 w 270"/>
              <a:gd name="T5" fmla="*/ 0 h 276"/>
              <a:gd name="T6" fmla="*/ 270 w 270"/>
              <a:gd name="T7" fmla="*/ 0 h 276"/>
              <a:gd name="T8" fmla="*/ 0 w 270"/>
              <a:gd name="T9" fmla="*/ 276 h 276"/>
            </a:gdLst>
            <a:ahLst/>
            <a:cxnLst>
              <a:cxn ang="0">
                <a:pos x="T0" y="T1"/>
              </a:cxn>
              <a:cxn ang="0">
                <a:pos x="T2" y="T3"/>
              </a:cxn>
              <a:cxn ang="0">
                <a:pos x="T4" y="T5"/>
              </a:cxn>
              <a:cxn ang="0">
                <a:pos x="T6" y="T7"/>
              </a:cxn>
              <a:cxn ang="0">
                <a:pos x="T8" y="T9"/>
              </a:cxn>
            </a:cxnLst>
            <a:rect l="0" t="0" r="r" b="b"/>
            <a:pathLst>
              <a:path w="270" h="276">
                <a:moveTo>
                  <a:pt x="0" y="276"/>
                </a:moveTo>
                <a:cubicBezTo>
                  <a:pt x="0" y="224"/>
                  <a:pt x="0" y="224"/>
                  <a:pt x="0" y="224"/>
                </a:cubicBezTo>
                <a:cubicBezTo>
                  <a:pt x="0" y="101"/>
                  <a:pt x="101" y="0"/>
                  <a:pt x="224" y="0"/>
                </a:cubicBezTo>
                <a:cubicBezTo>
                  <a:pt x="270" y="0"/>
                  <a:pt x="270" y="0"/>
                  <a:pt x="270" y="0"/>
                </a:cubicBezTo>
                <a:lnTo>
                  <a:pt x="0" y="276"/>
                </a:lnTo>
                <a:close/>
              </a:path>
            </a:pathLst>
          </a:custGeom>
          <a:solidFill>
            <a:srgbClr val="9DCBC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2" name="AutoShape 3"/>
          <p:cNvSpPr>
            <a:spLocks noChangeAspect="1" noChangeArrowheads="1" noTextEdit="1"/>
          </p:cNvSpPr>
          <p:nvPr/>
        </p:nvSpPr>
        <p:spPr bwMode="auto">
          <a:xfrm>
            <a:off x="6384290" y="981710"/>
            <a:ext cx="2147570" cy="22186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3" name="Freeform 5">
            <a:hlinkClick r:id="rId10" action="ppaction://hlinksldjump"/>
          </p:cNvPr>
          <p:cNvSpPr/>
          <p:nvPr/>
        </p:nvSpPr>
        <p:spPr bwMode="auto">
          <a:xfrm>
            <a:off x="6224905" y="1141095"/>
            <a:ext cx="2806065" cy="2057400"/>
          </a:xfrm>
          <a:custGeom>
            <a:avLst/>
            <a:gdLst>
              <a:gd name="T0" fmla="*/ 224 w 2125"/>
              <a:gd name="T1" fmla="*/ 0 h 2037"/>
              <a:gd name="T2" fmla="*/ 1901 w 2125"/>
              <a:gd name="T3" fmla="*/ 0 h 2037"/>
              <a:gd name="T4" fmla="*/ 2125 w 2125"/>
              <a:gd name="T5" fmla="*/ 224 h 2037"/>
              <a:gd name="T6" fmla="*/ 2125 w 2125"/>
              <a:gd name="T7" fmla="*/ 1813 h 2037"/>
              <a:gd name="T8" fmla="*/ 1901 w 2125"/>
              <a:gd name="T9" fmla="*/ 2037 h 2037"/>
              <a:gd name="T10" fmla="*/ 224 w 2125"/>
              <a:gd name="T11" fmla="*/ 2037 h 2037"/>
              <a:gd name="T12" fmla="*/ 0 w 2125"/>
              <a:gd name="T13" fmla="*/ 1813 h 2037"/>
              <a:gd name="T14" fmla="*/ 0 w 2125"/>
              <a:gd name="T15" fmla="*/ 224 h 2037"/>
              <a:gd name="T16" fmla="*/ 224 w 2125"/>
              <a:gd name="T17" fmla="*/ 0 h 20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25" h="2037">
                <a:moveTo>
                  <a:pt x="224" y="0"/>
                </a:moveTo>
                <a:cubicBezTo>
                  <a:pt x="1901" y="0"/>
                  <a:pt x="1901" y="0"/>
                  <a:pt x="1901" y="0"/>
                </a:cubicBezTo>
                <a:cubicBezTo>
                  <a:pt x="2024" y="0"/>
                  <a:pt x="2125" y="101"/>
                  <a:pt x="2125" y="224"/>
                </a:cubicBezTo>
                <a:cubicBezTo>
                  <a:pt x="2125" y="1813"/>
                  <a:pt x="2125" y="1813"/>
                  <a:pt x="2125" y="1813"/>
                </a:cubicBezTo>
                <a:cubicBezTo>
                  <a:pt x="2125" y="1936"/>
                  <a:pt x="2024" y="2037"/>
                  <a:pt x="1901" y="2037"/>
                </a:cubicBezTo>
                <a:cubicBezTo>
                  <a:pt x="224" y="2037"/>
                  <a:pt x="224" y="2037"/>
                  <a:pt x="224" y="2037"/>
                </a:cubicBezTo>
                <a:cubicBezTo>
                  <a:pt x="100" y="2037"/>
                  <a:pt x="0" y="1936"/>
                  <a:pt x="0" y="1813"/>
                </a:cubicBezTo>
                <a:cubicBezTo>
                  <a:pt x="0" y="224"/>
                  <a:pt x="0" y="224"/>
                  <a:pt x="0" y="224"/>
                </a:cubicBezTo>
                <a:cubicBezTo>
                  <a:pt x="0" y="101"/>
                  <a:pt x="100" y="0"/>
                  <a:pt x="224" y="0"/>
                </a:cubicBezTo>
                <a:close/>
              </a:path>
            </a:pathLst>
          </a:custGeom>
          <a:solidFill>
            <a:srgbClr val="D4E8E4">
              <a:alpha val="5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6" name="Freeform 6"/>
          <p:cNvSpPr/>
          <p:nvPr/>
        </p:nvSpPr>
        <p:spPr bwMode="auto">
          <a:xfrm>
            <a:off x="6224905" y="1141095"/>
            <a:ext cx="2806065" cy="365760"/>
          </a:xfrm>
          <a:custGeom>
            <a:avLst/>
            <a:gdLst>
              <a:gd name="T0" fmla="*/ 224 w 2125"/>
              <a:gd name="T1" fmla="*/ 0 h 362"/>
              <a:gd name="T2" fmla="*/ 1901 w 2125"/>
              <a:gd name="T3" fmla="*/ 0 h 362"/>
              <a:gd name="T4" fmla="*/ 2125 w 2125"/>
              <a:gd name="T5" fmla="*/ 224 h 362"/>
              <a:gd name="T6" fmla="*/ 2125 w 2125"/>
              <a:gd name="T7" fmla="*/ 362 h 362"/>
              <a:gd name="T8" fmla="*/ 0 w 2125"/>
              <a:gd name="T9" fmla="*/ 362 h 362"/>
              <a:gd name="T10" fmla="*/ 0 w 2125"/>
              <a:gd name="T11" fmla="*/ 224 h 362"/>
              <a:gd name="T12" fmla="*/ 224 w 2125"/>
              <a:gd name="T13" fmla="*/ 0 h 362"/>
            </a:gdLst>
            <a:ahLst/>
            <a:cxnLst>
              <a:cxn ang="0">
                <a:pos x="T0" y="T1"/>
              </a:cxn>
              <a:cxn ang="0">
                <a:pos x="T2" y="T3"/>
              </a:cxn>
              <a:cxn ang="0">
                <a:pos x="T4" y="T5"/>
              </a:cxn>
              <a:cxn ang="0">
                <a:pos x="T6" y="T7"/>
              </a:cxn>
              <a:cxn ang="0">
                <a:pos x="T8" y="T9"/>
              </a:cxn>
              <a:cxn ang="0">
                <a:pos x="T10" y="T11"/>
              </a:cxn>
              <a:cxn ang="0">
                <a:pos x="T12" y="T13"/>
              </a:cxn>
            </a:cxnLst>
            <a:rect l="0" t="0" r="r" b="b"/>
            <a:pathLst>
              <a:path w="2125" h="362">
                <a:moveTo>
                  <a:pt x="224" y="0"/>
                </a:moveTo>
                <a:cubicBezTo>
                  <a:pt x="1901" y="0"/>
                  <a:pt x="1901" y="0"/>
                  <a:pt x="1901" y="0"/>
                </a:cubicBezTo>
                <a:cubicBezTo>
                  <a:pt x="2024" y="0"/>
                  <a:pt x="2125" y="101"/>
                  <a:pt x="2125" y="224"/>
                </a:cubicBezTo>
                <a:cubicBezTo>
                  <a:pt x="2125" y="362"/>
                  <a:pt x="2125" y="362"/>
                  <a:pt x="2125" y="362"/>
                </a:cubicBezTo>
                <a:cubicBezTo>
                  <a:pt x="0" y="362"/>
                  <a:pt x="0" y="362"/>
                  <a:pt x="0" y="362"/>
                </a:cubicBezTo>
                <a:cubicBezTo>
                  <a:pt x="0" y="224"/>
                  <a:pt x="0" y="224"/>
                  <a:pt x="0" y="224"/>
                </a:cubicBezTo>
                <a:cubicBezTo>
                  <a:pt x="0" y="101"/>
                  <a:pt x="100" y="0"/>
                  <a:pt x="224" y="0"/>
                </a:cubicBezTo>
                <a:close/>
              </a:path>
            </a:pathLst>
          </a:custGeom>
          <a:solidFill>
            <a:schemeClr val="tx2">
              <a:lumMod val="60000"/>
              <a:lumOff val="40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7" name="Oval 7"/>
          <p:cNvSpPr>
            <a:spLocks noChangeArrowheads="1"/>
          </p:cNvSpPr>
          <p:nvPr/>
        </p:nvSpPr>
        <p:spPr bwMode="auto">
          <a:xfrm>
            <a:off x="6922135" y="1273810"/>
            <a:ext cx="186055" cy="186055"/>
          </a:xfrm>
          <a:prstGeom prst="ellipse">
            <a:avLst/>
          </a:prstGeom>
          <a:solidFill>
            <a:srgbClr val="0654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8" name="Oval 8"/>
          <p:cNvSpPr>
            <a:spLocks noChangeArrowheads="1"/>
          </p:cNvSpPr>
          <p:nvPr/>
        </p:nvSpPr>
        <p:spPr bwMode="auto">
          <a:xfrm>
            <a:off x="7807325" y="1273810"/>
            <a:ext cx="184785" cy="186055"/>
          </a:xfrm>
          <a:prstGeom prst="ellipse">
            <a:avLst/>
          </a:prstGeom>
          <a:solidFill>
            <a:srgbClr val="0654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9" name="Freeform 9"/>
          <p:cNvSpPr/>
          <p:nvPr/>
        </p:nvSpPr>
        <p:spPr bwMode="auto">
          <a:xfrm>
            <a:off x="6960235" y="980440"/>
            <a:ext cx="109220" cy="386080"/>
          </a:xfrm>
          <a:custGeom>
            <a:avLst/>
            <a:gdLst>
              <a:gd name="T0" fmla="*/ 54 w 108"/>
              <a:gd name="T1" fmla="*/ 0 h 382"/>
              <a:gd name="T2" fmla="*/ 54 w 108"/>
              <a:gd name="T3" fmla="*/ 0 h 382"/>
              <a:gd name="T4" fmla="*/ 108 w 108"/>
              <a:gd name="T5" fmla="*/ 54 h 382"/>
              <a:gd name="T6" fmla="*/ 108 w 108"/>
              <a:gd name="T7" fmla="*/ 328 h 382"/>
              <a:gd name="T8" fmla="*/ 54 w 108"/>
              <a:gd name="T9" fmla="*/ 382 h 382"/>
              <a:gd name="T10" fmla="*/ 54 w 108"/>
              <a:gd name="T11" fmla="*/ 382 h 382"/>
              <a:gd name="T12" fmla="*/ 0 w 108"/>
              <a:gd name="T13" fmla="*/ 328 h 382"/>
              <a:gd name="T14" fmla="*/ 0 w 108"/>
              <a:gd name="T15" fmla="*/ 54 h 382"/>
              <a:gd name="T16" fmla="*/ 54 w 108"/>
              <a:gd name="T17" fmla="*/ 0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8" h="382">
                <a:moveTo>
                  <a:pt x="54" y="0"/>
                </a:moveTo>
                <a:cubicBezTo>
                  <a:pt x="54" y="0"/>
                  <a:pt x="54" y="0"/>
                  <a:pt x="54" y="0"/>
                </a:cubicBezTo>
                <a:cubicBezTo>
                  <a:pt x="84" y="0"/>
                  <a:pt x="108" y="25"/>
                  <a:pt x="108" y="54"/>
                </a:cubicBezTo>
                <a:cubicBezTo>
                  <a:pt x="108" y="328"/>
                  <a:pt x="108" y="328"/>
                  <a:pt x="108" y="328"/>
                </a:cubicBezTo>
                <a:cubicBezTo>
                  <a:pt x="108" y="358"/>
                  <a:pt x="84" y="382"/>
                  <a:pt x="54" y="382"/>
                </a:cubicBezTo>
                <a:cubicBezTo>
                  <a:pt x="54" y="382"/>
                  <a:pt x="54" y="382"/>
                  <a:pt x="54" y="382"/>
                </a:cubicBezTo>
                <a:cubicBezTo>
                  <a:pt x="25" y="382"/>
                  <a:pt x="0" y="358"/>
                  <a:pt x="0" y="328"/>
                </a:cubicBezTo>
                <a:cubicBezTo>
                  <a:pt x="0" y="54"/>
                  <a:pt x="0" y="54"/>
                  <a:pt x="0" y="54"/>
                </a:cubicBezTo>
                <a:cubicBezTo>
                  <a:pt x="0" y="25"/>
                  <a:pt x="25" y="0"/>
                  <a:pt x="54" y="0"/>
                </a:cubicBezTo>
                <a:close/>
              </a:path>
            </a:pathLst>
          </a:custGeom>
          <a:solidFill>
            <a:srgbClr val="9BB2B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3" name="Freeform 10"/>
          <p:cNvSpPr/>
          <p:nvPr/>
        </p:nvSpPr>
        <p:spPr bwMode="auto">
          <a:xfrm>
            <a:off x="7846695" y="980440"/>
            <a:ext cx="107950" cy="386080"/>
          </a:xfrm>
          <a:custGeom>
            <a:avLst/>
            <a:gdLst>
              <a:gd name="T0" fmla="*/ 53 w 107"/>
              <a:gd name="T1" fmla="*/ 0 h 382"/>
              <a:gd name="T2" fmla="*/ 53 w 107"/>
              <a:gd name="T3" fmla="*/ 0 h 382"/>
              <a:gd name="T4" fmla="*/ 107 w 107"/>
              <a:gd name="T5" fmla="*/ 54 h 382"/>
              <a:gd name="T6" fmla="*/ 107 w 107"/>
              <a:gd name="T7" fmla="*/ 328 h 382"/>
              <a:gd name="T8" fmla="*/ 53 w 107"/>
              <a:gd name="T9" fmla="*/ 382 h 382"/>
              <a:gd name="T10" fmla="*/ 53 w 107"/>
              <a:gd name="T11" fmla="*/ 382 h 382"/>
              <a:gd name="T12" fmla="*/ 0 w 107"/>
              <a:gd name="T13" fmla="*/ 328 h 382"/>
              <a:gd name="T14" fmla="*/ 0 w 107"/>
              <a:gd name="T15" fmla="*/ 54 h 382"/>
              <a:gd name="T16" fmla="*/ 53 w 107"/>
              <a:gd name="T17" fmla="*/ 0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7" h="382">
                <a:moveTo>
                  <a:pt x="53" y="0"/>
                </a:moveTo>
                <a:cubicBezTo>
                  <a:pt x="53" y="0"/>
                  <a:pt x="53" y="0"/>
                  <a:pt x="53" y="0"/>
                </a:cubicBezTo>
                <a:cubicBezTo>
                  <a:pt x="83" y="0"/>
                  <a:pt x="107" y="25"/>
                  <a:pt x="107" y="54"/>
                </a:cubicBezTo>
                <a:cubicBezTo>
                  <a:pt x="107" y="328"/>
                  <a:pt x="107" y="328"/>
                  <a:pt x="107" y="328"/>
                </a:cubicBezTo>
                <a:cubicBezTo>
                  <a:pt x="107" y="358"/>
                  <a:pt x="83" y="382"/>
                  <a:pt x="53" y="382"/>
                </a:cubicBezTo>
                <a:cubicBezTo>
                  <a:pt x="53" y="382"/>
                  <a:pt x="53" y="382"/>
                  <a:pt x="53" y="382"/>
                </a:cubicBezTo>
                <a:cubicBezTo>
                  <a:pt x="24" y="382"/>
                  <a:pt x="0" y="358"/>
                  <a:pt x="0" y="328"/>
                </a:cubicBezTo>
                <a:cubicBezTo>
                  <a:pt x="0" y="54"/>
                  <a:pt x="0" y="54"/>
                  <a:pt x="0" y="54"/>
                </a:cubicBezTo>
                <a:cubicBezTo>
                  <a:pt x="0" y="25"/>
                  <a:pt x="24" y="0"/>
                  <a:pt x="53" y="0"/>
                </a:cubicBezTo>
                <a:close/>
              </a:path>
            </a:pathLst>
          </a:custGeom>
          <a:solidFill>
            <a:srgbClr val="9BB2B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4" name="Freeform 11"/>
          <p:cNvSpPr/>
          <p:nvPr/>
        </p:nvSpPr>
        <p:spPr bwMode="auto">
          <a:xfrm>
            <a:off x="6978650" y="997585"/>
            <a:ext cx="35560" cy="36830"/>
          </a:xfrm>
          <a:custGeom>
            <a:avLst/>
            <a:gdLst>
              <a:gd name="T0" fmla="*/ 1 w 35"/>
              <a:gd name="T1" fmla="*/ 36 h 36"/>
              <a:gd name="T2" fmla="*/ 35 w 35"/>
              <a:gd name="T3" fmla="*/ 0 h 36"/>
            </a:gdLst>
            <a:ahLst/>
            <a:cxnLst>
              <a:cxn ang="0">
                <a:pos x="T0" y="T1"/>
              </a:cxn>
              <a:cxn ang="0">
                <a:pos x="T2" y="T3"/>
              </a:cxn>
            </a:cxnLst>
            <a:rect l="0" t="0" r="r" b="b"/>
            <a:pathLst>
              <a:path w="35" h="36">
                <a:moveTo>
                  <a:pt x="1" y="36"/>
                </a:moveTo>
                <a:cubicBezTo>
                  <a:pt x="0" y="17"/>
                  <a:pt x="21" y="0"/>
                  <a:pt x="35" y="0"/>
                </a:cubicBezTo>
              </a:path>
            </a:pathLst>
          </a:custGeom>
          <a:noFill/>
          <a:ln w="14288" cap="rnd">
            <a:solidFill>
              <a:srgbClr val="DCE9ED"/>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5" name="Freeform 12"/>
          <p:cNvSpPr/>
          <p:nvPr/>
        </p:nvSpPr>
        <p:spPr bwMode="auto">
          <a:xfrm>
            <a:off x="7863840" y="997585"/>
            <a:ext cx="33655" cy="36830"/>
          </a:xfrm>
          <a:custGeom>
            <a:avLst/>
            <a:gdLst>
              <a:gd name="T0" fmla="*/ 0 w 34"/>
              <a:gd name="T1" fmla="*/ 36 h 36"/>
              <a:gd name="T2" fmla="*/ 34 w 34"/>
              <a:gd name="T3" fmla="*/ 0 h 36"/>
            </a:gdLst>
            <a:ahLst/>
            <a:cxnLst>
              <a:cxn ang="0">
                <a:pos x="T0" y="T1"/>
              </a:cxn>
              <a:cxn ang="0">
                <a:pos x="T2" y="T3"/>
              </a:cxn>
            </a:cxnLst>
            <a:rect l="0" t="0" r="r" b="b"/>
            <a:pathLst>
              <a:path w="34" h="36">
                <a:moveTo>
                  <a:pt x="0" y="36"/>
                </a:moveTo>
                <a:cubicBezTo>
                  <a:pt x="0" y="17"/>
                  <a:pt x="21" y="0"/>
                  <a:pt x="34" y="0"/>
                </a:cubicBezTo>
              </a:path>
            </a:pathLst>
          </a:custGeom>
          <a:noFill/>
          <a:ln w="14288" cap="rnd">
            <a:solidFill>
              <a:srgbClr val="DCE9ED"/>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6" name="Freeform 13"/>
          <p:cNvSpPr/>
          <p:nvPr/>
        </p:nvSpPr>
        <p:spPr bwMode="auto">
          <a:xfrm>
            <a:off x="8753475" y="2921000"/>
            <a:ext cx="272415" cy="278130"/>
          </a:xfrm>
          <a:custGeom>
            <a:avLst/>
            <a:gdLst>
              <a:gd name="T0" fmla="*/ 270 w 270"/>
              <a:gd name="T1" fmla="*/ 0 h 276"/>
              <a:gd name="T2" fmla="*/ 270 w 270"/>
              <a:gd name="T3" fmla="*/ 52 h 276"/>
              <a:gd name="T4" fmla="*/ 46 w 270"/>
              <a:gd name="T5" fmla="*/ 276 h 276"/>
              <a:gd name="T6" fmla="*/ 0 w 270"/>
              <a:gd name="T7" fmla="*/ 276 h 276"/>
              <a:gd name="T8" fmla="*/ 270 w 270"/>
              <a:gd name="T9" fmla="*/ 0 h 276"/>
            </a:gdLst>
            <a:ahLst/>
            <a:cxnLst>
              <a:cxn ang="0">
                <a:pos x="T0" y="T1"/>
              </a:cxn>
              <a:cxn ang="0">
                <a:pos x="T2" y="T3"/>
              </a:cxn>
              <a:cxn ang="0">
                <a:pos x="T4" y="T5"/>
              </a:cxn>
              <a:cxn ang="0">
                <a:pos x="T6" y="T7"/>
              </a:cxn>
              <a:cxn ang="0">
                <a:pos x="T8" y="T9"/>
              </a:cxn>
            </a:cxnLst>
            <a:rect l="0" t="0" r="r" b="b"/>
            <a:pathLst>
              <a:path w="270" h="276">
                <a:moveTo>
                  <a:pt x="270" y="0"/>
                </a:moveTo>
                <a:cubicBezTo>
                  <a:pt x="270" y="52"/>
                  <a:pt x="270" y="52"/>
                  <a:pt x="270" y="52"/>
                </a:cubicBezTo>
                <a:cubicBezTo>
                  <a:pt x="270" y="175"/>
                  <a:pt x="169" y="276"/>
                  <a:pt x="46" y="276"/>
                </a:cubicBezTo>
                <a:cubicBezTo>
                  <a:pt x="0" y="276"/>
                  <a:pt x="0" y="276"/>
                  <a:pt x="0" y="276"/>
                </a:cubicBezTo>
                <a:lnTo>
                  <a:pt x="270" y="0"/>
                </a:lnTo>
                <a:close/>
              </a:path>
            </a:pathLst>
          </a:custGeom>
          <a:solidFill>
            <a:srgbClr val="D4E8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7" name="Freeform 14"/>
          <p:cNvSpPr/>
          <p:nvPr/>
        </p:nvSpPr>
        <p:spPr bwMode="auto">
          <a:xfrm>
            <a:off x="8750300" y="2921000"/>
            <a:ext cx="272415" cy="278130"/>
          </a:xfrm>
          <a:custGeom>
            <a:avLst/>
            <a:gdLst>
              <a:gd name="T0" fmla="*/ 0 w 270"/>
              <a:gd name="T1" fmla="*/ 276 h 276"/>
              <a:gd name="T2" fmla="*/ 0 w 270"/>
              <a:gd name="T3" fmla="*/ 224 h 276"/>
              <a:gd name="T4" fmla="*/ 224 w 270"/>
              <a:gd name="T5" fmla="*/ 0 h 276"/>
              <a:gd name="T6" fmla="*/ 270 w 270"/>
              <a:gd name="T7" fmla="*/ 0 h 276"/>
              <a:gd name="T8" fmla="*/ 0 w 270"/>
              <a:gd name="T9" fmla="*/ 276 h 276"/>
            </a:gdLst>
            <a:ahLst/>
            <a:cxnLst>
              <a:cxn ang="0">
                <a:pos x="T0" y="T1"/>
              </a:cxn>
              <a:cxn ang="0">
                <a:pos x="T2" y="T3"/>
              </a:cxn>
              <a:cxn ang="0">
                <a:pos x="T4" y="T5"/>
              </a:cxn>
              <a:cxn ang="0">
                <a:pos x="T6" y="T7"/>
              </a:cxn>
              <a:cxn ang="0">
                <a:pos x="T8" y="T9"/>
              </a:cxn>
            </a:cxnLst>
            <a:rect l="0" t="0" r="r" b="b"/>
            <a:pathLst>
              <a:path w="270" h="276">
                <a:moveTo>
                  <a:pt x="0" y="276"/>
                </a:moveTo>
                <a:cubicBezTo>
                  <a:pt x="0" y="224"/>
                  <a:pt x="0" y="224"/>
                  <a:pt x="0" y="224"/>
                </a:cubicBezTo>
                <a:cubicBezTo>
                  <a:pt x="0" y="101"/>
                  <a:pt x="101" y="0"/>
                  <a:pt x="224" y="0"/>
                </a:cubicBezTo>
                <a:cubicBezTo>
                  <a:pt x="270" y="0"/>
                  <a:pt x="270" y="0"/>
                  <a:pt x="270" y="0"/>
                </a:cubicBezTo>
                <a:lnTo>
                  <a:pt x="0" y="276"/>
                </a:lnTo>
                <a:close/>
              </a:path>
            </a:pathLst>
          </a:custGeom>
          <a:solidFill>
            <a:srgbClr val="9DCBC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5" name="AutoShape 3"/>
          <p:cNvSpPr>
            <a:spLocks noChangeAspect="1" noChangeArrowheads="1" noTextEdit="1"/>
          </p:cNvSpPr>
          <p:nvPr/>
        </p:nvSpPr>
        <p:spPr bwMode="auto">
          <a:xfrm>
            <a:off x="9191625" y="1001395"/>
            <a:ext cx="2147570" cy="22186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6" name="Freeform 5">
            <a:hlinkClick r:id="rId11" action="ppaction://hlinksldjump"/>
          </p:cNvPr>
          <p:cNvSpPr/>
          <p:nvPr/>
        </p:nvSpPr>
        <p:spPr bwMode="auto">
          <a:xfrm>
            <a:off x="9192895" y="1160780"/>
            <a:ext cx="2145030" cy="2058035"/>
          </a:xfrm>
          <a:custGeom>
            <a:avLst/>
            <a:gdLst>
              <a:gd name="T0" fmla="*/ 224 w 2125"/>
              <a:gd name="T1" fmla="*/ 0 h 2037"/>
              <a:gd name="T2" fmla="*/ 1901 w 2125"/>
              <a:gd name="T3" fmla="*/ 0 h 2037"/>
              <a:gd name="T4" fmla="*/ 2125 w 2125"/>
              <a:gd name="T5" fmla="*/ 224 h 2037"/>
              <a:gd name="T6" fmla="*/ 2125 w 2125"/>
              <a:gd name="T7" fmla="*/ 1813 h 2037"/>
              <a:gd name="T8" fmla="*/ 1901 w 2125"/>
              <a:gd name="T9" fmla="*/ 2037 h 2037"/>
              <a:gd name="T10" fmla="*/ 224 w 2125"/>
              <a:gd name="T11" fmla="*/ 2037 h 2037"/>
              <a:gd name="T12" fmla="*/ 0 w 2125"/>
              <a:gd name="T13" fmla="*/ 1813 h 2037"/>
              <a:gd name="T14" fmla="*/ 0 w 2125"/>
              <a:gd name="T15" fmla="*/ 224 h 2037"/>
              <a:gd name="T16" fmla="*/ 224 w 2125"/>
              <a:gd name="T17" fmla="*/ 0 h 20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25" h="2037">
                <a:moveTo>
                  <a:pt x="224" y="0"/>
                </a:moveTo>
                <a:cubicBezTo>
                  <a:pt x="1901" y="0"/>
                  <a:pt x="1901" y="0"/>
                  <a:pt x="1901" y="0"/>
                </a:cubicBezTo>
                <a:cubicBezTo>
                  <a:pt x="2024" y="0"/>
                  <a:pt x="2125" y="101"/>
                  <a:pt x="2125" y="224"/>
                </a:cubicBezTo>
                <a:cubicBezTo>
                  <a:pt x="2125" y="1813"/>
                  <a:pt x="2125" y="1813"/>
                  <a:pt x="2125" y="1813"/>
                </a:cubicBezTo>
                <a:cubicBezTo>
                  <a:pt x="2125" y="1936"/>
                  <a:pt x="2024" y="2037"/>
                  <a:pt x="1901" y="2037"/>
                </a:cubicBezTo>
                <a:cubicBezTo>
                  <a:pt x="224" y="2037"/>
                  <a:pt x="224" y="2037"/>
                  <a:pt x="224" y="2037"/>
                </a:cubicBezTo>
                <a:cubicBezTo>
                  <a:pt x="100" y="2037"/>
                  <a:pt x="0" y="1936"/>
                  <a:pt x="0" y="1813"/>
                </a:cubicBezTo>
                <a:cubicBezTo>
                  <a:pt x="0" y="224"/>
                  <a:pt x="0" y="224"/>
                  <a:pt x="0" y="224"/>
                </a:cubicBezTo>
                <a:cubicBezTo>
                  <a:pt x="0" y="101"/>
                  <a:pt x="100" y="0"/>
                  <a:pt x="224" y="0"/>
                </a:cubicBezTo>
                <a:close/>
              </a:path>
            </a:pathLst>
          </a:custGeom>
          <a:solidFill>
            <a:srgbClr val="D4E8E4">
              <a:alpha val="5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7" name="Freeform 6"/>
          <p:cNvSpPr/>
          <p:nvPr/>
        </p:nvSpPr>
        <p:spPr bwMode="auto">
          <a:xfrm>
            <a:off x="9192895" y="1160780"/>
            <a:ext cx="2145030" cy="365760"/>
          </a:xfrm>
          <a:custGeom>
            <a:avLst/>
            <a:gdLst>
              <a:gd name="T0" fmla="*/ 224 w 2125"/>
              <a:gd name="T1" fmla="*/ 0 h 362"/>
              <a:gd name="T2" fmla="*/ 1901 w 2125"/>
              <a:gd name="T3" fmla="*/ 0 h 362"/>
              <a:gd name="T4" fmla="*/ 2125 w 2125"/>
              <a:gd name="T5" fmla="*/ 224 h 362"/>
              <a:gd name="T6" fmla="*/ 2125 w 2125"/>
              <a:gd name="T7" fmla="*/ 362 h 362"/>
              <a:gd name="T8" fmla="*/ 0 w 2125"/>
              <a:gd name="T9" fmla="*/ 362 h 362"/>
              <a:gd name="T10" fmla="*/ 0 w 2125"/>
              <a:gd name="T11" fmla="*/ 224 h 362"/>
              <a:gd name="T12" fmla="*/ 224 w 2125"/>
              <a:gd name="T13" fmla="*/ 0 h 362"/>
            </a:gdLst>
            <a:ahLst/>
            <a:cxnLst>
              <a:cxn ang="0">
                <a:pos x="T0" y="T1"/>
              </a:cxn>
              <a:cxn ang="0">
                <a:pos x="T2" y="T3"/>
              </a:cxn>
              <a:cxn ang="0">
                <a:pos x="T4" y="T5"/>
              </a:cxn>
              <a:cxn ang="0">
                <a:pos x="T6" y="T7"/>
              </a:cxn>
              <a:cxn ang="0">
                <a:pos x="T8" y="T9"/>
              </a:cxn>
              <a:cxn ang="0">
                <a:pos x="T10" y="T11"/>
              </a:cxn>
              <a:cxn ang="0">
                <a:pos x="T12" y="T13"/>
              </a:cxn>
            </a:cxnLst>
            <a:rect l="0" t="0" r="r" b="b"/>
            <a:pathLst>
              <a:path w="2125" h="362">
                <a:moveTo>
                  <a:pt x="224" y="0"/>
                </a:moveTo>
                <a:cubicBezTo>
                  <a:pt x="1901" y="0"/>
                  <a:pt x="1901" y="0"/>
                  <a:pt x="1901" y="0"/>
                </a:cubicBezTo>
                <a:cubicBezTo>
                  <a:pt x="2024" y="0"/>
                  <a:pt x="2125" y="101"/>
                  <a:pt x="2125" y="224"/>
                </a:cubicBezTo>
                <a:cubicBezTo>
                  <a:pt x="2125" y="362"/>
                  <a:pt x="2125" y="362"/>
                  <a:pt x="2125" y="362"/>
                </a:cubicBezTo>
                <a:cubicBezTo>
                  <a:pt x="0" y="362"/>
                  <a:pt x="0" y="362"/>
                  <a:pt x="0" y="362"/>
                </a:cubicBezTo>
                <a:cubicBezTo>
                  <a:pt x="0" y="224"/>
                  <a:pt x="0" y="224"/>
                  <a:pt x="0" y="224"/>
                </a:cubicBezTo>
                <a:cubicBezTo>
                  <a:pt x="0" y="101"/>
                  <a:pt x="100" y="0"/>
                  <a:pt x="224" y="0"/>
                </a:cubicBezTo>
                <a:close/>
              </a:path>
            </a:pathLst>
          </a:custGeom>
          <a:solidFill>
            <a:schemeClr val="tx2">
              <a:lumMod val="60000"/>
              <a:lumOff val="40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8" name="Oval 7"/>
          <p:cNvSpPr>
            <a:spLocks noChangeArrowheads="1"/>
          </p:cNvSpPr>
          <p:nvPr/>
        </p:nvSpPr>
        <p:spPr bwMode="auto">
          <a:xfrm>
            <a:off x="9729470" y="1293495"/>
            <a:ext cx="186055" cy="186055"/>
          </a:xfrm>
          <a:prstGeom prst="ellipse">
            <a:avLst/>
          </a:prstGeom>
          <a:solidFill>
            <a:srgbClr val="0654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9" name="Oval 8"/>
          <p:cNvSpPr>
            <a:spLocks noChangeArrowheads="1"/>
          </p:cNvSpPr>
          <p:nvPr/>
        </p:nvSpPr>
        <p:spPr bwMode="auto">
          <a:xfrm>
            <a:off x="10614660" y="1293495"/>
            <a:ext cx="184785" cy="186055"/>
          </a:xfrm>
          <a:prstGeom prst="ellipse">
            <a:avLst/>
          </a:prstGeom>
          <a:solidFill>
            <a:srgbClr val="0654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0" name="Freeform 9"/>
          <p:cNvSpPr/>
          <p:nvPr/>
        </p:nvSpPr>
        <p:spPr bwMode="auto">
          <a:xfrm>
            <a:off x="9767570" y="1000125"/>
            <a:ext cx="109220" cy="386080"/>
          </a:xfrm>
          <a:custGeom>
            <a:avLst/>
            <a:gdLst>
              <a:gd name="T0" fmla="*/ 54 w 108"/>
              <a:gd name="T1" fmla="*/ 0 h 382"/>
              <a:gd name="T2" fmla="*/ 54 w 108"/>
              <a:gd name="T3" fmla="*/ 0 h 382"/>
              <a:gd name="T4" fmla="*/ 108 w 108"/>
              <a:gd name="T5" fmla="*/ 54 h 382"/>
              <a:gd name="T6" fmla="*/ 108 w 108"/>
              <a:gd name="T7" fmla="*/ 328 h 382"/>
              <a:gd name="T8" fmla="*/ 54 w 108"/>
              <a:gd name="T9" fmla="*/ 382 h 382"/>
              <a:gd name="T10" fmla="*/ 54 w 108"/>
              <a:gd name="T11" fmla="*/ 382 h 382"/>
              <a:gd name="T12" fmla="*/ 0 w 108"/>
              <a:gd name="T13" fmla="*/ 328 h 382"/>
              <a:gd name="T14" fmla="*/ 0 w 108"/>
              <a:gd name="T15" fmla="*/ 54 h 382"/>
              <a:gd name="T16" fmla="*/ 54 w 108"/>
              <a:gd name="T17" fmla="*/ 0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8" h="382">
                <a:moveTo>
                  <a:pt x="54" y="0"/>
                </a:moveTo>
                <a:cubicBezTo>
                  <a:pt x="54" y="0"/>
                  <a:pt x="54" y="0"/>
                  <a:pt x="54" y="0"/>
                </a:cubicBezTo>
                <a:cubicBezTo>
                  <a:pt x="84" y="0"/>
                  <a:pt x="108" y="25"/>
                  <a:pt x="108" y="54"/>
                </a:cubicBezTo>
                <a:cubicBezTo>
                  <a:pt x="108" y="328"/>
                  <a:pt x="108" y="328"/>
                  <a:pt x="108" y="328"/>
                </a:cubicBezTo>
                <a:cubicBezTo>
                  <a:pt x="108" y="358"/>
                  <a:pt x="84" y="382"/>
                  <a:pt x="54" y="382"/>
                </a:cubicBezTo>
                <a:cubicBezTo>
                  <a:pt x="54" y="382"/>
                  <a:pt x="54" y="382"/>
                  <a:pt x="54" y="382"/>
                </a:cubicBezTo>
                <a:cubicBezTo>
                  <a:pt x="25" y="382"/>
                  <a:pt x="0" y="358"/>
                  <a:pt x="0" y="328"/>
                </a:cubicBezTo>
                <a:cubicBezTo>
                  <a:pt x="0" y="54"/>
                  <a:pt x="0" y="54"/>
                  <a:pt x="0" y="54"/>
                </a:cubicBezTo>
                <a:cubicBezTo>
                  <a:pt x="0" y="25"/>
                  <a:pt x="25" y="0"/>
                  <a:pt x="54" y="0"/>
                </a:cubicBezTo>
                <a:close/>
              </a:path>
            </a:pathLst>
          </a:custGeom>
          <a:solidFill>
            <a:srgbClr val="9BB2B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1" name="Freeform 10"/>
          <p:cNvSpPr/>
          <p:nvPr/>
        </p:nvSpPr>
        <p:spPr bwMode="auto">
          <a:xfrm>
            <a:off x="10654030" y="1000125"/>
            <a:ext cx="107950" cy="386080"/>
          </a:xfrm>
          <a:custGeom>
            <a:avLst/>
            <a:gdLst>
              <a:gd name="T0" fmla="*/ 53 w 107"/>
              <a:gd name="T1" fmla="*/ 0 h 382"/>
              <a:gd name="T2" fmla="*/ 53 w 107"/>
              <a:gd name="T3" fmla="*/ 0 h 382"/>
              <a:gd name="T4" fmla="*/ 107 w 107"/>
              <a:gd name="T5" fmla="*/ 54 h 382"/>
              <a:gd name="T6" fmla="*/ 107 w 107"/>
              <a:gd name="T7" fmla="*/ 328 h 382"/>
              <a:gd name="T8" fmla="*/ 53 w 107"/>
              <a:gd name="T9" fmla="*/ 382 h 382"/>
              <a:gd name="T10" fmla="*/ 53 w 107"/>
              <a:gd name="T11" fmla="*/ 382 h 382"/>
              <a:gd name="T12" fmla="*/ 0 w 107"/>
              <a:gd name="T13" fmla="*/ 328 h 382"/>
              <a:gd name="T14" fmla="*/ 0 w 107"/>
              <a:gd name="T15" fmla="*/ 54 h 382"/>
              <a:gd name="T16" fmla="*/ 53 w 107"/>
              <a:gd name="T17" fmla="*/ 0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7" h="382">
                <a:moveTo>
                  <a:pt x="53" y="0"/>
                </a:moveTo>
                <a:cubicBezTo>
                  <a:pt x="53" y="0"/>
                  <a:pt x="53" y="0"/>
                  <a:pt x="53" y="0"/>
                </a:cubicBezTo>
                <a:cubicBezTo>
                  <a:pt x="83" y="0"/>
                  <a:pt x="107" y="25"/>
                  <a:pt x="107" y="54"/>
                </a:cubicBezTo>
                <a:cubicBezTo>
                  <a:pt x="107" y="328"/>
                  <a:pt x="107" y="328"/>
                  <a:pt x="107" y="328"/>
                </a:cubicBezTo>
                <a:cubicBezTo>
                  <a:pt x="107" y="358"/>
                  <a:pt x="83" y="382"/>
                  <a:pt x="53" y="382"/>
                </a:cubicBezTo>
                <a:cubicBezTo>
                  <a:pt x="53" y="382"/>
                  <a:pt x="53" y="382"/>
                  <a:pt x="53" y="382"/>
                </a:cubicBezTo>
                <a:cubicBezTo>
                  <a:pt x="24" y="382"/>
                  <a:pt x="0" y="358"/>
                  <a:pt x="0" y="328"/>
                </a:cubicBezTo>
                <a:cubicBezTo>
                  <a:pt x="0" y="54"/>
                  <a:pt x="0" y="54"/>
                  <a:pt x="0" y="54"/>
                </a:cubicBezTo>
                <a:cubicBezTo>
                  <a:pt x="0" y="25"/>
                  <a:pt x="24" y="0"/>
                  <a:pt x="53" y="0"/>
                </a:cubicBezTo>
                <a:close/>
              </a:path>
            </a:pathLst>
          </a:custGeom>
          <a:solidFill>
            <a:srgbClr val="9BB2B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2" name="Freeform 11"/>
          <p:cNvSpPr/>
          <p:nvPr/>
        </p:nvSpPr>
        <p:spPr bwMode="auto">
          <a:xfrm>
            <a:off x="9785985" y="1017270"/>
            <a:ext cx="35560" cy="36830"/>
          </a:xfrm>
          <a:custGeom>
            <a:avLst/>
            <a:gdLst>
              <a:gd name="T0" fmla="*/ 1 w 35"/>
              <a:gd name="T1" fmla="*/ 36 h 36"/>
              <a:gd name="T2" fmla="*/ 35 w 35"/>
              <a:gd name="T3" fmla="*/ 0 h 36"/>
            </a:gdLst>
            <a:ahLst/>
            <a:cxnLst>
              <a:cxn ang="0">
                <a:pos x="T0" y="T1"/>
              </a:cxn>
              <a:cxn ang="0">
                <a:pos x="T2" y="T3"/>
              </a:cxn>
            </a:cxnLst>
            <a:rect l="0" t="0" r="r" b="b"/>
            <a:pathLst>
              <a:path w="35" h="36">
                <a:moveTo>
                  <a:pt x="1" y="36"/>
                </a:moveTo>
                <a:cubicBezTo>
                  <a:pt x="0" y="17"/>
                  <a:pt x="21" y="0"/>
                  <a:pt x="35" y="0"/>
                </a:cubicBezTo>
              </a:path>
            </a:pathLst>
          </a:custGeom>
          <a:noFill/>
          <a:ln w="14288" cap="rnd">
            <a:solidFill>
              <a:srgbClr val="DCE9ED"/>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3" name="Freeform 12"/>
          <p:cNvSpPr/>
          <p:nvPr/>
        </p:nvSpPr>
        <p:spPr bwMode="auto">
          <a:xfrm>
            <a:off x="10671175" y="1017270"/>
            <a:ext cx="33655" cy="36830"/>
          </a:xfrm>
          <a:custGeom>
            <a:avLst/>
            <a:gdLst>
              <a:gd name="T0" fmla="*/ 0 w 34"/>
              <a:gd name="T1" fmla="*/ 36 h 36"/>
              <a:gd name="T2" fmla="*/ 34 w 34"/>
              <a:gd name="T3" fmla="*/ 0 h 36"/>
            </a:gdLst>
            <a:ahLst/>
            <a:cxnLst>
              <a:cxn ang="0">
                <a:pos x="T0" y="T1"/>
              </a:cxn>
              <a:cxn ang="0">
                <a:pos x="T2" y="T3"/>
              </a:cxn>
            </a:cxnLst>
            <a:rect l="0" t="0" r="r" b="b"/>
            <a:pathLst>
              <a:path w="34" h="36">
                <a:moveTo>
                  <a:pt x="0" y="36"/>
                </a:moveTo>
                <a:cubicBezTo>
                  <a:pt x="0" y="17"/>
                  <a:pt x="21" y="0"/>
                  <a:pt x="34" y="0"/>
                </a:cubicBezTo>
              </a:path>
            </a:pathLst>
          </a:custGeom>
          <a:noFill/>
          <a:ln w="14288" cap="rnd">
            <a:solidFill>
              <a:srgbClr val="DCE9ED"/>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4" name="Freeform 13"/>
          <p:cNvSpPr/>
          <p:nvPr/>
        </p:nvSpPr>
        <p:spPr bwMode="auto">
          <a:xfrm>
            <a:off x="11065510" y="2940685"/>
            <a:ext cx="272415" cy="278130"/>
          </a:xfrm>
          <a:custGeom>
            <a:avLst/>
            <a:gdLst>
              <a:gd name="T0" fmla="*/ 270 w 270"/>
              <a:gd name="T1" fmla="*/ 0 h 276"/>
              <a:gd name="T2" fmla="*/ 270 w 270"/>
              <a:gd name="T3" fmla="*/ 52 h 276"/>
              <a:gd name="T4" fmla="*/ 46 w 270"/>
              <a:gd name="T5" fmla="*/ 276 h 276"/>
              <a:gd name="T6" fmla="*/ 0 w 270"/>
              <a:gd name="T7" fmla="*/ 276 h 276"/>
              <a:gd name="T8" fmla="*/ 270 w 270"/>
              <a:gd name="T9" fmla="*/ 0 h 276"/>
            </a:gdLst>
            <a:ahLst/>
            <a:cxnLst>
              <a:cxn ang="0">
                <a:pos x="T0" y="T1"/>
              </a:cxn>
              <a:cxn ang="0">
                <a:pos x="T2" y="T3"/>
              </a:cxn>
              <a:cxn ang="0">
                <a:pos x="T4" y="T5"/>
              </a:cxn>
              <a:cxn ang="0">
                <a:pos x="T6" y="T7"/>
              </a:cxn>
              <a:cxn ang="0">
                <a:pos x="T8" y="T9"/>
              </a:cxn>
            </a:cxnLst>
            <a:rect l="0" t="0" r="r" b="b"/>
            <a:pathLst>
              <a:path w="270" h="276">
                <a:moveTo>
                  <a:pt x="270" y="0"/>
                </a:moveTo>
                <a:cubicBezTo>
                  <a:pt x="270" y="52"/>
                  <a:pt x="270" y="52"/>
                  <a:pt x="270" y="52"/>
                </a:cubicBezTo>
                <a:cubicBezTo>
                  <a:pt x="270" y="175"/>
                  <a:pt x="169" y="276"/>
                  <a:pt x="46" y="276"/>
                </a:cubicBezTo>
                <a:cubicBezTo>
                  <a:pt x="0" y="276"/>
                  <a:pt x="0" y="276"/>
                  <a:pt x="0" y="276"/>
                </a:cubicBezTo>
                <a:lnTo>
                  <a:pt x="270" y="0"/>
                </a:lnTo>
                <a:close/>
              </a:path>
            </a:pathLst>
          </a:custGeom>
          <a:solidFill>
            <a:srgbClr val="D4E8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5" name="Freeform 14"/>
          <p:cNvSpPr/>
          <p:nvPr/>
        </p:nvSpPr>
        <p:spPr bwMode="auto">
          <a:xfrm>
            <a:off x="11065510" y="2940685"/>
            <a:ext cx="272415" cy="278130"/>
          </a:xfrm>
          <a:custGeom>
            <a:avLst/>
            <a:gdLst>
              <a:gd name="T0" fmla="*/ 0 w 270"/>
              <a:gd name="T1" fmla="*/ 276 h 276"/>
              <a:gd name="T2" fmla="*/ 0 w 270"/>
              <a:gd name="T3" fmla="*/ 224 h 276"/>
              <a:gd name="T4" fmla="*/ 224 w 270"/>
              <a:gd name="T5" fmla="*/ 0 h 276"/>
              <a:gd name="T6" fmla="*/ 270 w 270"/>
              <a:gd name="T7" fmla="*/ 0 h 276"/>
              <a:gd name="T8" fmla="*/ 0 w 270"/>
              <a:gd name="T9" fmla="*/ 276 h 276"/>
            </a:gdLst>
            <a:ahLst/>
            <a:cxnLst>
              <a:cxn ang="0">
                <a:pos x="T0" y="T1"/>
              </a:cxn>
              <a:cxn ang="0">
                <a:pos x="T2" y="T3"/>
              </a:cxn>
              <a:cxn ang="0">
                <a:pos x="T4" y="T5"/>
              </a:cxn>
              <a:cxn ang="0">
                <a:pos x="T6" y="T7"/>
              </a:cxn>
              <a:cxn ang="0">
                <a:pos x="T8" y="T9"/>
              </a:cxn>
            </a:cxnLst>
            <a:rect l="0" t="0" r="r" b="b"/>
            <a:pathLst>
              <a:path w="270" h="276">
                <a:moveTo>
                  <a:pt x="0" y="276"/>
                </a:moveTo>
                <a:cubicBezTo>
                  <a:pt x="0" y="224"/>
                  <a:pt x="0" y="224"/>
                  <a:pt x="0" y="224"/>
                </a:cubicBezTo>
                <a:cubicBezTo>
                  <a:pt x="0" y="101"/>
                  <a:pt x="101" y="0"/>
                  <a:pt x="224" y="0"/>
                </a:cubicBezTo>
                <a:cubicBezTo>
                  <a:pt x="270" y="0"/>
                  <a:pt x="270" y="0"/>
                  <a:pt x="270" y="0"/>
                </a:cubicBezTo>
                <a:lnTo>
                  <a:pt x="0" y="276"/>
                </a:lnTo>
                <a:close/>
              </a:path>
            </a:pathLst>
          </a:custGeom>
          <a:solidFill>
            <a:srgbClr val="9DCBC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3" name="AutoShape 3"/>
          <p:cNvSpPr>
            <a:spLocks noChangeAspect="1" noChangeArrowheads="1" noTextEdit="1"/>
          </p:cNvSpPr>
          <p:nvPr/>
        </p:nvSpPr>
        <p:spPr bwMode="auto">
          <a:xfrm>
            <a:off x="5424170" y="3514725"/>
            <a:ext cx="2147570" cy="22186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4" name="Freeform 5">
            <a:hlinkClick r:id="rId12" action="ppaction://hlinksldjump"/>
          </p:cNvPr>
          <p:cNvSpPr/>
          <p:nvPr/>
        </p:nvSpPr>
        <p:spPr bwMode="auto">
          <a:xfrm>
            <a:off x="5425440" y="3674110"/>
            <a:ext cx="2145030" cy="2058035"/>
          </a:xfrm>
          <a:custGeom>
            <a:avLst/>
            <a:gdLst>
              <a:gd name="T0" fmla="*/ 224 w 2125"/>
              <a:gd name="T1" fmla="*/ 0 h 2037"/>
              <a:gd name="T2" fmla="*/ 1901 w 2125"/>
              <a:gd name="T3" fmla="*/ 0 h 2037"/>
              <a:gd name="T4" fmla="*/ 2125 w 2125"/>
              <a:gd name="T5" fmla="*/ 224 h 2037"/>
              <a:gd name="T6" fmla="*/ 2125 w 2125"/>
              <a:gd name="T7" fmla="*/ 1813 h 2037"/>
              <a:gd name="T8" fmla="*/ 1901 w 2125"/>
              <a:gd name="T9" fmla="*/ 2037 h 2037"/>
              <a:gd name="T10" fmla="*/ 224 w 2125"/>
              <a:gd name="T11" fmla="*/ 2037 h 2037"/>
              <a:gd name="T12" fmla="*/ 0 w 2125"/>
              <a:gd name="T13" fmla="*/ 1813 h 2037"/>
              <a:gd name="T14" fmla="*/ 0 w 2125"/>
              <a:gd name="T15" fmla="*/ 224 h 2037"/>
              <a:gd name="T16" fmla="*/ 224 w 2125"/>
              <a:gd name="T17" fmla="*/ 0 h 20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25" h="2037">
                <a:moveTo>
                  <a:pt x="224" y="0"/>
                </a:moveTo>
                <a:cubicBezTo>
                  <a:pt x="1901" y="0"/>
                  <a:pt x="1901" y="0"/>
                  <a:pt x="1901" y="0"/>
                </a:cubicBezTo>
                <a:cubicBezTo>
                  <a:pt x="2024" y="0"/>
                  <a:pt x="2125" y="101"/>
                  <a:pt x="2125" y="224"/>
                </a:cubicBezTo>
                <a:cubicBezTo>
                  <a:pt x="2125" y="1813"/>
                  <a:pt x="2125" y="1813"/>
                  <a:pt x="2125" y="1813"/>
                </a:cubicBezTo>
                <a:cubicBezTo>
                  <a:pt x="2125" y="1936"/>
                  <a:pt x="2024" y="2037"/>
                  <a:pt x="1901" y="2037"/>
                </a:cubicBezTo>
                <a:cubicBezTo>
                  <a:pt x="224" y="2037"/>
                  <a:pt x="224" y="2037"/>
                  <a:pt x="224" y="2037"/>
                </a:cubicBezTo>
                <a:cubicBezTo>
                  <a:pt x="100" y="2037"/>
                  <a:pt x="0" y="1936"/>
                  <a:pt x="0" y="1813"/>
                </a:cubicBezTo>
                <a:cubicBezTo>
                  <a:pt x="0" y="224"/>
                  <a:pt x="0" y="224"/>
                  <a:pt x="0" y="224"/>
                </a:cubicBezTo>
                <a:cubicBezTo>
                  <a:pt x="0" y="101"/>
                  <a:pt x="100" y="0"/>
                  <a:pt x="224" y="0"/>
                </a:cubicBezTo>
                <a:close/>
              </a:path>
            </a:pathLst>
          </a:custGeom>
          <a:solidFill>
            <a:srgbClr val="D4E8E4">
              <a:alpha val="5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5" name="Freeform 6"/>
          <p:cNvSpPr/>
          <p:nvPr/>
        </p:nvSpPr>
        <p:spPr bwMode="auto">
          <a:xfrm>
            <a:off x="5425440" y="3674110"/>
            <a:ext cx="2145030" cy="365760"/>
          </a:xfrm>
          <a:custGeom>
            <a:avLst/>
            <a:gdLst>
              <a:gd name="T0" fmla="*/ 224 w 2125"/>
              <a:gd name="T1" fmla="*/ 0 h 362"/>
              <a:gd name="T2" fmla="*/ 1901 w 2125"/>
              <a:gd name="T3" fmla="*/ 0 h 362"/>
              <a:gd name="T4" fmla="*/ 2125 w 2125"/>
              <a:gd name="T5" fmla="*/ 224 h 362"/>
              <a:gd name="T6" fmla="*/ 2125 w 2125"/>
              <a:gd name="T7" fmla="*/ 362 h 362"/>
              <a:gd name="T8" fmla="*/ 0 w 2125"/>
              <a:gd name="T9" fmla="*/ 362 h 362"/>
              <a:gd name="T10" fmla="*/ 0 w 2125"/>
              <a:gd name="T11" fmla="*/ 224 h 362"/>
              <a:gd name="T12" fmla="*/ 224 w 2125"/>
              <a:gd name="T13" fmla="*/ 0 h 362"/>
            </a:gdLst>
            <a:ahLst/>
            <a:cxnLst>
              <a:cxn ang="0">
                <a:pos x="T0" y="T1"/>
              </a:cxn>
              <a:cxn ang="0">
                <a:pos x="T2" y="T3"/>
              </a:cxn>
              <a:cxn ang="0">
                <a:pos x="T4" y="T5"/>
              </a:cxn>
              <a:cxn ang="0">
                <a:pos x="T6" y="T7"/>
              </a:cxn>
              <a:cxn ang="0">
                <a:pos x="T8" y="T9"/>
              </a:cxn>
              <a:cxn ang="0">
                <a:pos x="T10" y="T11"/>
              </a:cxn>
              <a:cxn ang="0">
                <a:pos x="T12" y="T13"/>
              </a:cxn>
            </a:cxnLst>
            <a:rect l="0" t="0" r="r" b="b"/>
            <a:pathLst>
              <a:path w="2125" h="362">
                <a:moveTo>
                  <a:pt x="224" y="0"/>
                </a:moveTo>
                <a:cubicBezTo>
                  <a:pt x="1901" y="0"/>
                  <a:pt x="1901" y="0"/>
                  <a:pt x="1901" y="0"/>
                </a:cubicBezTo>
                <a:cubicBezTo>
                  <a:pt x="2024" y="0"/>
                  <a:pt x="2125" y="101"/>
                  <a:pt x="2125" y="224"/>
                </a:cubicBezTo>
                <a:cubicBezTo>
                  <a:pt x="2125" y="362"/>
                  <a:pt x="2125" y="362"/>
                  <a:pt x="2125" y="362"/>
                </a:cubicBezTo>
                <a:cubicBezTo>
                  <a:pt x="0" y="362"/>
                  <a:pt x="0" y="362"/>
                  <a:pt x="0" y="362"/>
                </a:cubicBezTo>
                <a:cubicBezTo>
                  <a:pt x="0" y="224"/>
                  <a:pt x="0" y="224"/>
                  <a:pt x="0" y="224"/>
                </a:cubicBezTo>
                <a:cubicBezTo>
                  <a:pt x="0" y="101"/>
                  <a:pt x="100" y="0"/>
                  <a:pt x="224" y="0"/>
                </a:cubicBezTo>
                <a:close/>
              </a:path>
            </a:pathLst>
          </a:custGeom>
          <a:solidFill>
            <a:schemeClr val="tx2">
              <a:lumMod val="60000"/>
              <a:lumOff val="40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6" name="Oval 7"/>
          <p:cNvSpPr>
            <a:spLocks noChangeArrowheads="1"/>
          </p:cNvSpPr>
          <p:nvPr/>
        </p:nvSpPr>
        <p:spPr bwMode="auto">
          <a:xfrm>
            <a:off x="5962015" y="3806825"/>
            <a:ext cx="186055" cy="186055"/>
          </a:xfrm>
          <a:prstGeom prst="ellipse">
            <a:avLst/>
          </a:prstGeom>
          <a:solidFill>
            <a:srgbClr val="0654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7" name="Oval 8"/>
          <p:cNvSpPr>
            <a:spLocks noChangeArrowheads="1"/>
          </p:cNvSpPr>
          <p:nvPr/>
        </p:nvSpPr>
        <p:spPr bwMode="auto">
          <a:xfrm>
            <a:off x="6847205" y="3806825"/>
            <a:ext cx="184785" cy="186055"/>
          </a:xfrm>
          <a:prstGeom prst="ellipse">
            <a:avLst/>
          </a:prstGeom>
          <a:solidFill>
            <a:srgbClr val="0654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8" name="Freeform 9"/>
          <p:cNvSpPr/>
          <p:nvPr/>
        </p:nvSpPr>
        <p:spPr bwMode="auto">
          <a:xfrm>
            <a:off x="6000115" y="3513455"/>
            <a:ext cx="109220" cy="386080"/>
          </a:xfrm>
          <a:custGeom>
            <a:avLst/>
            <a:gdLst>
              <a:gd name="T0" fmla="*/ 54 w 108"/>
              <a:gd name="T1" fmla="*/ 0 h 382"/>
              <a:gd name="T2" fmla="*/ 54 w 108"/>
              <a:gd name="T3" fmla="*/ 0 h 382"/>
              <a:gd name="T4" fmla="*/ 108 w 108"/>
              <a:gd name="T5" fmla="*/ 54 h 382"/>
              <a:gd name="T6" fmla="*/ 108 w 108"/>
              <a:gd name="T7" fmla="*/ 328 h 382"/>
              <a:gd name="T8" fmla="*/ 54 w 108"/>
              <a:gd name="T9" fmla="*/ 382 h 382"/>
              <a:gd name="T10" fmla="*/ 54 w 108"/>
              <a:gd name="T11" fmla="*/ 382 h 382"/>
              <a:gd name="T12" fmla="*/ 0 w 108"/>
              <a:gd name="T13" fmla="*/ 328 h 382"/>
              <a:gd name="T14" fmla="*/ 0 w 108"/>
              <a:gd name="T15" fmla="*/ 54 h 382"/>
              <a:gd name="T16" fmla="*/ 54 w 108"/>
              <a:gd name="T17" fmla="*/ 0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8" h="382">
                <a:moveTo>
                  <a:pt x="54" y="0"/>
                </a:moveTo>
                <a:cubicBezTo>
                  <a:pt x="54" y="0"/>
                  <a:pt x="54" y="0"/>
                  <a:pt x="54" y="0"/>
                </a:cubicBezTo>
                <a:cubicBezTo>
                  <a:pt x="84" y="0"/>
                  <a:pt x="108" y="25"/>
                  <a:pt x="108" y="54"/>
                </a:cubicBezTo>
                <a:cubicBezTo>
                  <a:pt x="108" y="328"/>
                  <a:pt x="108" y="328"/>
                  <a:pt x="108" y="328"/>
                </a:cubicBezTo>
                <a:cubicBezTo>
                  <a:pt x="108" y="358"/>
                  <a:pt x="84" y="382"/>
                  <a:pt x="54" y="382"/>
                </a:cubicBezTo>
                <a:cubicBezTo>
                  <a:pt x="54" y="382"/>
                  <a:pt x="54" y="382"/>
                  <a:pt x="54" y="382"/>
                </a:cubicBezTo>
                <a:cubicBezTo>
                  <a:pt x="25" y="382"/>
                  <a:pt x="0" y="358"/>
                  <a:pt x="0" y="328"/>
                </a:cubicBezTo>
                <a:cubicBezTo>
                  <a:pt x="0" y="54"/>
                  <a:pt x="0" y="54"/>
                  <a:pt x="0" y="54"/>
                </a:cubicBezTo>
                <a:cubicBezTo>
                  <a:pt x="0" y="25"/>
                  <a:pt x="25" y="0"/>
                  <a:pt x="54" y="0"/>
                </a:cubicBezTo>
                <a:close/>
              </a:path>
            </a:pathLst>
          </a:custGeom>
          <a:solidFill>
            <a:srgbClr val="9BB2B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9" name="Freeform 10"/>
          <p:cNvSpPr/>
          <p:nvPr/>
        </p:nvSpPr>
        <p:spPr bwMode="auto">
          <a:xfrm>
            <a:off x="6886575" y="3513455"/>
            <a:ext cx="107950" cy="386080"/>
          </a:xfrm>
          <a:custGeom>
            <a:avLst/>
            <a:gdLst>
              <a:gd name="T0" fmla="*/ 53 w 107"/>
              <a:gd name="T1" fmla="*/ 0 h 382"/>
              <a:gd name="T2" fmla="*/ 53 w 107"/>
              <a:gd name="T3" fmla="*/ 0 h 382"/>
              <a:gd name="T4" fmla="*/ 107 w 107"/>
              <a:gd name="T5" fmla="*/ 54 h 382"/>
              <a:gd name="T6" fmla="*/ 107 w 107"/>
              <a:gd name="T7" fmla="*/ 328 h 382"/>
              <a:gd name="T8" fmla="*/ 53 w 107"/>
              <a:gd name="T9" fmla="*/ 382 h 382"/>
              <a:gd name="T10" fmla="*/ 53 w 107"/>
              <a:gd name="T11" fmla="*/ 382 h 382"/>
              <a:gd name="T12" fmla="*/ 0 w 107"/>
              <a:gd name="T13" fmla="*/ 328 h 382"/>
              <a:gd name="T14" fmla="*/ 0 w 107"/>
              <a:gd name="T15" fmla="*/ 54 h 382"/>
              <a:gd name="T16" fmla="*/ 53 w 107"/>
              <a:gd name="T17" fmla="*/ 0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7" h="382">
                <a:moveTo>
                  <a:pt x="53" y="0"/>
                </a:moveTo>
                <a:cubicBezTo>
                  <a:pt x="53" y="0"/>
                  <a:pt x="53" y="0"/>
                  <a:pt x="53" y="0"/>
                </a:cubicBezTo>
                <a:cubicBezTo>
                  <a:pt x="83" y="0"/>
                  <a:pt x="107" y="25"/>
                  <a:pt x="107" y="54"/>
                </a:cubicBezTo>
                <a:cubicBezTo>
                  <a:pt x="107" y="328"/>
                  <a:pt x="107" y="328"/>
                  <a:pt x="107" y="328"/>
                </a:cubicBezTo>
                <a:cubicBezTo>
                  <a:pt x="107" y="358"/>
                  <a:pt x="83" y="382"/>
                  <a:pt x="53" y="382"/>
                </a:cubicBezTo>
                <a:cubicBezTo>
                  <a:pt x="53" y="382"/>
                  <a:pt x="53" y="382"/>
                  <a:pt x="53" y="382"/>
                </a:cubicBezTo>
                <a:cubicBezTo>
                  <a:pt x="24" y="382"/>
                  <a:pt x="0" y="358"/>
                  <a:pt x="0" y="328"/>
                </a:cubicBezTo>
                <a:cubicBezTo>
                  <a:pt x="0" y="54"/>
                  <a:pt x="0" y="54"/>
                  <a:pt x="0" y="54"/>
                </a:cubicBezTo>
                <a:cubicBezTo>
                  <a:pt x="0" y="25"/>
                  <a:pt x="24" y="0"/>
                  <a:pt x="53" y="0"/>
                </a:cubicBezTo>
                <a:close/>
              </a:path>
            </a:pathLst>
          </a:custGeom>
          <a:solidFill>
            <a:srgbClr val="9BB2B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0" name="Freeform 11"/>
          <p:cNvSpPr/>
          <p:nvPr/>
        </p:nvSpPr>
        <p:spPr bwMode="auto">
          <a:xfrm>
            <a:off x="6018530" y="3530600"/>
            <a:ext cx="35560" cy="36830"/>
          </a:xfrm>
          <a:custGeom>
            <a:avLst/>
            <a:gdLst>
              <a:gd name="T0" fmla="*/ 1 w 35"/>
              <a:gd name="T1" fmla="*/ 36 h 36"/>
              <a:gd name="T2" fmla="*/ 35 w 35"/>
              <a:gd name="T3" fmla="*/ 0 h 36"/>
            </a:gdLst>
            <a:ahLst/>
            <a:cxnLst>
              <a:cxn ang="0">
                <a:pos x="T0" y="T1"/>
              </a:cxn>
              <a:cxn ang="0">
                <a:pos x="T2" y="T3"/>
              </a:cxn>
            </a:cxnLst>
            <a:rect l="0" t="0" r="r" b="b"/>
            <a:pathLst>
              <a:path w="35" h="36">
                <a:moveTo>
                  <a:pt x="1" y="36"/>
                </a:moveTo>
                <a:cubicBezTo>
                  <a:pt x="0" y="17"/>
                  <a:pt x="21" y="0"/>
                  <a:pt x="35" y="0"/>
                </a:cubicBezTo>
              </a:path>
            </a:pathLst>
          </a:custGeom>
          <a:noFill/>
          <a:ln w="14288" cap="rnd">
            <a:solidFill>
              <a:srgbClr val="DCE9ED"/>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1" name="Freeform 12"/>
          <p:cNvSpPr/>
          <p:nvPr/>
        </p:nvSpPr>
        <p:spPr bwMode="auto">
          <a:xfrm>
            <a:off x="6903720" y="3530600"/>
            <a:ext cx="33655" cy="36830"/>
          </a:xfrm>
          <a:custGeom>
            <a:avLst/>
            <a:gdLst>
              <a:gd name="T0" fmla="*/ 0 w 34"/>
              <a:gd name="T1" fmla="*/ 36 h 36"/>
              <a:gd name="T2" fmla="*/ 34 w 34"/>
              <a:gd name="T3" fmla="*/ 0 h 36"/>
            </a:gdLst>
            <a:ahLst/>
            <a:cxnLst>
              <a:cxn ang="0">
                <a:pos x="T0" y="T1"/>
              </a:cxn>
              <a:cxn ang="0">
                <a:pos x="T2" y="T3"/>
              </a:cxn>
            </a:cxnLst>
            <a:rect l="0" t="0" r="r" b="b"/>
            <a:pathLst>
              <a:path w="34" h="36">
                <a:moveTo>
                  <a:pt x="0" y="36"/>
                </a:moveTo>
                <a:cubicBezTo>
                  <a:pt x="0" y="17"/>
                  <a:pt x="21" y="0"/>
                  <a:pt x="34" y="0"/>
                </a:cubicBezTo>
              </a:path>
            </a:pathLst>
          </a:custGeom>
          <a:noFill/>
          <a:ln w="14288" cap="rnd">
            <a:solidFill>
              <a:srgbClr val="DCE9ED"/>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2" name="Freeform 13"/>
          <p:cNvSpPr/>
          <p:nvPr/>
        </p:nvSpPr>
        <p:spPr bwMode="auto">
          <a:xfrm>
            <a:off x="7298055" y="5454015"/>
            <a:ext cx="272415" cy="278130"/>
          </a:xfrm>
          <a:custGeom>
            <a:avLst/>
            <a:gdLst>
              <a:gd name="T0" fmla="*/ 270 w 270"/>
              <a:gd name="T1" fmla="*/ 0 h 276"/>
              <a:gd name="T2" fmla="*/ 270 w 270"/>
              <a:gd name="T3" fmla="*/ 52 h 276"/>
              <a:gd name="T4" fmla="*/ 46 w 270"/>
              <a:gd name="T5" fmla="*/ 276 h 276"/>
              <a:gd name="T6" fmla="*/ 0 w 270"/>
              <a:gd name="T7" fmla="*/ 276 h 276"/>
              <a:gd name="T8" fmla="*/ 270 w 270"/>
              <a:gd name="T9" fmla="*/ 0 h 276"/>
            </a:gdLst>
            <a:ahLst/>
            <a:cxnLst>
              <a:cxn ang="0">
                <a:pos x="T0" y="T1"/>
              </a:cxn>
              <a:cxn ang="0">
                <a:pos x="T2" y="T3"/>
              </a:cxn>
              <a:cxn ang="0">
                <a:pos x="T4" y="T5"/>
              </a:cxn>
              <a:cxn ang="0">
                <a:pos x="T6" y="T7"/>
              </a:cxn>
              <a:cxn ang="0">
                <a:pos x="T8" y="T9"/>
              </a:cxn>
            </a:cxnLst>
            <a:rect l="0" t="0" r="r" b="b"/>
            <a:pathLst>
              <a:path w="270" h="276">
                <a:moveTo>
                  <a:pt x="270" y="0"/>
                </a:moveTo>
                <a:cubicBezTo>
                  <a:pt x="270" y="52"/>
                  <a:pt x="270" y="52"/>
                  <a:pt x="270" y="52"/>
                </a:cubicBezTo>
                <a:cubicBezTo>
                  <a:pt x="270" y="175"/>
                  <a:pt x="169" y="276"/>
                  <a:pt x="46" y="276"/>
                </a:cubicBezTo>
                <a:cubicBezTo>
                  <a:pt x="0" y="276"/>
                  <a:pt x="0" y="276"/>
                  <a:pt x="0" y="276"/>
                </a:cubicBezTo>
                <a:lnTo>
                  <a:pt x="270" y="0"/>
                </a:lnTo>
                <a:close/>
              </a:path>
            </a:pathLst>
          </a:custGeom>
          <a:solidFill>
            <a:srgbClr val="D4E8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3" name="Freeform 14"/>
          <p:cNvSpPr/>
          <p:nvPr/>
        </p:nvSpPr>
        <p:spPr bwMode="auto">
          <a:xfrm>
            <a:off x="7298055" y="5454015"/>
            <a:ext cx="272415" cy="278130"/>
          </a:xfrm>
          <a:custGeom>
            <a:avLst/>
            <a:gdLst>
              <a:gd name="T0" fmla="*/ 0 w 270"/>
              <a:gd name="T1" fmla="*/ 276 h 276"/>
              <a:gd name="T2" fmla="*/ 0 w 270"/>
              <a:gd name="T3" fmla="*/ 224 h 276"/>
              <a:gd name="T4" fmla="*/ 224 w 270"/>
              <a:gd name="T5" fmla="*/ 0 h 276"/>
              <a:gd name="T6" fmla="*/ 270 w 270"/>
              <a:gd name="T7" fmla="*/ 0 h 276"/>
              <a:gd name="T8" fmla="*/ 0 w 270"/>
              <a:gd name="T9" fmla="*/ 276 h 276"/>
            </a:gdLst>
            <a:ahLst/>
            <a:cxnLst>
              <a:cxn ang="0">
                <a:pos x="T0" y="T1"/>
              </a:cxn>
              <a:cxn ang="0">
                <a:pos x="T2" y="T3"/>
              </a:cxn>
              <a:cxn ang="0">
                <a:pos x="T4" y="T5"/>
              </a:cxn>
              <a:cxn ang="0">
                <a:pos x="T6" y="T7"/>
              </a:cxn>
              <a:cxn ang="0">
                <a:pos x="T8" y="T9"/>
              </a:cxn>
            </a:cxnLst>
            <a:rect l="0" t="0" r="r" b="b"/>
            <a:pathLst>
              <a:path w="270" h="276">
                <a:moveTo>
                  <a:pt x="0" y="276"/>
                </a:moveTo>
                <a:cubicBezTo>
                  <a:pt x="0" y="224"/>
                  <a:pt x="0" y="224"/>
                  <a:pt x="0" y="224"/>
                </a:cubicBezTo>
                <a:cubicBezTo>
                  <a:pt x="0" y="101"/>
                  <a:pt x="101" y="0"/>
                  <a:pt x="224" y="0"/>
                </a:cubicBezTo>
                <a:cubicBezTo>
                  <a:pt x="270" y="0"/>
                  <a:pt x="270" y="0"/>
                  <a:pt x="270" y="0"/>
                </a:cubicBezTo>
                <a:lnTo>
                  <a:pt x="0" y="276"/>
                </a:lnTo>
                <a:close/>
              </a:path>
            </a:pathLst>
          </a:custGeom>
          <a:solidFill>
            <a:srgbClr val="9DCBC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5" name="AutoShape 3"/>
          <p:cNvSpPr>
            <a:spLocks noChangeAspect="1" noChangeArrowheads="1" noTextEdit="1"/>
          </p:cNvSpPr>
          <p:nvPr/>
        </p:nvSpPr>
        <p:spPr bwMode="auto">
          <a:xfrm>
            <a:off x="7807325" y="3493770"/>
            <a:ext cx="2147570" cy="22186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6" name="Freeform 5">
            <a:hlinkClick r:id="rId13" action="ppaction://hlinksldjump"/>
          </p:cNvPr>
          <p:cNvSpPr/>
          <p:nvPr/>
        </p:nvSpPr>
        <p:spPr bwMode="auto">
          <a:xfrm>
            <a:off x="7808595" y="3653155"/>
            <a:ext cx="2145030" cy="2057400"/>
          </a:xfrm>
          <a:custGeom>
            <a:avLst/>
            <a:gdLst>
              <a:gd name="T0" fmla="*/ 224 w 2125"/>
              <a:gd name="T1" fmla="*/ 0 h 2037"/>
              <a:gd name="T2" fmla="*/ 1901 w 2125"/>
              <a:gd name="T3" fmla="*/ 0 h 2037"/>
              <a:gd name="T4" fmla="*/ 2125 w 2125"/>
              <a:gd name="T5" fmla="*/ 224 h 2037"/>
              <a:gd name="T6" fmla="*/ 2125 w 2125"/>
              <a:gd name="T7" fmla="*/ 1813 h 2037"/>
              <a:gd name="T8" fmla="*/ 1901 w 2125"/>
              <a:gd name="T9" fmla="*/ 2037 h 2037"/>
              <a:gd name="T10" fmla="*/ 224 w 2125"/>
              <a:gd name="T11" fmla="*/ 2037 h 2037"/>
              <a:gd name="T12" fmla="*/ 0 w 2125"/>
              <a:gd name="T13" fmla="*/ 1813 h 2037"/>
              <a:gd name="T14" fmla="*/ 0 w 2125"/>
              <a:gd name="T15" fmla="*/ 224 h 2037"/>
              <a:gd name="T16" fmla="*/ 224 w 2125"/>
              <a:gd name="T17" fmla="*/ 0 h 20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25" h="2037">
                <a:moveTo>
                  <a:pt x="224" y="0"/>
                </a:moveTo>
                <a:cubicBezTo>
                  <a:pt x="1901" y="0"/>
                  <a:pt x="1901" y="0"/>
                  <a:pt x="1901" y="0"/>
                </a:cubicBezTo>
                <a:cubicBezTo>
                  <a:pt x="2024" y="0"/>
                  <a:pt x="2125" y="101"/>
                  <a:pt x="2125" y="224"/>
                </a:cubicBezTo>
                <a:cubicBezTo>
                  <a:pt x="2125" y="1813"/>
                  <a:pt x="2125" y="1813"/>
                  <a:pt x="2125" y="1813"/>
                </a:cubicBezTo>
                <a:cubicBezTo>
                  <a:pt x="2125" y="1936"/>
                  <a:pt x="2024" y="2037"/>
                  <a:pt x="1901" y="2037"/>
                </a:cubicBezTo>
                <a:cubicBezTo>
                  <a:pt x="224" y="2037"/>
                  <a:pt x="224" y="2037"/>
                  <a:pt x="224" y="2037"/>
                </a:cubicBezTo>
                <a:cubicBezTo>
                  <a:pt x="100" y="2037"/>
                  <a:pt x="0" y="1936"/>
                  <a:pt x="0" y="1813"/>
                </a:cubicBezTo>
                <a:cubicBezTo>
                  <a:pt x="0" y="224"/>
                  <a:pt x="0" y="224"/>
                  <a:pt x="0" y="224"/>
                </a:cubicBezTo>
                <a:cubicBezTo>
                  <a:pt x="0" y="101"/>
                  <a:pt x="100" y="0"/>
                  <a:pt x="224" y="0"/>
                </a:cubicBezTo>
                <a:close/>
              </a:path>
            </a:pathLst>
          </a:custGeom>
          <a:solidFill>
            <a:srgbClr val="D4E8E4">
              <a:alpha val="5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7" name="Freeform 6"/>
          <p:cNvSpPr/>
          <p:nvPr/>
        </p:nvSpPr>
        <p:spPr bwMode="auto">
          <a:xfrm>
            <a:off x="7808595" y="3653155"/>
            <a:ext cx="2145030" cy="365760"/>
          </a:xfrm>
          <a:custGeom>
            <a:avLst/>
            <a:gdLst>
              <a:gd name="T0" fmla="*/ 224 w 2125"/>
              <a:gd name="T1" fmla="*/ 0 h 362"/>
              <a:gd name="T2" fmla="*/ 1901 w 2125"/>
              <a:gd name="T3" fmla="*/ 0 h 362"/>
              <a:gd name="T4" fmla="*/ 2125 w 2125"/>
              <a:gd name="T5" fmla="*/ 224 h 362"/>
              <a:gd name="T6" fmla="*/ 2125 w 2125"/>
              <a:gd name="T7" fmla="*/ 362 h 362"/>
              <a:gd name="T8" fmla="*/ 0 w 2125"/>
              <a:gd name="T9" fmla="*/ 362 h 362"/>
              <a:gd name="T10" fmla="*/ 0 w 2125"/>
              <a:gd name="T11" fmla="*/ 224 h 362"/>
              <a:gd name="T12" fmla="*/ 224 w 2125"/>
              <a:gd name="T13" fmla="*/ 0 h 362"/>
            </a:gdLst>
            <a:ahLst/>
            <a:cxnLst>
              <a:cxn ang="0">
                <a:pos x="T0" y="T1"/>
              </a:cxn>
              <a:cxn ang="0">
                <a:pos x="T2" y="T3"/>
              </a:cxn>
              <a:cxn ang="0">
                <a:pos x="T4" y="T5"/>
              </a:cxn>
              <a:cxn ang="0">
                <a:pos x="T6" y="T7"/>
              </a:cxn>
              <a:cxn ang="0">
                <a:pos x="T8" y="T9"/>
              </a:cxn>
              <a:cxn ang="0">
                <a:pos x="T10" y="T11"/>
              </a:cxn>
              <a:cxn ang="0">
                <a:pos x="T12" y="T13"/>
              </a:cxn>
            </a:cxnLst>
            <a:rect l="0" t="0" r="r" b="b"/>
            <a:pathLst>
              <a:path w="2125" h="362">
                <a:moveTo>
                  <a:pt x="224" y="0"/>
                </a:moveTo>
                <a:cubicBezTo>
                  <a:pt x="1901" y="0"/>
                  <a:pt x="1901" y="0"/>
                  <a:pt x="1901" y="0"/>
                </a:cubicBezTo>
                <a:cubicBezTo>
                  <a:pt x="2024" y="0"/>
                  <a:pt x="2125" y="101"/>
                  <a:pt x="2125" y="224"/>
                </a:cubicBezTo>
                <a:cubicBezTo>
                  <a:pt x="2125" y="362"/>
                  <a:pt x="2125" y="362"/>
                  <a:pt x="2125" y="362"/>
                </a:cubicBezTo>
                <a:cubicBezTo>
                  <a:pt x="0" y="362"/>
                  <a:pt x="0" y="362"/>
                  <a:pt x="0" y="362"/>
                </a:cubicBezTo>
                <a:cubicBezTo>
                  <a:pt x="0" y="224"/>
                  <a:pt x="0" y="224"/>
                  <a:pt x="0" y="224"/>
                </a:cubicBezTo>
                <a:cubicBezTo>
                  <a:pt x="0" y="101"/>
                  <a:pt x="100" y="0"/>
                  <a:pt x="224" y="0"/>
                </a:cubicBezTo>
                <a:close/>
              </a:path>
            </a:pathLst>
          </a:custGeom>
          <a:solidFill>
            <a:schemeClr val="tx2">
              <a:lumMod val="60000"/>
              <a:lumOff val="40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8" name="Oval 7"/>
          <p:cNvSpPr>
            <a:spLocks noChangeArrowheads="1"/>
          </p:cNvSpPr>
          <p:nvPr/>
        </p:nvSpPr>
        <p:spPr bwMode="auto">
          <a:xfrm>
            <a:off x="8345170" y="3785870"/>
            <a:ext cx="186055" cy="186055"/>
          </a:xfrm>
          <a:prstGeom prst="ellipse">
            <a:avLst/>
          </a:prstGeom>
          <a:solidFill>
            <a:srgbClr val="0654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9" name="Oval 8"/>
          <p:cNvSpPr>
            <a:spLocks noChangeArrowheads="1"/>
          </p:cNvSpPr>
          <p:nvPr/>
        </p:nvSpPr>
        <p:spPr bwMode="auto">
          <a:xfrm>
            <a:off x="9230360" y="3785870"/>
            <a:ext cx="184785" cy="186055"/>
          </a:xfrm>
          <a:prstGeom prst="ellipse">
            <a:avLst/>
          </a:prstGeom>
          <a:solidFill>
            <a:srgbClr val="0654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0" name="Freeform 9"/>
          <p:cNvSpPr/>
          <p:nvPr/>
        </p:nvSpPr>
        <p:spPr bwMode="auto">
          <a:xfrm>
            <a:off x="8383270" y="3492500"/>
            <a:ext cx="109220" cy="386080"/>
          </a:xfrm>
          <a:custGeom>
            <a:avLst/>
            <a:gdLst>
              <a:gd name="T0" fmla="*/ 54 w 108"/>
              <a:gd name="T1" fmla="*/ 0 h 382"/>
              <a:gd name="T2" fmla="*/ 54 w 108"/>
              <a:gd name="T3" fmla="*/ 0 h 382"/>
              <a:gd name="T4" fmla="*/ 108 w 108"/>
              <a:gd name="T5" fmla="*/ 54 h 382"/>
              <a:gd name="T6" fmla="*/ 108 w 108"/>
              <a:gd name="T7" fmla="*/ 328 h 382"/>
              <a:gd name="T8" fmla="*/ 54 w 108"/>
              <a:gd name="T9" fmla="*/ 382 h 382"/>
              <a:gd name="T10" fmla="*/ 54 w 108"/>
              <a:gd name="T11" fmla="*/ 382 h 382"/>
              <a:gd name="T12" fmla="*/ 0 w 108"/>
              <a:gd name="T13" fmla="*/ 328 h 382"/>
              <a:gd name="T14" fmla="*/ 0 w 108"/>
              <a:gd name="T15" fmla="*/ 54 h 382"/>
              <a:gd name="T16" fmla="*/ 54 w 108"/>
              <a:gd name="T17" fmla="*/ 0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8" h="382">
                <a:moveTo>
                  <a:pt x="54" y="0"/>
                </a:moveTo>
                <a:cubicBezTo>
                  <a:pt x="54" y="0"/>
                  <a:pt x="54" y="0"/>
                  <a:pt x="54" y="0"/>
                </a:cubicBezTo>
                <a:cubicBezTo>
                  <a:pt x="84" y="0"/>
                  <a:pt x="108" y="25"/>
                  <a:pt x="108" y="54"/>
                </a:cubicBezTo>
                <a:cubicBezTo>
                  <a:pt x="108" y="328"/>
                  <a:pt x="108" y="328"/>
                  <a:pt x="108" y="328"/>
                </a:cubicBezTo>
                <a:cubicBezTo>
                  <a:pt x="108" y="358"/>
                  <a:pt x="84" y="382"/>
                  <a:pt x="54" y="382"/>
                </a:cubicBezTo>
                <a:cubicBezTo>
                  <a:pt x="54" y="382"/>
                  <a:pt x="54" y="382"/>
                  <a:pt x="54" y="382"/>
                </a:cubicBezTo>
                <a:cubicBezTo>
                  <a:pt x="25" y="382"/>
                  <a:pt x="0" y="358"/>
                  <a:pt x="0" y="328"/>
                </a:cubicBezTo>
                <a:cubicBezTo>
                  <a:pt x="0" y="54"/>
                  <a:pt x="0" y="54"/>
                  <a:pt x="0" y="54"/>
                </a:cubicBezTo>
                <a:cubicBezTo>
                  <a:pt x="0" y="25"/>
                  <a:pt x="25" y="0"/>
                  <a:pt x="54" y="0"/>
                </a:cubicBezTo>
                <a:close/>
              </a:path>
            </a:pathLst>
          </a:custGeom>
          <a:solidFill>
            <a:srgbClr val="9BB2B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1" name="Freeform 10"/>
          <p:cNvSpPr/>
          <p:nvPr/>
        </p:nvSpPr>
        <p:spPr bwMode="auto">
          <a:xfrm>
            <a:off x="9269730" y="3492500"/>
            <a:ext cx="107950" cy="386080"/>
          </a:xfrm>
          <a:custGeom>
            <a:avLst/>
            <a:gdLst>
              <a:gd name="T0" fmla="*/ 53 w 107"/>
              <a:gd name="T1" fmla="*/ 0 h 382"/>
              <a:gd name="T2" fmla="*/ 53 w 107"/>
              <a:gd name="T3" fmla="*/ 0 h 382"/>
              <a:gd name="T4" fmla="*/ 107 w 107"/>
              <a:gd name="T5" fmla="*/ 54 h 382"/>
              <a:gd name="T6" fmla="*/ 107 w 107"/>
              <a:gd name="T7" fmla="*/ 328 h 382"/>
              <a:gd name="T8" fmla="*/ 53 w 107"/>
              <a:gd name="T9" fmla="*/ 382 h 382"/>
              <a:gd name="T10" fmla="*/ 53 w 107"/>
              <a:gd name="T11" fmla="*/ 382 h 382"/>
              <a:gd name="T12" fmla="*/ 0 w 107"/>
              <a:gd name="T13" fmla="*/ 328 h 382"/>
              <a:gd name="T14" fmla="*/ 0 w 107"/>
              <a:gd name="T15" fmla="*/ 54 h 382"/>
              <a:gd name="T16" fmla="*/ 53 w 107"/>
              <a:gd name="T17" fmla="*/ 0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7" h="382">
                <a:moveTo>
                  <a:pt x="53" y="0"/>
                </a:moveTo>
                <a:cubicBezTo>
                  <a:pt x="53" y="0"/>
                  <a:pt x="53" y="0"/>
                  <a:pt x="53" y="0"/>
                </a:cubicBezTo>
                <a:cubicBezTo>
                  <a:pt x="83" y="0"/>
                  <a:pt x="107" y="25"/>
                  <a:pt x="107" y="54"/>
                </a:cubicBezTo>
                <a:cubicBezTo>
                  <a:pt x="107" y="328"/>
                  <a:pt x="107" y="328"/>
                  <a:pt x="107" y="328"/>
                </a:cubicBezTo>
                <a:cubicBezTo>
                  <a:pt x="107" y="358"/>
                  <a:pt x="83" y="382"/>
                  <a:pt x="53" y="382"/>
                </a:cubicBezTo>
                <a:cubicBezTo>
                  <a:pt x="53" y="382"/>
                  <a:pt x="53" y="382"/>
                  <a:pt x="53" y="382"/>
                </a:cubicBezTo>
                <a:cubicBezTo>
                  <a:pt x="24" y="382"/>
                  <a:pt x="0" y="358"/>
                  <a:pt x="0" y="328"/>
                </a:cubicBezTo>
                <a:cubicBezTo>
                  <a:pt x="0" y="54"/>
                  <a:pt x="0" y="54"/>
                  <a:pt x="0" y="54"/>
                </a:cubicBezTo>
                <a:cubicBezTo>
                  <a:pt x="0" y="25"/>
                  <a:pt x="24" y="0"/>
                  <a:pt x="53" y="0"/>
                </a:cubicBezTo>
                <a:close/>
              </a:path>
            </a:pathLst>
          </a:custGeom>
          <a:solidFill>
            <a:srgbClr val="9BB2B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2" name="Freeform 11"/>
          <p:cNvSpPr/>
          <p:nvPr/>
        </p:nvSpPr>
        <p:spPr bwMode="auto">
          <a:xfrm>
            <a:off x="8401685" y="3509645"/>
            <a:ext cx="35560" cy="36830"/>
          </a:xfrm>
          <a:custGeom>
            <a:avLst/>
            <a:gdLst>
              <a:gd name="T0" fmla="*/ 1 w 35"/>
              <a:gd name="T1" fmla="*/ 36 h 36"/>
              <a:gd name="T2" fmla="*/ 35 w 35"/>
              <a:gd name="T3" fmla="*/ 0 h 36"/>
            </a:gdLst>
            <a:ahLst/>
            <a:cxnLst>
              <a:cxn ang="0">
                <a:pos x="T0" y="T1"/>
              </a:cxn>
              <a:cxn ang="0">
                <a:pos x="T2" y="T3"/>
              </a:cxn>
            </a:cxnLst>
            <a:rect l="0" t="0" r="r" b="b"/>
            <a:pathLst>
              <a:path w="35" h="36">
                <a:moveTo>
                  <a:pt x="1" y="36"/>
                </a:moveTo>
                <a:cubicBezTo>
                  <a:pt x="0" y="17"/>
                  <a:pt x="21" y="0"/>
                  <a:pt x="35" y="0"/>
                </a:cubicBezTo>
              </a:path>
            </a:pathLst>
          </a:custGeom>
          <a:noFill/>
          <a:ln w="14288" cap="rnd">
            <a:solidFill>
              <a:srgbClr val="DCE9ED"/>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3" name="Freeform 12"/>
          <p:cNvSpPr/>
          <p:nvPr/>
        </p:nvSpPr>
        <p:spPr bwMode="auto">
          <a:xfrm>
            <a:off x="9286875" y="3509645"/>
            <a:ext cx="33655" cy="36830"/>
          </a:xfrm>
          <a:custGeom>
            <a:avLst/>
            <a:gdLst>
              <a:gd name="T0" fmla="*/ 0 w 34"/>
              <a:gd name="T1" fmla="*/ 36 h 36"/>
              <a:gd name="T2" fmla="*/ 34 w 34"/>
              <a:gd name="T3" fmla="*/ 0 h 36"/>
            </a:gdLst>
            <a:ahLst/>
            <a:cxnLst>
              <a:cxn ang="0">
                <a:pos x="T0" y="T1"/>
              </a:cxn>
              <a:cxn ang="0">
                <a:pos x="T2" y="T3"/>
              </a:cxn>
            </a:cxnLst>
            <a:rect l="0" t="0" r="r" b="b"/>
            <a:pathLst>
              <a:path w="34" h="36">
                <a:moveTo>
                  <a:pt x="0" y="36"/>
                </a:moveTo>
                <a:cubicBezTo>
                  <a:pt x="0" y="17"/>
                  <a:pt x="21" y="0"/>
                  <a:pt x="34" y="0"/>
                </a:cubicBezTo>
              </a:path>
            </a:pathLst>
          </a:custGeom>
          <a:noFill/>
          <a:ln w="14288" cap="rnd">
            <a:solidFill>
              <a:srgbClr val="DCE9ED"/>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4" name="Freeform 13"/>
          <p:cNvSpPr/>
          <p:nvPr/>
        </p:nvSpPr>
        <p:spPr bwMode="auto">
          <a:xfrm>
            <a:off x="9681210" y="5433060"/>
            <a:ext cx="272415" cy="278130"/>
          </a:xfrm>
          <a:custGeom>
            <a:avLst/>
            <a:gdLst>
              <a:gd name="T0" fmla="*/ 270 w 270"/>
              <a:gd name="T1" fmla="*/ 0 h 276"/>
              <a:gd name="T2" fmla="*/ 270 w 270"/>
              <a:gd name="T3" fmla="*/ 52 h 276"/>
              <a:gd name="T4" fmla="*/ 46 w 270"/>
              <a:gd name="T5" fmla="*/ 276 h 276"/>
              <a:gd name="T6" fmla="*/ 0 w 270"/>
              <a:gd name="T7" fmla="*/ 276 h 276"/>
              <a:gd name="T8" fmla="*/ 270 w 270"/>
              <a:gd name="T9" fmla="*/ 0 h 276"/>
            </a:gdLst>
            <a:ahLst/>
            <a:cxnLst>
              <a:cxn ang="0">
                <a:pos x="T0" y="T1"/>
              </a:cxn>
              <a:cxn ang="0">
                <a:pos x="T2" y="T3"/>
              </a:cxn>
              <a:cxn ang="0">
                <a:pos x="T4" y="T5"/>
              </a:cxn>
              <a:cxn ang="0">
                <a:pos x="T6" y="T7"/>
              </a:cxn>
              <a:cxn ang="0">
                <a:pos x="T8" y="T9"/>
              </a:cxn>
            </a:cxnLst>
            <a:rect l="0" t="0" r="r" b="b"/>
            <a:pathLst>
              <a:path w="270" h="276">
                <a:moveTo>
                  <a:pt x="270" y="0"/>
                </a:moveTo>
                <a:cubicBezTo>
                  <a:pt x="270" y="52"/>
                  <a:pt x="270" y="52"/>
                  <a:pt x="270" y="52"/>
                </a:cubicBezTo>
                <a:cubicBezTo>
                  <a:pt x="270" y="175"/>
                  <a:pt x="169" y="276"/>
                  <a:pt x="46" y="276"/>
                </a:cubicBezTo>
                <a:cubicBezTo>
                  <a:pt x="0" y="276"/>
                  <a:pt x="0" y="276"/>
                  <a:pt x="0" y="276"/>
                </a:cubicBezTo>
                <a:lnTo>
                  <a:pt x="270" y="0"/>
                </a:lnTo>
                <a:close/>
              </a:path>
            </a:pathLst>
          </a:custGeom>
          <a:solidFill>
            <a:srgbClr val="D4E8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5" name="Freeform 14"/>
          <p:cNvSpPr/>
          <p:nvPr/>
        </p:nvSpPr>
        <p:spPr bwMode="auto">
          <a:xfrm>
            <a:off x="9681210" y="5433060"/>
            <a:ext cx="272415" cy="278130"/>
          </a:xfrm>
          <a:custGeom>
            <a:avLst/>
            <a:gdLst>
              <a:gd name="T0" fmla="*/ 0 w 270"/>
              <a:gd name="T1" fmla="*/ 276 h 276"/>
              <a:gd name="T2" fmla="*/ 0 w 270"/>
              <a:gd name="T3" fmla="*/ 224 h 276"/>
              <a:gd name="T4" fmla="*/ 224 w 270"/>
              <a:gd name="T5" fmla="*/ 0 h 276"/>
              <a:gd name="T6" fmla="*/ 270 w 270"/>
              <a:gd name="T7" fmla="*/ 0 h 276"/>
              <a:gd name="T8" fmla="*/ 0 w 270"/>
              <a:gd name="T9" fmla="*/ 276 h 276"/>
            </a:gdLst>
            <a:ahLst/>
            <a:cxnLst>
              <a:cxn ang="0">
                <a:pos x="T0" y="T1"/>
              </a:cxn>
              <a:cxn ang="0">
                <a:pos x="T2" y="T3"/>
              </a:cxn>
              <a:cxn ang="0">
                <a:pos x="T4" y="T5"/>
              </a:cxn>
              <a:cxn ang="0">
                <a:pos x="T6" y="T7"/>
              </a:cxn>
              <a:cxn ang="0">
                <a:pos x="T8" y="T9"/>
              </a:cxn>
            </a:cxnLst>
            <a:rect l="0" t="0" r="r" b="b"/>
            <a:pathLst>
              <a:path w="270" h="276">
                <a:moveTo>
                  <a:pt x="0" y="276"/>
                </a:moveTo>
                <a:cubicBezTo>
                  <a:pt x="0" y="224"/>
                  <a:pt x="0" y="224"/>
                  <a:pt x="0" y="224"/>
                </a:cubicBezTo>
                <a:cubicBezTo>
                  <a:pt x="0" y="101"/>
                  <a:pt x="101" y="0"/>
                  <a:pt x="224" y="0"/>
                </a:cubicBezTo>
                <a:cubicBezTo>
                  <a:pt x="270" y="0"/>
                  <a:pt x="270" y="0"/>
                  <a:pt x="270" y="0"/>
                </a:cubicBezTo>
                <a:lnTo>
                  <a:pt x="0" y="276"/>
                </a:lnTo>
                <a:close/>
              </a:path>
            </a:pathLst>
          </a:custGeom>
          <a:solidFill>
            <a:srgbClr val="9DCBC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6" name="文本框 105">
            <a:hlinkClick r:id="rId9" action="ppaction://hlinksldjump"/>
          </p:cNvPr>
          <p:cNvSpPr txBox="1"/>
          <p:nvPr/>
        </p:nvSpPr>
        <p:spPr>
          <a:xfrm>
            <a:off x="3950443" y="1869848"/>
            <a:ext cx="1888787" cy="830997"/>
          </a:xfrm>
          <a:prstGeom prst="rect">
            <a:avLst/>
          </a:prstGeom>
          <a:noFill/>
        </p:spPr>
        <p:txBody>
          <a:bodyPr wrap="none" rtlCol="0">
            <a:spAutoFit/>
          </a:bodyPr>
          <a:lstStyle/>
          <a:p>
            <a:pPr algn="ctr"/>
            <a:r>
              <a:rPr lang="en-US" altLang="zh-CN" sz="2400" dirty="0">
                <a:solidFill>
                  <a:schemeClr val="accent3">
                    <a:lumMod val="75000"/>
                  </a:schemeClr>
                </a:solidFill>
                <a:latin typeface="Broadway" panose="04040905080B02020502" pitchFamily="82" charset="0"/>
              </a:rPr>
              <a:t>Learning </a:t>
            </a:r>
          </a:p>
          <a:p>
            <a:pPr algn="ctr"/>
            <a:r>
              <a:rPr lang="en-US" altLang="zh-CN" sz="2400" dirty="0">
                <a:solidFill>
                  <a:schemeClr val="accent3">
                    <a:lumMod val="75000"/>
                  </a:schemeClr>
                </a:solidFill>
                <a:latin typeface="Broadway" panose="04040905080B02020502" pitchFamily="82" charset="0"/>
              </a:rPr>
              <a:t>Objectives</a:t>
            </a:r>
            <a:endParaRPr lang="en-US" altLang="zh-CN" sz="2400" dirty="0">
              <a:solidFill>
                <a:schemeClr val="accent3">
                  <a:lumMod val="75000"/>
                </a:schemeClr>
              </a:solidFill>
              <a:effectLst/>
              <a:latin typeface="Broadway" panose="04040905080B02020502" pitchFamily="82" charset="0"/>
              <a:ea typeface="宋体" panose="02010600030101010101" pitchFamily="2" charset="-122"/>
            </a:endParaRPr>
          </a:p>
        </p:txBody>
      </p:sp>
      <p:sp>
        <p:nvSpPr>
          <p:cNvPr id="107" name="文本框 106">
            <a:hlinkClick r:id="rId10" action="ppaction://hlinksldjump"/>
          </p:cNvPr>
          <p:cNvSpPr txBox="1"/>
          <p:nvPr/>
        </p:nvSpPr>
        <p:spPr>
          <a:xfrm>
            <a:off x="6230047" y="2055159"/>
            <a:ext cx="2778005" cy="461665"/>
          </a:xfrm>
          <a:prstGeom prst="rect">
            <a:avLst/>
          </a:prstGeom>
          <a:noFill/>
        </p:spPr>
        <p:txBody>
          <a:bodyPr wrap="none" rtlCol="0">
            <a:spAutoFit/>
          </a:bodyPr>
          <a:lstStyle/>
          <a:p>
            <a:pPr algn="ctr"/>
            <a:r>
              <a:rPr lang="en-US" altLang="zh-CN" sz="2400" dirty="0">
                <a:solidFill>
                  <a:schemeClr val="accent3">
                    <a:lumMod val="75000"/>
                  </a:schemeClr>
                </a:solidFill>
                <a:latin typeface="Broadway" panose="04040905080B02020502" pitchFamily="82" charset="0"/>
              </a:rPr>
              <a:t>About the Texts</a:t>
            </a:r>
          </a:p>
        </p:txBody>
      </p:sp>
      <p:sp>
        <p:nvSpPr>
          <p:cNvPr id="108" name="文本框 107">
            <a:hlinkClick r:id="rId11" action="ppaction://hlinksldjump"/>
          </p:cNvPr>
          <p:cNvSpPr txBox="1"/>
          <p:nvPr/>
        </p:nvSpPr>
        <p:spPr>
          <a:xfrm>
            <a:off x="9181815" y="1870374"/>
            <a:ext cx="2165786" cy="830997"/>
          </a:xfrm>
          <a:prstGeom prst="rect">
            <a:avLst/>
          </a:prstGeom>
          <a:noFill/>
        </p:spPr>
        <p:txBody>
          <a:bodyPr wrap="none" rtlCol="0">
            <a:spAutoFit/>
          </a:bodyPr>
          <a:lstStyle/>
          <a:p>
            <a:pPr algn="ctr"/>
            <a:r>
              <a:rPr lang="en-US" altLang="zh-CN" sz="2400" dirty="0">
                <a:solidFill>
                  <a:schemeClr val="accent3">
                    <a:lumMod val="75000"/>
                  </a:schemeClr>
                </a:solidFill>
                <a:latin typeface="Broadway" panose="04040905080B02020502" pitchFamily="82" charset="0"/>
              </a:rPr>
              <a:t>Pre-reading</a:t>
            </a:r>
          </a:p>
          <a:p>
            <a:pPr algn="ctr"/>
            <a:r>
              <a:rPr lang="en-US" altLang="zh-CN" sz="2400" dirty="0">
                <a:solidFill>
                  <a:schemeClr val="accent3">
                    <a:lumMod val="75000"/>
                  </a:schemeClr>
                </a:solidFill>
                <a:latin typeface="Broadway" panose="04040905080B02020502" pitchFamily="82" charset="0"/>
              </a:rPr>
              <a:t> Discussion</a:t>
            </a:r>
          </a:p>
        </p:txBody>
      </p:sp>
      <p:sp>
        <p:nvSpPr>
          <p:cNvPr id="109" name="文本框 108">
            <a:hlinkClick r:id="rId12" action="ppaction://hlinksldjump"/>
          </p:cNvPr>
          <p:cNvSpPr txBox="1"/>
          <p:nvPr/>
        </p:nvSpPr>
        <p:spPr>
          <a:xfrm>
            <a:off x="5910923" y="4489018"/>
            <a:ext cx="1220975" cy="461665"/>
          </a:xfrm>
          <a:prstGeom prst="rect">
            <a:avLst/>
          </a:prstGeom>
          <a:noFill/>
        </p:spPr>
        <p:txBody>
          <a:bodyPr wrap="none" rtlCol="0">
            <a:spAutoFit/>
          </a:bodyPr>
          <a:lstStyle/>
          <a:p>
            <a:pPr algn="ctr"/>
            <a:r>
              <a:rPr lang="en-US" altLang="zh-CN" sz="2400" dirty="0">
                <a:solidFill>
                  <a:schemeClr val="accent3">
                    <a:lumMod val="75000"/>
                  </a:schemeClr>
                </a:solidFill>
                <a:latin typeface="Broadway" panose="04040905080B02020502" pitchFamily="82" charset="0"/>
              </a:rPr>
              <a:t>Text A</a:t>
            </a:r>
          </a:p>
        </p:txBody>
      </p:sp>
      <p:sp>
        <p:nvSpPr>
          <p:cNvPr id="110" name="文本框 109">
            <a:hlinkClick r:id="rId14" action="ppaction://hlinksldjump"/>
          </p:cNvPr>
          <p:cNvSpPr txBox="1"/>
          <p:nvPr/>
        </p:nvSpPr>
        <p:spPr>
          <a:xfrm>
            <a:off x="8293814" y="4489018"/>
            <a:ext cx="1201739" cy="461665"/>
          </a:xfrm>
          <a:prstGeom prst="rect">
            <a:avLst/>
          </a:prstGeom>
          <a:noFill/>
        </p:spPr>
        <p:txBody>
          <a:bodyPr wrap="none" rtlCol="0">
            <a:spAutoFit/>
          </a:bodyPr>
          <a:lstStyle/>
          <a:p>
            <a:pPr algn="ctr"/>
            <a:r>
              <a:rPr lang="en-US" altLang="zh-CN" sz="2400" dirty="0">
                <a:solidFill>
                  <a:schemeClr val="accent3">
                    <a:lumMod val="75000"/>
                  </a:schemeClr>
                </a:solidFill>
                <a:latin typeface="Broadway" panose="04040905080B02020502" pitchFamily="82" charset="0"/>
              </a:rPr>
              <a:t>Text B</a:t>
            </a:r>
          </a:p>
        </p:txBody>
      </p:sp>
    </p:spTree>
    <p:custDataLst>
      <p:tags r:id="rId1"/>
    </p:custDataLst>
  </p:cSld>
  <p:clrMapOvr>
    <a:masterClrMapping/>
  </p:clrMapOvr>
  <p:transition>
    <p:random/>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Text Analysis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882015" y="1730375"/>
            <a:ext cx="10655935" cy="2515047"/>
          </a:xfrm>
          <a:prstGeom prst="rect">
            <a:avLst/>
          </a:prstGeom>
          <a:noFill/>
        </p:spPr>
        <p:txBody>
          <a:bodyPr wrap="square">
            <a:spAutoFit/>
          </a:bodyPr>
          <a:lstStyle/>
          <a:p>
            <a:pPr algn="l"/>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rgbClr val="874694"/>
                </a:solidFill>
                <a:latin typeface="Calibri" panose="020F0502020204030204" pitchFamily="34" charset="0"/>
                <a:ea typeface="宋体" panose="02010600030101010101" pitchFamily="2" charset="-122"/>
                <a:cs typeface="Calibri" panose="020F0502020204030204" pitchFamily="34" charset="0"/>
              </a:rPr>
              <a:t>Zooming in</a:t>
            </a:r>
          </a:p>
          <a:p>
            <a:pPr algn="l"/>
            <a:endParaRPr lang="en-US" altLang="zh-CN" sz="2400" b="1" dirty="0">
              <a:latin typeface="Calibri" panose="020F0502020204030204" pitchFamily="34" charset="0"/>
              <a:ea typeface="宋体" panose="02010600030101010101" pitchFamily="2" charset="-122"/>
              <a:cs typeface="Calibri" panose="020F0502020204030204" pitchFamily="34" charset="0"/>
            </a:endParaRPr>
          </a:p>
          <a:p>
            <a:pPr algn="just">
              <a:lnSpc>
                <a:spcPct val="114000"/>
              </a:lnSpc>
            </a:pPr>
            <a:r>
              <a:rPr lang="en-US" altLang="zh-CN" sz="2400" kern="100" dirty="0">
                <a:latin typeface="Calibri" panose="020F0502020204030204" pitchFamily="34" charset="0"/>
                <a:cs typeface="Calibri" panose="020F0502020204030204" pitchFamily="34" charset="0"/>
              </a:rPr>
              <a:t>13. I began to write stories using all the </a:t>
            </a:r>
            <a:r>
              <a:rPr lang="en-US" altLang="zh-CN" sz="2400" kern="100" dirty="0">
                <a:solidFill>
                  <a:srgbClr val="C00000"/>
                </a:solidFill>
                <a:latin typeface="Calibri" panose="020F0502020204030204" pitchFamily="34" charset="0"/>
                <a:cs typeface="Calibri" panose="020F0502020204030204" pitchFamily="34" charset="0"/>
              </a:rPr>
              <a:t>Englishes </a:t>
            </a:r>
            <a:r>
              <a:rPr lang="en-US" altLang="zh-CN" sz="2400" kern="100" dirty="0">
                <a:latin typeface="Calibri" panose="020F0502020204030204" pitchFamily="34" charset="0"/>
                <a:cs typeface="Calibri" panose="020F0502020204030204" pitchFamily="34" charset="0"/>
              </a:rPr>
              <a:t>I grew up with: ... (Para 10) </a:t>
            </a:r>
          </a:p>
          <a:p>
            <a:pPr algn="just">
              <a:lnSpc>
                <a:spcPct val="114000"/>
              </a:lnSpc>
            </a:pPr>
            <a:r>
              <a:rPr lang="en-US" altLang="zh-CN" sz="2400" kern="100" dirty="0">
                <a:latin typeface="Calibri" panose="020F0502020204030204" pitchFamily="34" charset="0"/>
                <a:cs typeface="Calibri" panose="020F0502020204030204" pitchFamily="34" charset="0"/>
              </a:rPr>
              <a:t>“English” is often used as an uncountable noun to mean “a language”, but here in the text it is used in a plural form, which means different styles of English used by different people. </a:t>
            </a:r>
            <a:endParaRPr lang="en-US" altLang="zh-CN" sz="2400" dirty="0">
              <a:latin typeface="Calibri" panose="020F0502020204030204" pitchFamily="34" charset="0"/>
              <a:cs typeface="Calibri" panose="020F0502020204030204" pitchFamily="34" charset="0"/>
            </a:endParaRPr>
          </a:p>
        </p:txBody>
      </p:sp>
      <p:pic>
        <p:nvPicPr>
          <p:cNvPr id="11" name="图片 10"/>
          <p:cNvPicPr>
            <a:picLocks noChangeAspect="1"/>
          </p:cNvPicPr>
          <p:nvPr/>
        </p:nvPicPr>
        <p:blipFill>
          <a:blip r:embed="rId2"/>
          <a:stretch>
            <a:fillRect/>
          </a:stretch>
        </p:blipFill>
        <p:spPr>
          <a:xfrm>
            <a:off x="711120" y="1632447"/>
            <a:ext cx="640936" cy="562294"/>
          </a:xfrm>
          <a:prstGeom prst="rect">
            <a:avLst/>
          </a:prstGeom>
        </p:spPr>
      </p:pic>
      <p:grpSp>
        <p:nvGrpSpPr>
          <p:cNvPr id="17" name="组合 16"/>
          <p:cNvGrpSpPr/>
          <p:nvPr/>
        </p:nvGrpSpPr>
        <p:grpSpPr>
          <a:xfrm>
            <a:off x="867550" y="283464"/>
            <a:ext cx="1179420" cy="1051559"/>
            <a:chOff x="1313" y="323"/>
            <a:chExt cx="2280" cy="2032"/>
          </a:xfrm>
        </p:grpSpPr>
        <p:grpSp>
          <p:nvGrpSpPr>
            <p:cNvPr id="18" name="组合 158"/>
            <p:cNvGrpSpPr/>
            <p:nvPr/>
          </p:nvGrpSpPr>
          <p:grpSpPr>
            <a:xfrm>
              <a:off x="1313" y="323"/>
              <a:ext cx="2280" cy="2032"/>
              <a:chOff x="3720691" y="2824413"/>
              <a:chExt cx="1341120" cy="1209172"/>
            </a:xfrm>
          </p:grpSpPr>
          <p:sp>
            <p:nvSpPr>
              <p:cNvPr id="21"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2"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9"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0" name="图片 19"/>
            <p:cNvPicPr>
              <a:picLocks noChangeAspect="1"/>
            </p:cNvPicPr>
            <p:nvPr/>
          </p:nvPicPr>
          <p:blipFill>
            <a:blip r:embed="rId3"/>
            <a:stretch>
              <a:fillRect/>
            </a:stretch>
          </p:blipFill>
          <p:spPr>
            <a:xfrm>
              <a:off x="1635" y="568"/>
              <a:ext cx="1538" cy="1537"/>
            </a:xfrm>
            <a:prstGeom prst="rect">
              <a:avLst/>
            </a:prstGeom>
            <a:noFill/>
            <a:ln w="9525">
              <a:noFill/>
            </a:ln>
          </p:spPr>
        </p:pic>
      </p:grpSp>
    </p:spTree>
    <p:extLst>
      <p:ext uri="{BB962C8B-B14F-4D97-AF65-F5344CB8AC3E}">
        <p14:creationId xmlns:p14="http://schemas.microsoft.com/office/powerpoint/2010/main" val="3081811392"/>
      </p:ext>
    </p:extLst>
  </p:cSld>
  <p:clrMapOvr>
    <a:masterClrMapping/>
  </p:clrMapOvr>
  <p:transition>
    <p:random/>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Text Analysis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882015" y="1730375"/>
            <a:ext cx="10655935" cy="3408754"/>
          </a:xfrm>
          <a:prstGeom prst="rect">
            <a:avLst/>
          </a:prstGeom>
          <a:noFill/>
        </p:spPr>
        <p:txBody>
          <a:bodyPr wrap="square">
            <a:spAutoFit/>
          </a:bodyPr>
          <a:lstStyle/>
          <a:p>
            <a:pPr algn="l"/>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rgbClr val="874694"/>
                </a:solidFill>
                <a:latin typeface="Calibri" panose="020F0502020204030204" pitchFamily="34" charset="0"/>
                <a:ea typeface="宋体" panose="02010600030101010101" pitchFamily="2" charset="-122"/>
                <a:cs typeface="Calibri" panose="020F0502020204030204" pitchFamily="34" charset="0"/>
              </a:rPr>
              <a:t>Zooming in</a:t>
            </a:r>
          </a:p>
          <a:p>
            <a:pPr algn="just">
              <a:lnSpc>
                <a:spcPct val="114000"/>
              </a:lnSpc>
            </a:pPr>
            <a:endParaRPr lang="en-US" altLang="zh-CN" sz="2400" kern="100" dirty="0">
              <a:latin typeface="Calibri" panose="020F0502020204030204" pitchFamily="34" charset="0"/>
              <a:cs typeface="Calibri" panose="020F0502020204030204" pitchFamily="34" charset="0"/>
            </a:endParaRPr>
          </a:p>
          <a:p>
            <a:pPr algn="just">
              <a:lnSpc>
                <a:spcPct val="114000"/>
              </a:lnSpc>
            </a:pPr>
            <a:r>
              <a:rPr lang="en-US" altLang="zh-CN" sz="2400" kern="100" dirty="0">
                <a:latin typeface="Calibri" panose="020F0502020204030204" pitchFamily="34" charset="0"/>
                <a:cs typeface="Calibri" panose="020F0502020204030204" pitchFamily="34" charset="0"/>
              </a:rPr>
              <a:t>14. </a:t>
            </a:r>
            <a:r>
              <a:rPr lang="en-US" altLang="zh-CN" sz="2400" kern="100" dirty="0">
                <a:solidFill>
                  <a:srgbClr val="C00000"/>
                </a:solidFill>
                <a:latin typeface="Calibri" panose="020F0502020204030204" pitchFamily="34" charset="0"/>
                <a:cs typeface="Calibri" panose="020F0502020204030204" pitchFamily="34" charset="0"/>
              </a:rPr>
              <a:t>Apart from </a:t>
            </a:r>
            <a:r>
              <a:rPr lang="en-US" altLang="zh-CN" sz="2400" kern="100" dirty="0">
                <a:latin typeface="Calibri" panose="020F0502020204030204" pitchFamily="34" charset="0"/>
                <a:cs typeface="Calibri" panose="020F0502020204030204" pitchFamily="34" charset="0"/>
              </a:rPr>
              <a:t>what any critic had to say about my writing, I knew I had succeeded where it </a:t>
            </a:r>
            <a:r>
              <a:rPr lang="en-US" altLang="zh-CN" sz="2400" kern="100" dirty="0">
                <a:solidFill>
                  <a:srgbClr val="C00000"/>
                </a:solidFill>
                <a:latin typeface="Calibri" panose="020F0502020204030204" pitchFamily="34" charset="0"/>
                <a:cs typeface="Calibri" panose="020F0502020204030204" pitchFamily="34" charset="0"/>
              </a:rPr>
              <a:t>counted</a:t>
            </a:r>
            <a:r>
              <a:rPr lang="en-US" altLang="zh-CN" sz="2400" kern="100" dirty="0">
                <a:latin typeface="Calibri" panose="020F0502020204030204" pitchFamily="34" charset="0"/>
                <a:cs typeface="Calibri" panose="020F0502020204030204" pitchFamily="34" charset="0"/>
              </a:rPr>
              <a:t> when my </a:t>
            </a:r>
            <a:r>
              <a:rPr lang="en-US" altLang="zh-CN" sz="2400" dirty="0">
                <a:latin typeface="Calibri" panose="020F0502020204030204" pitchFamily="34" charset="0"/>
                <a:cs typeface="Calibri" panose="020F0502020204030204" pitchFamily="34" charset="0"/>
              </a:rPr>
              <a:t>mother finished reading my book and gave me her verdict: “So easy to read.” (Para 11) </a:t>
            </a:r>
          </a:p>
          <a:p>
            <a:pPr algn="just">
              <a:lnSpc>
                <a:spcPct val="114000"/>
              </a:lnSpc>
            </a:pPr>
            <a:r>
              <a:rPr lang="en-US" altLang="zh-CN" sz="2400" dirty="0">
                <a:solidFill>
                  <a:srgbClr val="C00000"/>
                </a:solidFill>
                <a:latin typeface="Calibri" panose="020F0502020204030204" pitchFamily="34" charset="0"/>
                <a:cs typeface="Calibri" panose="020F0502020204030204" pitchFamily="34" charset="0"/>
              </a:rPr>
              <a:t>apart from</a:t>
            </a:r>
            <a:r>
              <a:rPr lang="en-US" altLang="zh-CN" sz="2400" dirty="0">
                <a:latin typeface="Calibri" panose="020F0502020204030204" pitchFamily="34" charset="0"/>
                <a:cs typeface="Calibri" panose="020F0502020204030204" pitchFamily="34" charset="0"/>
              </a:rPr>
              <a:t>: except for; in addition to </a:t>
            </a:r>
          </a:p>
          <a:p>
            <a:pPr algn="just">
              <a:lnSpc>
                <a:spcPct val="114000"/>
              </a:lnSpc>
            </a:pPr>
            <a:r>
              <a:rPr lang="en-US" altLang="zh-CN" sz="2400" i="1" dirty="0">
                <a:latin typeface="Calibri" panose="020F0502020204030204" pitchFamily="34" charset="0"/>
                <a:cs typeface="Calibri" panose="020F0502020204030204" pitchFamily="34" charset="0"/>
              </a:rPr>
              <a:t>e.g. </a:t>
            </a:r>
            <a:r>
              <a:rPr lang="en-US" altLang="zh-CN" sz="2400" dirty="0">
                <a:latin typeface="Calibri" panose="020F0502020204030204" pitchFamily="34" charset="0"/>
                <a:cs typeface="Calibri" panose="020F0502020204030204" pitchFamily="34" charset="0"/>
              </a:rPr>
              <a:t>The room was empty apart from one man seated beside the fire. </a:t>
            </a:r>
          </a:p>
          <a:p>
            <a:pPr algn="just">
              <a:lnSpc>
                <a:spcPct val="114000"/>
              </a:lnSpc>
            </a:pPr>
            <a:r>
              <a:rPr lang="en-US" altLang="zh-CN" sz="2400" dirty="0">
                <a:latin typeface="Calibri" panose="020F0502020204030204" pitchFamily="34" charset="0"/>
                <a:cs typeface="Calibri" panose="020F0502020204030204" pitchFamily="34" charset="0"/>
              </a:rPr>
              <a:t>Apart from his salary, he also has a private income. </a:t>
            </a:r>
          </a:p>
        </p:txBody>
      </p:sp>
      <p:pic>
        <p:nvPicPr>
          <p:cNvPr id="11" name="图片 10"/>
          <p:cNvPicPr>
            <a:picLocks noChangeAspect="1"/>
          </p:cNvPicPr>
          <p:nvPr/>
        </p:nvPicPr>
        <p:blipFill>
          <a:blip r:embed="rId2"/>
          <a:stretch>
            <a:fillRect/>
          </a:stretch>
        </p:blipFill>
        <p:spPr>
          <a:xfrm>
            <a:off x="711120" y="1632447"/>
            <a:ext cx="640936" cy="562294"/>
          </a:xfrm>
          <a:prstGeom prst="rect">
            <a:avLst/>
          </a:prstGeom>
        </p:spPr>
      </p:pic>
      <p:grpSp>
        <p:nvGrpSpPr>
          <p:cNvPr id="17" name="组合 16"/>
          <p:cNvGrpSpPr/>
          <p:nvPr/>
        </p:nvGrpSpPr>
        <p:grpSpPr>
          <a:xfrm>
            <a:off x="867550" y="283464"/>
            <a:ext cx="1179420" cy="1051559"/>
            <a:chOff x="1313" y="323"/>
            <a:chExt cx="2280" cy="2032"/>
          </a:xfrm>
        </p:grpSpPr>
        <p:grpSp>
          <p:nvGrpSpPr>
            <p:cNvPr id="18" name="组合 158"/>
            <p:cNvGrpSpPr/>
            <p:nvPr/>
          </p:nvGrpSpPr>
          <p:grpSpPr>
            <a:xfrm>
              <a:off x="1313" y="323"/>
              <a:ext cx="2280" cy="2032"/>
              <a:chOff x="3720691" y="2824413"/>
              <a:chExt cx="1341120" cy="1209172"/>
            </a:xfrm>
          </p:grpSpPr>
          <p:sp>
            <p:nvSpPr>
              <p:cNvPr id="21"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2"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9"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0" name="图片 19"/>
            <p:cNvPicPr>
              <a:picLocks noChangeAspect="1"/>
            </p:cNvPicPr>
            <p:nvPr/>
          </p:nvPicPr>
          <p:blipFill>
            <a:blip r:embed="rId3"/>
            <a:stretch>
              <a:fillRect/>
            </a:stretch>
          </p:blipFill>
          <p:spPr>
            <a:xfrm>
              <a:off x="1635" y="568"/>
              <a:ext cx="1538" cy="1537"/>
            </a:xfrm>
            <a:prstGeom prst="rect">
              <a:avLst/>
            </a:prstGeom>
            <a:noFill/>
            <a:ln w="9525">
              <a:noFill/>
            </a:ln>
          </p:spPr>
        </p:pic>
      </p:grpSp>
    </p:spTree>
    <p:extLst>
      <p:ext uri="{BB962C8B-B14F-4D97-AF65-F5344CB8AC3E}">
        <p14:creationId xmlns:p14="http://schemas.microsoft.com/office/powerpoint/2010/main" val="2264154499"/>
      </p:ext>
    </p:extLst>
  </p:cSld>
  <p:clrMapOvr>
    <a:masterClrMapping/>
  </p:clrMapOvr>
  <p:transition>
    <p:random/>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Text Analysis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882015" y="1730375"/>
            <a:ext cx="10655935" cy="3829766"/>
          </a:xfrm>
          <a:prstGeom prst="rect">
            <a:avLst/>
          </a:prstGeom>
          <a:noFill/>
        </p:spPr>
        <p:txBody>
          <a:bodyPr wrap="square">
            <a:spAutoFit/>
          </a:bodyPr>
          <a:lstStyle/>
          <a:p>
            <a:pPr algn="l"/>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rgbClr val="874694"/>
                </a:solidFill>
                <a:latin typeface="Calibri" panose="020F0502020204030204" pitchFamily="34" charset="0"/>
                <a:ea typeface="宋体" panose="02010600030101010101" pitchFamily="2" charset="-122"/>
                <a:cs typeface="Calibri" panose="020F0502020204030204" pitchFamily="34" charset="0"/>
              </a:rPr>
              <a:t>Zooming in</a:t>
            </a:r>
            <a:endParaRPr lang="en-US" altLang="zh-CN" sz="2400" kern="100" dirty="0">
              <a:latin typeface="Calibri" panose="020F0502020204030204" pitchFamily="34" charset="0"/>
              <a:cs typeface="Calibri" panose="020F0502020204030204" pitchFamily="34" charset="0"/>
            </a:endParaRPr>
          </a:p>
          <a:p>
            <a:pPr algn="just">
              <a:lnSpc>
                <a:spcPct val="114000"/>
              </a:lnSpc>
            </a:pPr>
            <a:r>
              <a:rPr lang="en-US" altLang="zh-CN" sz="2400" kern="100" dirty="0">
                <a:latin typeface="Calibri" panose="020F0502020204030204" pitchFamily="34" charset="0"/>
                <a:cs typeface="Calibri" panose="020F0502020204030204" pitchFamily="34" charset="0"/>
              </a:rPr>
              <a:t>14. </a:t>
            </a:r>
            <a:r>
              <a:rPr lang="en-US" altLang="zh-CN" sz="2400" kern="100" dirty="0">
                <a:solidFill>
                  <a:srgbClr val="C00000"/>
                </a:solidFill>
                <a:latin typeface="Calibri" panose="020F0502020204030204" pitchFamily="34" charset="0"/>
                <a:cs typeface="Calibri" panose="020F0502020204030204" pitchFamily="34" charset="0"/>
              </a:rPr>
              <a:t>Apart from </a:t>
            </a:r>
            <a:r>
              <a:rPr lang="en-US" altLang="zh-CN" sz="2400" kern="100" dirty="0">
                <a:latin typeface="Calibri" panose="020F0502020204030204" pitchFamily="34" charset="0"/>
                <a:cs typeface="Calibri" panose="020F0502020204030204" pitchFamily="34" charset="0"/>
              </a:rPr>
              <a:t>what any critic had to say about my writing, I knew I had succeeded where it </a:t>
            </a:r>
            <a:r>
              <a:rPr lang="en-US" altLang="zh-CN" sz="2400" kern="100" dirty="0">
                <a:solidFill>
                  <a:srgbClr val="C00000"/>
                </a:solidFill>
                <a:latin typeface="Calibri" panose="020F0502020204030204" pitchFamily="34" charset="0"/>
                <a:cs typeface="Calibri" panose="020F0502020204030204" pitchFamily="34" charset="0"/>
              </a:rPr>
              <a:t>counted</a:t>
            </a:r>
            <a:r>
              <a:rPr lang="en-US" altLang="zh-CN" sz="2400" kern="100" dirty="0">
                <a:latin typeface="Calibri" panose="020F0502020204030204" pitchFamily="34" charset="0"/>
                <a:cs typeface="Calibri" panose="020F0502020204030204" pitchFamily="34" charset="0"/>
              </a:rPr>
              <a:t> when my </a:t>
            </a:r>
            <a:r>
              <a:rPr lang="en-US" altLang="zh-CN" sz="2400" dirty="0">
                <a:latin typeface="Calibri" panose="020F0502020204030204" pitchFamily="34" charset="0"/>
                <a:cs typeface="Calibri" panose="020F0502020204030204" pitchFamily="34" charset="0"/>
              </a:rPr>
              <a:t>mother finished reading my book and gave me her verdict: “So easy to read.” (Para 11) </a:t>
            </a:r>
          </a:p>
          <a:p>
            <a:pPr algn="just">
              <a:lnSpc>
                <a:spcPct val="114000"/>
              </a:lnSpc>
            </a:pPr>
            <a:r>
              <a:rPr lang="en-US" altLang="zh-CN" sz="2400" dirty="0">
                <a:solidFill>
                  <a:srgbClr val="C00000"/>
                </a:solidFill>
                <a:latin typeface="Calibri" panose="020F0502020204030204" pitchFamily="34" charset="0"/>
                <a:cs typeface="Calibri" panose="020F0502020204030204" pitchFamily="34" charset="0"/>
              </a:rPr>
              <a:t>count</a:t>
            </a:r>
            <a:r>
              <a:rPr lang="en-US" altLang="zh-CN" sz="2400" dirty="0">
                <a:latin typeface="Calibri" panose="020F0502020204030204" pitchFamily="34" charset="0"/>
                <a:cs typeface="Calibri" panose="020F0502020204030204" pitchFamily="34" charset="0"/>
              </a:rPr>
              <a:t>: to have value or significance; to deserve to be regarded or considered </a:t>
            </a:r>
          </a:p>
          <a:p>
            <a:pPr algn="just">
              <a:lnSpc>
                <a:spcPct val="114000"/>
              </a:lnSpc>
            </a:pPr>
            <a:r>
              <a:rPr lang="en-US" altLang="zh-CN" sz="2400" i="1" dirty="0">
                <a:latin typeface="Calibri" panose="020F0502020204030204" pitchFamily="34" charset="0"/>
                <a:cs typeface="Calibri" panose="020F0502020204030204" pitchFamily="34" charset="0"/>
              </a:rPr>
              <a:t>e.g. </a:t>
            </a:r>
            <a:r>
              <a:rPr lang="en-US" altLang="zh-CN" sz="2400" dirty="0">
                <a:latin typeface="Calibri" panose="020F0502020204030204" pitchFamily="34" charset="0"/>
                <a:cs typeface="Calibri" panose="020F0502020204030204" pitchFamily="34" charset="0"/>
              </a:rPr>
              <a:t>When you were a child, your wishes didn’t always count.</a:t>
            </a:r>
          </a:p>
          <a:p>
            <a:pPr algn="just">
              <a:lnSpc>
                <a:spcPct val="114000"/>
              </a:lnSpc>
            </a:pPr>
            <a:r>
              <a:rPr lang="en-US" altLang="zh-CN" sz="2400" b="1" dirty="0">
                <a:latin typeface="Calibri" panose="020F0502020204030204" pitchFamily="34" charset="0"/>
                <a:cs typeface="Calibri" panose="020F0502020204030204" pitchFamily="34" charset="0"/>
              </a:rPr>
              <a:t>Paraphrase</a:t>
            </a:r>
            <a:r>
              <a:rPr lang="en-US" altLang="zh-CN" sz="2400" dirty="0">
                <a:latin typeface="Calibri" panose="020F0502020204030204" pitchFamily="34" charset="0"/>
                <a:cs typeface="Calibri" panose="020F0502020204030204" pitchFamily="34" charset="0"/>
              </a:rPr>
              <a:t>: I don’t know how the critics would comment on my writing, but when I heard what my mother said about my book: “So easy to read,” I knew I have succeeded—I have got what I wanted. </a:t>
            </a:r>
          </a:p>
        </p:txBody>
      </p:sp>
      <p:pic>
        <p:nvPicPr>
          <p:cNvPr id="11" name="图片 10"/>
          <p:cNvPicPr>
            <a:picLocks noChangeAspect="1"/>
          </p:cNvPicPr>
          <p:nvPr/>
        </p:nvPicPr>
        <p:blipFill>
          <a:blip r:embed="rId2"/>
          <a:stretch>
            <a:fillRect/>
          </a:stretch>
        </p:blipFill>
        <p:spPr>
          <a:xfrm>
            <a:off x="711120" y="1632447"/>
            <a:ext cx="640936" cy="562294"/>
          </a:xfrm>
          <a:prstGeom prst="rect">
            <a:avLst/>
          </a:prstGeom>
        </p:spPr>
      </p:pic>
      <p:grpSp>
        <p:nvGrpSpPr>
          <p:cNvPr id="17" name="组合 16"/>
          <p:cNvGrpSpPr/>
          <p:nvPr/>
        </p:nvGrpSpPr>
        <p:grpSpPr>
          <a:xfrm>
            <a:off x="867550" y="283464"/>
            <a:ext cx="1179420" cy="1051559"/>
            <a:chOff x="1313" y="323"/>
            <a:chExt cx="2280" cy="2032"/>
          </a:xfrm>
        </p:grpSpPr>
        <p:grpSp>
          <p:nvGrpSpPr>
            <p:cNvPr id="18" name="组合 158"/>
            <p:cNvGrpSpPr/>
            <p:nvPr/>
          </p:nvGrpSpPr>
          <p:grpSpPr>
            <a:xfrm>
              <a:off x="1313" y="323"/>
              <a:ext cx="2280" cy="2032"/>
              <a:chOff x="3720691" y="2824413"/>
              <a:chExt cx="1341120" cy="1209172"/>
            </a:xfrm>
          </p:grpSpPr>
          <p:sp>
            <p:nvSpPr>
              <p:cNvPr id="21"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2"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9"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0" name="图片 19"/>
            <p:cNvPicPr>
              <a:picLocks noChangeAspect="1"/>
            </p:cNvPicPr>
            <p:nvPr/>
          </p:nvPicPr>
          <p:blipFill>
            <a:blip r:embed="rId3"/>
            <a:stretch>
              <a:fillRect/>
            </a:stretch>
          </p:blipFill>
          <p:spPr>
            <a:xfrm>
              <a:off x="1635" y="568"/>
              <a:ext cx="1538" cy="1537"/>
            </a:xfrm>
            <a:prstGeom prst="rect">
              <a:avLst/>
            </a:prstGeom>
            <a:noFill/>
            <a:ln w="9525">
              <a:noFill/>
            </a:ln>
          </p:spPr>
        </p:pic>
      </p:grpSp>
      <p:sp>
        <p:nvSpPr>
          <p:cNvPr id="15" name="动作按钮: 后退或前一项 14">
            <a:hlinkClick r:id="rId4" action="ppaction://hlinksldjump" highlightClick="1"/>
            <a:extLst>
              <a:ext uri="{FF2B5EF4-FFF2-40B4-BE49-F238E27FC236}">
                <a16:creationId xmlns:a16="http://schemas.microsoft.com/office/drawing/2014/main" id="{F665140E-C468-4B4B-8297-99E6BF5F969A}"/>
              </a:ext>
            </a:extLst>
          </p:cNvPr>
          <p:cNvSpPr/>
          <p:nvPr/>
        </p:nvSpPr>
        <p:spPr>
          <a:xfrm>
            <a:off x="10995023" y="5816661"/>
            <a:ext cx="467139" cy="523192"/>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329617684"/>
      </p:ext>
    </p:extLst>
  </p:cSld>
  <p:clrMapOvr>
    <a:masterClrMapping/>
  </p:clrMapOvr>
  <p:transition>
    <p:random/>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Language Focus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5" name="文本框 4"/>
          <p:cNvSpPr txBox="1"/>
          <p:nvPr/>
        </p:nvSpPr>
        <p:spPr>
          <a:xfrm>
            <a:off x="755015" y="2006600"/>
            <a:ext cx="10845800" cy="4140108"/>
          </a:xfrm>
          <a:prstGeom prst="rect">
            <a:avLst/>
          </a:prstGeom>
          <a:noFill/>
        </p:spPr>
        <p:txBody>
          <a:bodyPr wrap="square">
            <a:spAutoFit/>
          </a:bodyPr>
          <a:lstStyle/>
          <a:p>
            <a:pPr>
              <a:lnSpc>
                <a:spcPct val="106000"/>
              </a:lnSpc>
            </a:pPr>
            <a:r>
              <a:rPr lang="en-US" altLang="zh-CN" sz="2400" i="1" dirty="0">
                <a:solidFill>
                  <a:srgbClr val="0070C0"/>
                </a:solidFill>
              </a:rPr>
              <a:t>Fill in the blanks with the most appropriate word from the four choices marked with A, B, C and D.</a:t>
            </a:r>
            <a:endParaRPr lang="zh-CN" altLang="zh-CN" sz="2400" dirty="0">
              <a:solidFill>
                <a:srgbClr val="0070C0"/>
              </a:solidFill>
              <a:ea typeface="等线" panose="02010600030101010101" pitchFamily="2" charset="-122"/>
            </a:endParaRPr>
          </a:p>
          <a:p>
            <a:pPr>
              <a:lnSpc>
                <a:spcPct val="114000"/>
              </a:lnSpc>
            </a:pPr>
            <a:r>
              <a:rPr lang="zh-CN" altLang="en-US" sz="2400" dirty="0"/>
              <a:t>1</a:t>
            </a:r>
            <a:r>
              <a:rPr lang="en-US" altLang="zh-CN" sz="2400" dirty="0"/>
              <a:t>.</a:t>
            </a:r>
            <a:r>
              <a:rPr lang="zh-CN" altLang="en-US" sz="2400" dirty="0"/>
              <a:t> She threatened to call the police if he didn't stop</a:t>
            </a:r>
            <a:r>
              <a:rPr lang="en-US" altLang="zh-CN" sz="2400" dirty="0"/>
              <a:t>______ </a:t>
            </a:r>
            <a:r>
              <a:rPr lang="zh-CN" altLang="en-US" sz="2400" dirty="0"/>
              <a:t>her. </a:t>
            </a:r>
          </a:p>
          <a:p>
            <a:pPr marL="457200" indent="-457200">
              <a:lnSpc>
                <a:spcPct val="114000"/>
              </a:lnSpc>
              <a:buAutoNum type="alphaUcPeriod"/>
            </a:pPr>
            <a:r>
              <a:rPr lang="zh-CN" altLang="en-US" sz="2400" dirty="0"/>
              <a:t>bothering         B. blending         C. capturing         D. releasing</a:t>
            </a:r>
            <a:endParaRPr lang="en-US" altLang="zh-CN" sz="2400" dirty="0"/>
          </a:p>
          <a:p>
            <a:pPr>
              <a:lnSpc>
                <a:spcPct val="114000"/>
              </a:lnSpc>
            </a:pPr>
            <a:r>
              <a:rPr lang="zh-CN" altLang="en-US" sz="2400" dirty="0"/>
              <a:t>2</a:t>
            </a:r>
            <a:r>
              <a:rPr lang="en-US" altLang="zh-CN" sz="2400" dirty="0"/>
              <a:t>.</a:t>
            </a:r>
            <a:r>
              <a:rPr lang="zh-CN" altLang="en-US" sz="2400" dirty="0"/>
              <a:t> He is interested in how our </a:t>
            </a:r>
            <a:r>
              <a:rPr lang="en-US" altLang="zh-CN" sz="2400" dirty="0"/>
              <a:t>______ </a:t>
            </a:r>
            <a:r>
              <a:rPr lang="zh-CN" altLang="en-US" sz="2400" dirty="0"/>
              <a:t>of death affect the way we live. </a:t>
            </a:r>
          </a:p>
          <a:p>
            <a:pPr marL="457200" indent="-457200">
              <a:lnSpc>
                <a:spcPct val="114000"/>
              </a:lnSpc>
              <a:buAutoNum type="alphaUcPeriod"/>
            </a:pPr>
            <a:r>
              <a:rPr lang="en-US" altLang="zh-CN" sz="2400" dirty="0"/>
              <a:t>c</a:t>
            </a:r>
            <a:r>
              <a:rPr lang="zh-CN" altLang="en-US" sz="2400" dirty="0"/>
              <a:t>hanges             B. challenges      C. perceptions     D. rebellions </a:t>
            </a:r>
            <a:endParaRPr lang="en-US" altLang="zh-CN" sz="2400" dirty="0"/>
          </a:p>
          <a:p>
            <a:pPr>
              <a:lnSpc>
                <a:spcPct val="114000"/>
              </a:lnSpc>
            </a:pPr>
            <a:r>
              <a:rPr lang="zh-CN" altLang="en-US" sz="2400" dirty="0"/>
              <a:t>3</a:t>
            </a:r>
            <a:r>
              <a:rPr lang="en-US" altLang="zh-CN" sz="2400" dirty="0"/>
              <a:t>.</a:t>
            </a:r>
            <a:r>
              <a:rPr lang="zh-CN" altLang="en-US" sz="2400" dirty="0"/>
              <a:t> After a long talk with him, I was finally </a:t>
            </a:r>
            <a:r>
              <a:rPr lang="en-US" altLang="zh-CN" sz="2400" dirty="0"/>
              <a:t>______ </a:t>
            </a:r>
            <a:r>
              <a:rPr lang="zh-CN" altLang="en-US" sz="2400" dirty="0"/>
              <a:t>that we were doing the right thing. </a:t>
            </a:r>
          </a:p>
          <a:p>
            <a:pPr marL="457200" indent="-457200">
              <a:lnSpc>
                <a:spcPct val="114000"/>
              </a:lnSpc>
              <a:buAutoNum type="alphaUcPeriod"/>
            </a:pPr>
            <a:r>
              <a:rPr lang="zh-CN" altLang="en-US" sz="2400" dirty="0"/>
              <a:t>equipped           B. convinced       C. anticipated       D. </a:t>
            </a:r>
            <a:r>
              <a:rPr lang="en-US" altLang="zh-CN" sz="2400" dirty="0"/>
              <a:t>P</a:t>
            </a:r>
            <a:r>
              <a:rPr lang="zh-CN" altLang="en-US" sz="2400" dirty="0"/>
              <a:t>reserved</a:t>
            </a:r>
            <a:endParaRPr lang="en-US" altLang="zh-CN" sz="2400" dirty="0"/>
          </a:p>
          <a:p>
            <a:r>
              <a:rPr lang="zh-CN" altLang="en-US" sz="2400" dirty="0"/>
              <a:t>4</a:t>
            </a:r>
            <a:r>
              <a:rPr lang="en-US" altLang="zh-CN" sz="2400" dirty="0"/>
              <a:t>.</a:t>
            </a:r>
            <a:r>
              <a:rPr lang="zh-CN" altLang="en-US" sz="2400" dirty="0"/>
              <a:t> The book discusses the changing </a:t>
            </a:r>
            <a:r>
              <a:rPr lang="en-US" altLang="zh-CN" sz="2400" dirty="0"/>
              <a:t>______</a:t>
            </a:r>
            <a:r>
              <a:rPr lang="zh-CN" altLang="en-US" sz="2400" dirty="0"/>
              <a:t> of agriculture in this country. </a:t>
            </a:r>
          </a:p>
          <a:p>
            <a:pPr marL="457200" indent="-457200">
              <a:buAutoNum type="alphaUcPeriod"/>
            </a:pPr>
            <a:r>
              <a:rPr lang="zh-CN" altLang="en-US" sz="2400" dirty="0"/>
              <a:t>craft                    B. draft                C. development    D. structure</a:t>
            </a:r>
            <a:endParaRPr lang="en-US" altLang="zh-CN" sz="2400" dirty="0"/>
          </a:p>
        </p:txBody>
      </p:sp>
      <p:sp>
        <p:nvSpPr>
          <p:cNvPr id="6" name="文本框 5"/>
          <p:cNvSpPr txBox="1"/>
          <p:nvPr/>
        </p:nvSpPr>
        <p:spPr>
          <a:xfrm>
            <a:off x="813013" y="1566545"/>
            <a:ext cx="1243298" cy="460375"/>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pPr algn="l"/>
            <a:r>
              <a:rPr lang="en-US" altLang="zh-CN" sz="2400" b="1" dirty="0">
                <a:effectLst/>
                <a:latin typeface="Bradley Hand ITC" panose="03070402050302030203" pitchFamily="66" charset="0"/>
                <a:ea typeface="宋体" panose="02010600030101010101" pitchFamily="2" charset="-122"/>
              </a:rPr>
              <a:t>Task 1</a:t>
            </a:r>
            <a:endParaRPr lang="zh-CN" altLang="en-US" sz="2400" b="1" dirty="0">
              <a:effectLst/>
              <a:latin typeface="Bradley Hand ITC" panose="03070402050302030203" pitchFamily="66" charset="0"/>
              <a:ea typeface="宋体" panose="02010600030101010101" pitchFamily="2" charset="-122"/>
            </a:endParaRPr>
          </a:p>
        </p:txBody>
      </p:sp>
      <p:grpSp>
        <p:nvGrpSpPr>
          <p:cNvPr id="19" name="组合 18"/>
          <p:cNvGrpSpPr/>
          <p:nvPr/>
        </p:nvGrpSpPr>
        <p:grpSpPr>
          <a:xfrm>
            <a:off x="867550" y="283464"/>
            <a:ext cx="1179420" cy="1051559"/>
            <a:chOff x="1313" y="323"/>
            <a:chExt cx="2280" cy="2032"/>
          </a:xfrm>
        </p:grpSpPr>
        <p:grpSp>
          <p:nvGrpSpPr>
            <p:cNvPr id="24" name="组合 158"/>
            <p:cNvGrpSpPr/>
            <p:nvPr/>
          </p:nvGrpSpPr>
          <p:grpSpPr>
            <a:xfrm>
              <a:off x="1313" y="323"/>
              <a:ext cx="2280" cy="2032"/>
              <a:chOff x="3720691" y="2824413"/>
              <a:chExt cx="1341120" cy="1209172"/>
            </a:xfrm>
          </p:grpSpPr>
          <p:sp>
            <p:nvSpPr>
              <p:cNvPr id="2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5"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6" name="图片 25"/>
            <p:cNvPicPr>
              <a:picLocks noChangeAspect="1"/>
            </p:cNvPicPr>
            <p:nvPr/>
          </p:nvPicPr>
          <p:blipFill>
            <a:blip r:embed="rId2"/>
            <a:stretch>
              <a:fillRect/>
            </a:stretch>
          </p:blipFill>
          <p:spPr>
            <a:xfrm>
              <a:off x="1635" y="568"/>
              <a:ext cx="1538" cy="1537"/>
            </a:xfrm>
            <a:prstGeom prst="rect">
              <a:avLst/>
            </a:prstGeom>
            <a:noFill/>
            <a:ln w="9525">
              <a:noFill/>
            </a:ln>
          </p:spPr>
        </p:pic>
      </p:grpSp>
      <p:sp>
        <p:nvSpPr>
          <p:cNvPr id="29" name="文本框 28">
            <a:extLst>
              <a:ext uri="{FF2B5EF4-FFF2-40B4-BE49-F238E27FC236}">
                <a16:creationId xmlns:a16="http://schemas.microsoft.com/office/drawing/2014/main" id="{59257342-C558-4D0F-AB79-1B1D24B66046}"/>
              </a:ext>
            </a:extLst>
          </p:cNvPr>
          <p:cNvSpPr txBox="1"/>
          <p:nvPr/>
        </p:nvSpPr>
        <p:spPr>
          <a:xfrm>
            <a:off x="7478624" y="2790852"/>
            <a:ext cx="362600" cy="461665"/>
          </a:xfrm>
          <a:prstGeom prst="rect">
            <a:avLst/>
          </a:prstGeom>
          <a:noFill/>
        </p:spPr>
        <p:txBody>
          <a:bodyPr wrap="none" rtlCol="0">
            <a:spAutoFit/>
          </a:bodyPr>
          <a:lstStyle/>
          <a:p>
            <a:pPr algn="l"/>
            <a:r>
              <a:rPr lang="zh-CN" altLang="en-US" sz="2400" dirty="0">
                <a:solidFill>
                  <a:srgbClr val="C00000"/>
                </a:solidFill>
              </a:rPr>
              <a:t>A</a:t>
            </a:r>
            <a:endParaRPr lang="zh-CN" altLang="en-US" sz="2400" dirty="0">
              <a:solidFill>
                <a:srgbClr val="C00000"/>
              </a:solidFill>
              <a:effectLst/>
              <a:latin typeface="Times New Roman" panose="02020603050405020304" pitchFamily="18" charset="0"/>
              <a:ea typeface="宋体" panose="02010600030101010101" pitchFamily="2" charset="-122"/>
            </a:endParaRPr>
          </a:p>
        </p:txBody>
      </p:sp>
      <p:sp>
        <p:nvSpPr>
          <p:cNvPr id="30" name="文本框 29">
            <a:extLst>
              <a:ext uri="{FF2B5EF4-FFF2-40B4-BE49-F238E27FC236}">
                <a16:creationId xmlns:a16="http://schemas.microsoft.com/office/drawing/2014/main" id="{23F3B1C0-50F3-43EA-AF98-A2DF13D03438}"/>
              </a:ext>
            </a:extLst>
          </p:cNvPr>
          <p:cNvSpPr txBox="1"/>
          <p:nvPr/>
        </p:nvSpPr>
        <p:spPr>
          <a:xfrm>
            <a:off x="4749773" y="3634214"/>
            <a:ext cx="348172" cy="461665"/>
          </a:xfrm>
          <a:prstGeom prst="rect">
            <a:avLst/>
          </a:prstGeom>
          <a:noFill/>
        </p:spPr>
        <p:txBody>
          <a:bodyPr wrap="none" rtlCol="0">
            <a:spAutoFit/>
          </a:bodyPr>
          <a:lstStyle/>
          <a:p>
            <a:pPr algn="l"/>
            <a:r>
              <a:rPr lang="en-US" altLang="zh-CN" sz="2400" dirty="0">
                <a:solidFill>
                  <a:srgbClr val="C00000"/>
                </a:solidFill>
              </a:rPr>
              <a:t>C</a:t>
            </a:r>
            <a:endParaRPr lang="zh-CN" altLang="en-US" sz="2400" dirty="0">
              <a:solidFill>
                <a:srgbClr val="C00000"/>
              </a:solidFill>
              <a:effectLst/>
              <a:latin typeface="Times New Roman" panose="02020603050405020304" pitchFamily="18" charset="0"/>
              <a:ea typeface="宋体" panose="02010600030101010101" pitchFamily="2" charset="-122"/>
            </a:endParaRPr>
          </a:p>
        </p:txBody>
      </p:sp>
      <p:sp>
        <p:nvSpPr>
          <p:cNvPr id="31" name="文本框 30">
            <a:extLst>
              <a:ext uri="{FF2B5EF4-FFF2-40B4-BE49-F238E27FC236}">
                <a16:creationId xmlns:a16="http://schemas.microsoft.com/office/drawing/2014/main" id="{BBE0E7BA-174A-49E5-A298-11DE8B1EBA8C}"/>
              </a:ext>
            </a:extLst>
          </p:cNvPr>
          <p:cNvSpPr txBox="1"/>
          <p:nvPr/>
        </p:nvSpPr>
        <p:spPr>
          <a:xfrm>
            <a:off x="6295539" y="4476346"/>
            <a:ext cx="348172" cy="461665"/>
          </a:xfrm>
          <a:prstGeom prst="rect">
            <a:avLst/>
          </a:prstGeom>
          <a:noFill/>
        </p:spPr>
        <p:txBody>
          <a:bodyPr wrap="none" rtlCol="0">
            <a:spAutoFit/>
          </a:bodyPr>
          <a:lstStyle/>
          <a:p>
            <a:pPr algn="l"/>
            <a:r>
              <a:rPr lang="en-US" altLang="zh-CN" sz="2400" dirty="0">
                <a:solidFill>
                  <a:srgbClr val="C00000"/>
                </a:solidFill>
              </a:rPr>
              <a:t>B</a:t>
            </a:r>
            <a:endParaRPr lang="zh-CN" altLang="en-US" sz="2400" dirty="0">
              <a:solidFill>
                <a:srgbClr val="C00000"/>
              </a:solidFill>
              <a:effectLst/>
              <a:latin typeface="Times New Roman" panose="02020603050405020304" pitchFamily="18" charset="0"/>
              <a:ea typeface="宋体" panose="02010600030101010101" pitchFamily="2" charset="-122"/>
            </a:endParaRPr>
          </a:p>
        </p:txBody>
      </p:sp>
      <p:sp>
        <p:nvSpPr>
          <p:cNvPr id="32" name="文本框 31">
            <a:extLst>
              <a:ext uri="{FF2B5EF4-FFF2-40B4-BE49-F238E27FC236}">
                <a16:creationId xmlns:a16="http://schemas.microsoft.com/office/drawing/2014/main" id="{A2DEC40F-5F87-46EE-9BB2-CFC5E5255582}"/>
              </a:ext>
            </a:extLst>
          </p:cNvPr>
          <p:cNvSpPr txBox="1"/>
          <p:nvPr/>
        </p:nvSpPr>
        <p:spPr>
          <a:xfrm>
            <a:off x="5489996" y="5260117"/>
            <a:ext cx="373820" cy="461665"/>
          </a:xfrm>
          <a:prstGeom prst="rect">
            <a:avLst/>
          </a:prstGeom>
          <a:noFill/>
        </p:spPr>
        <p:txBody>
          <a:bodyPr wrap="none" rtlCol="0">
            <a:spAutoFit/>
          </a:bodyPr>
          <a:lstStyle/>
          <a:p>
            <a:pPr algn="l"/>
            <a:r>
              <a:rPr lang="en-US" altLang="zh-CN" sz="2400" dirty="0">
                <a:solidFill>
                  <a:srgbClr val="C00000"/>
                </a:solidFill>
              </a:rPr>
              <a:t>D</a:t>
            </a:r>
            <a:endParaRPr lang="zh-CN" altLang="en-US" sz="2400" dirty="0">
              <a:solidFill>
                <a:srgbClr val="C00000"/>
              </a:solidFill>
              <a:effectLst/>
              <a:latin typeface="Times New Roman" panose="02020603050405020304" pitchFamily="18" charset="0"/>
              <a:ea typeface="宋体" panose="02010600030101010101" pitchFamily="2" charset="-122"/>
            </a:endParaRPr>
          </a:p>
        </p:txBody>
      </p:sp>
    </p:spTree>
    <p:extLst>
      <p:ext uri="{BB962C8B-B14F-4D97-AF65-F5344CB8AC3E}">
        <p14:creationId xmlns:p14="http://schemas.microsoft.com/office/powerpoint/2010/main" val="2406886952"/>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0"/>
                                        </p:tgtEl>
                                        <p:attrNameLst>
                                          <p:attrName>style.visibility</p:attrName>
                                        </p:attrNameLst>
                                      </p:cBhvr>
                                      <p:to>
                                        <p:strVal val="visible"/>
                                      </p:to>
                                    </p:set>
                                    <p:animEffect transition="in" filter="fade">
                                      <p:cBhvr>
                                        <p:cTn id="12" dur="500"/>
                                        <p:tgtEl>
                                          <p:spTgt spid="3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1"/>
                                        </p:tgtEl>
                                        <p:attrNameLst>
                                          <p:attrName>style.visibility</p:attrName>
                                        </p:attrNameLst>
                                      </p:cBhvr>
                                      <p:to>
                                        <p:strVal val="visible"/>
                                      </p:to>
                                    </p:set>
                                    <p:animEffect transition="in" filter="fade">
                                      <p:cBhvr>
                                        <p:cTn id="17" dur="500"/>
                                        <p:tgtEl>
                                          <p:spTgt spid="31"/>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2"/>
                                        </p:tgtEl>
                                        <p:attrNameLst>
                                          <p:attrName>style.visibility</p:attrName>
                                        </p:attrNameLst>
                                      </p:cBhvr>
                                      <p:to>
                                        <p:strVal val="visible"/>
                                      </p:to>
                                    </p:set>
                                    <p:animEffect transition="in" filter="fade">
                                      <p:cBhvr>
                                        <p:cTn id="22"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P spid="31" grpId="0"/>
      <p:bldP spid="32"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Language Focus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5" name="文本框 4"/>
          <p:cNvSpPr txBox="1"/>
          <p:nvPr/>
        </p:nvSpPr>
        <p:spPr>
          <a:xfrm>
            <a:off x="755015" y="2006600"/>
            <a:ext cx="10845800" cy="4140108"/>
          </a:xfrm>
          <a:prstGeom prst="rect">
            <a:avLst/>
          </a:prstGeom>
          <a:noFill/>
        </p:spPr>
        <p:txBody>
          <a:bodyPr wrap="square">
            <a:spAutoFit/>
          </a:bodyPr>
          <a:lstStyle/>
          <a:p>
            <a:pPr>
              <a:lnSpc>
                <a:spcPct val="106000"/>
              </a:lnSpc>
            </a:pPr>
            <a:r>
              <a:rPr lang="en-US" altLang="zh-CN" sz="2400" i="1" dirty="0">
                <a:solidFill>
                  <a:srgbClr val="0070C0"/>
                </a:solidFill>
              </a:rPr>
              <a:t>Fill in the blanks with the most appropriate word from the four choices marked with A, B, C and D.</a:t>
            </a:r>
            <a:endParaRPr lang="zh-CN" altLang="zh-CN" sz="2400" dirty="0">
              <a:solidFill>
                <a:srgbClr val="0070C0"/>
              </a:solidFill>
              <a:ea typeface="等线" panose="02010600030101010101" pitchFamily="2" charset="-122"/>
            </a:endParaRPr>
          </a:p>
          <a:p>
            <a:r>
              <a:rPr lang="zh-CN" altLang="en-US" sz="2400" dirty="0"/>
              <a:t>5</a:t>
            </a:r>
            <a:r>
              <a:rPr lang="en-US" altLang="zh-CN" sz="2400" dirty="0"/>
              <a:t>.</a:t>
            </a:r>
            <a:r>
              <a:rPr lang="zh-CN" altLang="en-US" sz="2400" dirty="0"/>
              <a:t> The artist has successfully </a:t>
            </a:r>
            <a:r>
              <a:rPr lang="en-US" altLang="zh-CN" sz="2400" dirty="0"/>
              <a:t>______</a:t>
            </a:r>
            <a:r>
              <a:rPr lang="zh-CN" altLang="en-US" sz="2400" dirty="0"/>
              <a:t> the baby's lovely smile in her painting. </a:t>
            </a:r>
          </a:p>
          <a:p>
            <a:pPr marL="457200" indent="-457200">
              <a:buAutoNum type="alphaUcPeriod"/>
            </a:pPr>
            <a:r>
              <a:rPr lang="en-US" altLang="zh-CN" sz="2400" dirty="0"/>
              <a:t>S</a:t>
            </a:r>
            <a:r>
              <a:rPr lang="zh-CN" altLang="en-US" sz="2400" dirty="0"/>
              <a:t>teered               B. captured          C. cheated             D. </a:t>
            </a:r>
            <a:r>
              <a:rPr lang="en-US" altLang="zh-CN" sz="2400" dirty="0"/>
              <a:t>B</a:t>
            </a:r>
            <a:r>
              <a:rPr lang="zh-CN" altLang="en-US" sz="2400" dirty="0"/>
              <a:t>othered</a:t>
            </a:r>
            <a:endParaRPr lang="en-US" altLang="zh-CN" sz="2400" dirty="0"/>
          </a:p>
          <a:p>
            <a:pPr>
              <a:lnSpc>
                <a:spcPct val="114000"/>
              </a:lnSpc>
            </a:pPr>
            <a:r>
              <a:rPr lang="zh-CN" altLang="en-US" sz="2400" dirty="0"/>
              <a:t>6</a:t>
            </a:r>
            <a:r>
              <a:rPr lang="en-US" altLang="zh-CN" sz="2400" dirty="0"/>
              <a:t>.</a:t>
            </a:r>
            <a:r>
              <a:rPr lang="zh-CN" altLang="en-US" sz="2400" dirty="0"/>
              <a:t> We must encourage the planting of new trees and </a:t>
            </a:r>
            <a:r>
              <a:rPr lang="en-US" altLang="zh-CN" sz="2400" dirty="0"/>
              <a:t>______</a:t>
            </a:r>
            <a:r>
              <a:rPr lang="zh-CN" altLang="en-US" sz="2400" dirty="0"/>
              <a:t> our existing forests. </a:t>
            </a:r>
          </a:p>
          <a:p>
            <a:pPr marL="457200" indent="-457200">
              <a:lnSpc>
                <a:spcPct val="114000"/>
              </a:lnSpc>
              <a:buAutoNum type="alphaUcPeriod"/>
            </a:pPr>
            <a:r>
              <a:rPr lang="zh-CN" altLang="en-US" sz="2400" dirty="0"/>
              <a:t>serve          B. preserve       C. reserve         D. deserve</a:t>
            </a:r>
            <a:endParaRPr lang="en-US" altLang="zh-CN" sz="2400" dirty="0"/>
          </a:p>
          <a:p>
            <a:pPr>
              <a:lnSpc>
                <a:spcPct val="114000"/>
              </a:lnSpc>
            </a:pPr>
            <a:r>
              <a:rPr lang="zh-CN" altLang="en-US" sz="2400" dirty="0"/>
              <a:t>7</a:t>
            </a:r>
            <a:r>
              <a:rPr lang="en-US" altLang="zh-CN" sz="2400" dirty="0"/>
              <a:t>.</a:t>
            </a:r>
            <a:r>
              <a:rPr lang="zh-CN" altLang="en-US" sz="2400" dirty="0"/>
              <a:t> Her teachers regard her as a </a:t>
            </a:r>
            <a:r>
              <a:rPr lang="en-US" altLang="zh-CN" sz="2400" dirty="0"/>
              <a:t>______</a:t>
            </a:r>
            <a:r>
              <a:rPr lang="zh-CN" altLang="en-US" sz="2400" dirty="0"/>
              <a:t> , trouble-making girl. </a:t>
            </a:r>
          </a:p>
          <a:p>
            <a:pPr marL="457200" indent="-457200">
              <a:lnSpc>
                <a:spcPct val="114000"/>
              </a:lnSpc>
              <a:buAutoNum type="alphaUcPeriod"/>
            </a:pPr>
            <a:r>
              <a:rPr lang="zh-CN" altLang="en-US" sz="2400" dirty="0"/>
              <a:t>constant     B. rebellious     C. superficial   D. convenient</a:t>
            </a:r>
            <a:endParaRPr lang="en-US" altLang="zh-CN" sz="2400" dirty="0"/>
          </a:p>
          <a:p>
            <a:pPr>
              <a:lnSpc>
                <a:spcPct val="114000"/>
              </a:lnSpc>
            </a:pPr>
            <a:r>
              <a:rPr lang="zh-CN" altLang="en-US" sz="2400" dirty="0"/>
              <a:t>8</a:t>
            </a:r>
            <a:r>
              <a:rPr lang="en-US" altLang="zh-CN" sz="2400" dirty="0"/>
              <a:t>.</a:t>
            </a:r>
            <a:r>
              <a:rPr lang="zh-CN" altLang="en-US" sz="2400" dirty="0"/>
              <a:t> The government warned its neighbors not to interfere in its </a:t>
            </a:r>
            <a:r>
              <a:rPr lang="en-US" altLang="zh-CN" sz="2400" dirty="0"/>
              <a:t>______</a:t>
            </a:r>
            <a:r>
              <a:rPr lang="zh-CN" altLang="en-US" sz="2400" dirty="0"/>
              <a:t> affairs. </a:t>
            </a:r>
          </a:p>
          <a:p>
            <a:pPr marL="457200" indent="-457200">
              <a:lnSpc>
                <a:spcPct val="114000"/>
              </a:lnSpc>
              <a:buAutoNum type="alphaUcPeriod"/>
            </a:pPr>
            <a:r>
              <a:rPr lang="zh-CN" altLang="en-US" sz="2400" dirty="0"/>
              <a:t>internal       B. inside             C. external       D. outside </a:t>
            </a:r>
            <a:endParaRPr lang="en-US" altLang="zh-CN" sz="2400" dirty="0"/>
          </a:p>
        </p:txBody>
      </p:sp>
      <p:sp>
        <p:nvSpPr>
          <p:cNvPr id="6" name="文本框 5"/>
          <p:cNvSpPr txBox="1"/>
          <p:nvPr/>
        </p:nvSpPr>
        <p:spPr>
          <a:xfrm>
            <a:off x="813013" y="1566545"/>
            <a:ext cx="1243298" cy="460375"/>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pPr algn="l"/>
            <a:r>
              <a:rPr lang="en-US" altLang="zh-CN" sz="2400" b="1" dirty="0">
                <a:effectLst/>
                <a:latin typeface="Bradley Hand ITC" panose="03070402050302030203" pitchFamily="66" charset="0"/>
                <a:ea typeface="宋体" panose="02010600030101010101" pitchFamily="2" charset="-122"/>
              </a:rPr>
              <a:t>Task 1</a:t>
            </a:r>
            <a:endParaRPr lang="zh-CN" altLang="en-US" sz="2400" b="1" dirty="0">
              <a:effectLst/>
              <a:latin typeface="Bradley Hand ITC" panose="03070402050302030203" pitchFamily="66" charset="0"/>
              <a:ea typeface="宋体" panose="02010600030101010101" pitchFamily="2" charset="-122"/>
            </a:endParaRPr>
          </a:p>
        </p:txBody>
      </p:sp>
      <p:grpSp>
        <p:nvGrpSpPr>
          <p:cNvPr id="19" name="组合 18"/>
          <p:cNvGrpSpPr/>
          <p:nvPr/>
        </p:nvGrpSpPr>
        <p:grpSpPr>
          <a:xfrm>
            <a:off x="867550" y="283464"/>
            <a:ext cx="1179420" cy="1051559"/>
            <a:chOff x="1313" y="323"/>
            <a:chExt cx="2280" cy="2032"/>
          </a:xfrm>
        </p:grpSpPr>
        <p:grpSp>
          <p:nvGrpSpPr>
            <p:cNvPr id="24" name="组合 158"/>
            <p:cNvGrpSpPr/>
            <p:nvPr/>
          </p:nvGrpSpPr>
          <p:grpSpPr>
            <a:xfrm>
              <a:off x="1313" y="323"/>
              <a:ext cx="2280" cy="2032"/>
              <a:chOff x="3720691" y="2824413"/>
              <a:chExt cx="1341120" cy="1209172"/>
            </a:xfrm>
          </p:grpSpPr>
          <p:sp>
            <p:nvSpPr>
              <p:cNvPr id="2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5"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6" name="图片 25"/>
            <p:cNvPicPr>
              <a:picLocks noChangeAspect="1"/>
            </p:cNvPicPr>
            <p:nvPr/>
          </p:nvPicPr>
          <p:blipFill>
            <a:blip r:embed="rId2"/>
            <a:stretch>
              <a:fillRect/>
            </a:stretch>
          </p:blipFill>
          <p:spPr>
            <a:xfrm>
              <a:off x="1635" y="568"/>
              <a:ext cx="1538" cy="1537"/>
            </a:xfrm>
            <a:prstGeom prst="rect">
              <a:avLst/>
            </a:prstGeom>
            <a:noFill/>
            <a:ln w="9525">
              <a:noFill/>
            </a:ln>
          </p:spPr>
        </p:pic>
      </p:grpSp>
      <p:sp>
        <p:nvSpPr>
          <p:cNvPr id="20" name="文本框 19">
            <a:extLst>
              <a:ext uri="{FF2B5EF4-FFF2-40B4-BE49-F238E27FC236}">
                <a16:creationId xmlns:a16="http://schemas.microsoft.com/office/drawing/2014/main" id="{D8902CB3-FD34-40F3-A482-1C6D92D57F2B}"/>
              </a:ext>
            </a:extLst>
          </p:cNvPr>
          <p:cNvSpPr txBox="1"/>
          <p:nvPr/>
        </p:nvSpPr>
        <p:spPr>
          <a:xfrm flipH="1">
            <a:off x="7725663" y="3558678"/>
            <a:ext cx="616817" cy="460476"/>
          </a:xfrm>
          <a:prstGeom prst="rect">
            <a:avLst/>
          </a:prstGeom>
          <a:noFill/>
        </p:spPr>
        <p:txBody>
          <a:bodyPr wrap="square" rtlCol="0">
            <a:spAutoFit/>
          </a:bodyPr>
          <a:lstStyle/>
          <a:p>
            <a:pPr algn="l"/>
            <a:r>
              <a:rPr lang="en-US" altLang="zh-CN" sz="2400" dirty="0">
                <a:solidFill>
                  <a:srgbClr val="C00000"/>
                </a:solidFill>
                <a:effectLst/>
                <a:ea typeface="宋体" panose="02010600030101010101" pitchFamily="2" charset="-122"/>
              </a:rPr>
              <a:t>B</a:t>
            </a:r>
            <a:endParaRPr lang="zh-CN" altLang="en-US" sz="2400" dirty="0">
              <a:solidFill>
                <a:srgbClr val="C00000"/>
              </a:solidFill>
              <a:effectLst/>
              <a:ea typeface="宋体" panose="02010600030101010101" pitchFamily="2" charset="-122"/>
            </a:endParaRPr>
          </a:p>
        </p:txBody>
      </p:sp>
      <p:sp>
        <p:nvSpPr>
          <p:cNvPr id="21" name="文本框 20">
            <a:extLst>
              <a:ext uri="{FF2B5EF4-FFF2-40B4-BE49-F238E27FC236}">
                <a16:creationId xmlns:a16="http://schemas.microsoft.com/office/drawing/2014/main" id="{CB1C2AA1-F19A-4A5D-BDEE-299EA683F892}"/>
              </a:ext>
            </a:extLst>
          </p:cNvPr>
          <p:cNvSpPr txBox="1"/>
          <p:nvPr/>
        </p:nvSpPr>
        <p:spPr>
          <a:xfrm flipH="1">
            <a:off x="4989743" y="4354873"/>
            <a:ext cx="616817" cy="460476"/>
          </a:xfrm>
          <a:prstGeom prst="rect">
            <a:avLst/>
          </a:prstGeom>
          <a:noFill/>
        </p:spPr>
        <p:txBody>
          <a:bodyPr wrap="square" rtlCol="0">
            <a:spAutoFit/>
          </a:bodyPr>
          <a:lstStyle/>
          <a:p>
            <a:pPr algn="l"/>
            <a:r>
              <a:rPr lang="en-US" altLang="zh-CN" sz="2400" dirty="0">
                <a:solidFill>
                  <a:srgbClr val="C00000"/>
                </a:solidFill>
                <a:effectLst/>
                <a:ea typeface="宋体" panose="02010600030101010101" pitchFamily="2" charset="-122"/>
              </a:rPr>
              <a:t>B</a:t>
            </a:r>
            <a:endParaRPr lang="zh-CN" altLang="en-US" sz="2400" dirty="0">
              <a:solidFill>
                <a:srgbClr val="C00000"/>
              </a:solidFill>
              <a:effectLst/>
              <a:ea typeface="宋体" panose="02010600030101010101" pitchFamily="2" charset="-122"/>
            </a:endParaRPr>
          </a:p>
        </p:txBody>
      </p:sp>
      <p:sp>
        <p:nvSpPr>
          <p:cNvPr id="22" name="文本框 21">
            <a:extLst>
              <a:ext uri="{FF2B5EF4-FFF2-40B4-BE49-F238E27FC236}">
                <a16:creationId xmlns:a16="http://schemas.microsoft.com/office/drawing/2014/main" id="{293A128A-0C91-465E-B4D9-27E9E0056E9F}"/>
              </a:ext>
            </a:extLst>
          </p:cNvPr>
          <p:cNvSpPr txBox="1"/>
          <p:nvPr/>
        </p:nvSpPr>
        <p:spPr>
          <a:xfrm flipH="1">
            <a:off x="8843286" y="5207236"/>
            <a:ext cx="616817" cy="460476"/>
          </a:xfrm>
          <a:prstGeom prst="rect">
            <a:avLst/>
          </a:prstGeom>
          <a:noFill/>
        </p:spPr>
        <p:txBody>
          <a:bodyPr wrap="square" rtlCol="0">
            <a:spAutoFit/>
          </a:bodyPr>
          <a:lstStyle/>
          <a:p>
            <a:pPr algn="l"/>
            <a:r>
              <a:rPr lang="en-US" altLang="zh-CN" sz="2400" dirty="0">
                <a:solidFill>
                  <a:srgbClr val="C00000"/>
                </a:solidFill>
                <a:effectLst/>
                <a:ea typeface="宋体" panose="02010600030101010101" pitchFamily="2" charset="-122"/>
              </a:rPr>
              <a:t>A</a:t>
            </a:r>
            <a:endParaRPr lang="zh-CN" altLang="en-US" sz="2400" dirty="0">
              <a:solidFill>
                <a:srgbClr val="C00000"/>
              </a:solidFill>
              <a:effectLst/>
              <a:ea typeface="宋体" panose="02010600030101010101" pitchFamily="2" charset="-122"/>
            </a:endParaRPr>
          </a:p>
        </p:txBody>
      </p:sp>
      <p:sp>
        <p:nvSpPr>
          <p:cNvPr id="23" name="文本框 22">
            <a:extLst>
              <a:ext uri="{FF2B5EF4-FFF2-40B4-BE49-F238E27FC236}">
                <a16:creationId xmlns:a16="http://schemas.microsoft.com/office/drawing/2014/main" id="{03DDF847-EA5E-4323-A974-9C933A8E0EF6}"/>
              </a:ext>
            </a:extLst>
          </p:cNvPr>
          <p:cNvSpPr txBox="1"/>
          <p:nvPr/>
        </p:nvSpPr>
        <p:spPr>
          <a:xfrm>
            <a:off x="4655299" y="2767545"/>
            <a:ext cx="351378" cy="461665"/>
          </a:xfrm>
          <a:prstGeom prst="rect">
            <a:avLst/>
          </a:prstGeom>
          <a:noFill/>
        </p:spPr>
        <p:txBody>
          <a:bodyPr wrap="none" rtlCol="0">
            <a:spAutoFit/>
          </a:bodyPr>
          <a:lstStyle/>
          <a:p>
            <a:pPr algn="l"/>
            <a:r>
              <a:rPr lang="en-US" altLang="zh-CN" sz="2400" dirty="0">
                <a:solidFill>
                  <a:srgbClr val="C00000"/>
                </a:solidFill>
              </a:rPr>
              <a:t>B</a:t>
            </a:r>
            <a:endParaRPr lang="zh-CN" altLang="en-US" sz="2400" dirty="0">
              <a:solidFill>
                <a:srgbClr val="C00000"/>
              </a:solidFill>
              <a:effectLst/>
              <a:latin typeface="Times New Roman" panose="02020603050405020304" pitchFamily="18" charset="0"/>
              <a:ea typeface="宋体" panose="02010600030101010101" pitchFamily="2" charset="-122"/>
            </a:endParaRPr>
          </a:p>
        </p:txBody>
      </p:sp>
    </p:spTree>
    <p:extLst>
      <p:ext uri="{BB962C8B-B14F-4D97-AF65-F5344CB8AC3E}">
        <p14:creationId xmlns:p14="http://schemas.microsoft.com/office/powerpoint/2010/main" val="4124970929"/>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500"/>
                                        <p:tgtEl>
                                          <p:spTgt spid="2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fade">
                                      <p:cBhvr>
                                        <p:cTn id="12" dur="500"/>
                                        <p:tgtEl>
                                          <p:spTgt spid="2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fade">
                                      <p:cBhvr>
                                        <p:cTn id="17" dur="500"/>
                                        <p:tgtEl>
                                          <p:spTgt spid="21"/>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fade">
                                      <p:cBhvr>
                                        <p:cTn id="22"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2" grpId="0"/>
      <p:bldP spid="23"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Language Focus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5" name="文本框 4"/>
          <p:cNvSpPr txBox="1"/>
          <p:nvPr/>
        </p:nvSpPr>
        <p:spPr>
          <a:xfrm>
            <a:off x="755015" y="2006600"/>
            <a:ext cx="10845800" cy="2980431"/>
          </a:xfrm>
          <a:prstGeom prst="rect">
            <a:avLst/>
          </a:prstGeom>
          <a:noFill/>
        </p:spPr>
        <p:txBody>
          <a:bodyPr wrap="square">
            <a:spAutoFit/>
          </a:bodyPr>
          <a:lstStyle/>
          <a:p>
            <a:pPr>
              <a:lnSpc>
                <a:spcPct val="106000"/>
              </a:lnSpc>
            </a:pPr>
            <a:r>
              <a:rPr lang="en-US" altLang="zh-CN" sz="2400" i="1" dirty="0">
                <a:solidFill>
                  <a:srgbClr val="0070C0"/>
                </a:solidFill>
              </a:rPr>
              <a:t>Fill in the blanks with the most appropriate word from the four choices marked with A, B, C and D.</a:t>
            </a:r>
            <a:endParaRPr lang="zh-CN" altLang="zh-CN" sz="2400" dirty="0">
              <a:solidFill>
                <a:srgbClr val="0070C0"/>
              </a:solidFill>
              <a:ea typeface="等线" panose="02010600030101010101" pitchFamily="2" charset="-122"/>
            </a:endParaRPr>
          </a:p>
          <a:p>
            <a:pPr>
              <a:lnSpc>
                <a:spcPct val="114000"/>
              </a:lnSpc>
            </a:pPr>
            <a:r>
              <a:rPr lang="zh-CN" altLang="en-US" sz="2400" dirty="0"/>
              <a:t>9</a:t>
            </a:r>
            <a:r>
              <a:rPr lang="en-US" altLang="zh-CN" sz="2400" dirty="0"/>
              <a:t>.</a:t>
            </a:r>
            <a:r>
              <a:rPr lang="zh-CN" altLang="en-US" sz="2400" dirty="0"/>
              <a:t> Finding a solution to this problem is one of the greatest </a:t>
            </a:r>
            <a:r>
              <a:rPr lang="en-US" altLang="zh-CN" sz="2400" dirty="0"/>
              <a:t>______</a:t>
            </a:r>
            <a:r>
              <a:rPr lang="zh-CN" altLang="en-US" sz="2400" dirty="0"/>
              <a:t> faced by scientists today. </a:t>
            </a:r>
          </a:p>
          <a:p>
            <a:pPr marL="457200" indent="-457200">
              <a:lnSpc>
                <a:spcPct val="114000"/>
              </a:lnSpc>
              <a:buAutoNum type="alphaUcPeriod"/>
            </a:pPr>
            <a:r>
              <a:rPr lang="zh-CN" altLang="en-US" sz="2400" dirty="0"/>
              <a:t>rebellions    B. structures     C. achievements          D. challenges</a:t>
            </a:r>
            <a:endParaRPr lang="en-US" altLang="zh-CN" sz="2400" dirty="0"/>
          </a:p>
          <a:p>
            <a:pPr>
              <a:lnSpc>
                <a:spcPct val="114000"/>
              </a:lnSpc>
            </a:pPr>
            <a:r>
              <a:rPr lang="zh-CN" altLang="en-US" sz="2400" dirty="0"/>
              <a:t>10</a:t>
            </a:r>
            <a:r>
              <a:rPr lang="en-US" altLang="zh-CN" sz="2400" dirty="0"/>
              <a:t>.</a:t>
            </a:r>
            <a:r>
              <a:rPr lang="zh-CN" altLang="en-US" sz="2400" dirty="0"/>
              <a:t> This is only a rough </a:t>
            </a:r>
            <a:r>
              <a:rPr lang="en-US" altLang="zh-CN" sz="2400" dirty="0"/>
              <a:t>______</a:t>
            </a:r>
            <a:r>
              <a:rPr lang="zh-CN" altLang="en-US" sz="2400" dirty="0"/>
              <a:t> —the finished article will have pictures as well. </a:t>
            </a:r>
          </a:p>
          <a:p>
            <a:pPr>
              <a:lnSpc>
                <a:spcPct val="114000"/>
              </a:lnSpc>
            </a:pPr>
            <a:r>
              <a:rPr lang="zh-CN" altLang="en-US" sz="2400" dirty="0"/>
              <a:t>A. draft               B. thought         C. case              D. solution</a:t>
            </a:r>
            <a:endParaRPr lang="zh-CN" altLang="zh-CN" sz="2400" dirty="0">
              <a:latin typeface="Calibri" panose="020F0502020204030204" pitchFamily="34" charset="0"/>
              <a:ea typeface="等线" panose="02010600030101010101" pitchFamily="2" charset="-122"/>
              <a:cs typeface="Calibri" panose="020F0502020204030204" pitchFamily="34" charset="0"/>
            </a:endParaRPr>
          </a:p>
        </p:txBody>
      </p:sp>
      <p:sp>
        <p:nvSpPr>
          <p:cNvPr id="6" name="文本框 5"/>
          <p:cNvSpPr txBox="1"/>
          <p:nvPr/>
        </p:nvSpPr>
        <p:spPr>
          <a:xfrm>
            <a:off x="813013" y="1566545"/>
            <a:ext cx="1243298" cy="460375"/>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pPr algn="l"/>
            <a:r>
              <a:rPr lang="en-US" altLang="zh-CN" sz="2400" b="1" dirty="0">
                <a:effectLst/>
                <a:latin typeface="Bradley Hand ITC" panose="03070402050302030203" pitchFamily="66" charset="0"/>
                <a:ea typeface="宋体" panose="02010600030101010101" pitchFamily="2" charset="-122"/>
              </a:rPr>
              <a:t>Task 1</a:t>
            </a:r>
            <a:endParaRPr lang="zh-CN" altLang="en-US" sz="2400" b="1" dirty="0">
              <a:effectLst/>
              <a:latin typeface="Bradley Hand ITC" panose="03070402050302030203" pitchFamily="66" charset="0"/>
              <a:ea typeface="宋体" panose="02010600030101010101" pitchFamily="2" charset="-122"/>
            </a:endParaRPr>
          </a:p>
        </p:txBody>
      </p:sp>
      <p:grpSp>
        <p:nvGrpSpPr>
          <p:cNvPr id="19" name="组合 18"/>
          <p:cNvGrpSpPr/>
          <p:nvPr/>
        </p:nvGrpSpPr>
        <p:grpSpPr>
          <a:xfrm>
            <a:off x="867550" y="283464"/>
            <a:ext cx="1179420" cy="1051559"/>
            <a:chOff x="1313" y="323"/>
            <a:chExt cx="2280" cy="2032"/>
          </a:xfrm>
        </p:grpSpPr>
        <p:grpSp>
          <p:nvGrpSpPr>
            <p:cNvPr id="24" name="组合 158"/>
            <p:cNvGrpSpPr/>
            <p:nvPr/>
          </p:nvGrpSpPr>
          <p:grpSpPr>
            <a:xfrm>
              <a:off x="1313" y="323"/>
              <a:ext cx="2280" cy="2032"/>
              <a:chOff x="3720691" y="2824413"/>
              <a:chExt cx="1341120" cy="1209172"/>
            </a:xfrm>
          </p:grpSpPr>
          <p:sp>
            <p:nvSpPr>
              <p:cNvPr id="2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5"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6" name="图片 25"/>
            <p:cNvPicPr>
              <a:picLocks noChangeAspect="1"/>
            </p:cNvPicPr>
            <p:nvPr/>
          </p:nvPicPr>
          <p:blipFill>
            <a:blip r:embed="rId2"/>
            <a:stretch>
              <a:fillRect/>
            </a:stretch>
          </p:blipFill>
          <p:spPr>
            <a:xfrm>
              <a:off x="1635" y="568"/>
              <a:ext cx="1538" cy="1537"/>
            </a:xfrm>
            <a:prstGeom prst="rect">
              <a:avLst/>
            </a:prstGeom>
            <a:noFill/>
            <a:ln w="9525">
              <a:noFill/>
            </a:ln>
          </p:spPr>
        </p:pic>
      </p:grpSp>
      <p:sp>
        <p:nvSpPr>
          <p:cNvPr id="29" name="文本框 28">
            <a:extLst>
              <a:ext uri="{FF2B5EF4-FFF2-40B4-BE49-F238E27FC236}">
                <a16:creationId xmlns:a16="http://schemas.microsoft.com/office/drawing/2014/main" id="{BA6BC49E-B209-4A07-8B59-60910E129ABC}"/>
              </a:ext>
            </a:extLst>
          </p:cNvPr>
          <p:cNvSpPr txBox="1"/>
          <p:nvPr/>
        </p:nvSpPr>
        <p:spPr>
          <a:xfrm flipH="1">
            <a:off x="8362144" y="2813230"/>
            <a:ext cx="616817" cy="460476"/>
          </a:xfrm>
          <a:prstGeom prst="rect">
            <a:avLst/>
          </a:prstGeom>
          <a:noFill/>
        </p:spPr>
        <p:txBody>
          <a:bodyPr wrap="square" rtlCol="0">
            <a:spAutoFit/>
          </a:bodyPr>
          <a:lstStyle/>
          <a:p>
            <a:pPr algn="l"/>
            <a:r>
              <a:rPr lang="en-US" altLang="zh-CN" sz="2400" dirty="0">
                <a:solidFill>
                  <a:srgbClr val="C00000"/>
                </a:solidFill>
                <a:effectLst/>
                <a:ea typeface="宋体" panose="02010600030101010101" pitchFamily="2" charset="-122"/>
              </a:rPr>
              <a:t>D</a:t>
            </a:r>
            <a:endParaRPr lang="zh-CN" altLang="en-US" sz="2400" dirty="0">
              <a:solidFill>
                <a:srgbClr val="C00000"/>
              </a:solidFill>
              <a:effectLst/>
              <a:ea typeface="宋体" panose="02010600030101010101" pitchFamily="2" charset="-122"/>
            </a:endParaRPr>
          </a:p>
        </p:txBody>
      </p:sp>
      <p:sp>
        <p:nvSpPr>
          <p:cNvPr id="30" name="文本框 29">
            <a:extLst>
              <a:ext uri="{FF2B5EF4-FFF2-40B4-BE49-F238E27FC236}">
                <a16:creationId xmlns:a16="http://schemas.microsoft.com/office/drawing/2014/main" id="{40F7E364-978D-40CB-83BD-0F6A6D809CB6}"/>
              </a:ext>
            </a:extLst>
          </p:cNvPr>
          <p:cNvSpPr txBox="1"/>
          <p:nvPr/>
        </p:nvSpPr>
        <p:spPr>
          <a:xfrm flipH="1">
            <a:off x="4005861" y="4032715"/>
            <a:ext cx="616817" cy="460476"/>
          </a:xfrm>
          <a:prstGeom prst="rect">
            <a:avLst/>
          </a:prstGeom>
          <a:noFill/>
        </p:spPr>
        <p:txBody>
          <a:bodyPr wrap="square" rtlCol="0">
            <a:spAutoFit/>
          </a:bodyPr>
          <a:lstStyle/>
          <a:p>
            <a:pPr algn="l"/>
            <a:r>
              <a:rPr lang="en-US" altLang="zh-CN" sz="2400" dirty="0">
                <a:solidFill>
                  <a:srgbClr val="C00000"/>
                </a:solidFill>
                <a:effectLst/>
                <a:ea typeface="宋体" panose="02010600030101010101" pitchFamily="2" charset="-122"/>
              </a:rPr>
              <a:t>A</a:t>
            </a:r>
            <a:endParaRPr lang="zh-CN" altLang="en-US" sz="2400" dirty="0">
              <a:solidFill>
                <a:srgbClr val="C00000"/>
              </a:solidFill>
              <a:effectLst/>
              <a:ea typeface="宋体" panose="02010600030101010101" pitchFamily="2" charset="-122"/>
            </a:endParaRPr>
          </a:p>
        </p:txBody>
      </p:sp>
    </p:spTree>
    <p:extLst>
      <p:ext uri="{BB962C8B-B14F-4D97-AF65-F5344CB8AC3E}">
        <p14:creationId xmlns:p14="http://schemas.microsoft.com/office/powerpoint/2010/main" val="3113253567"/>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0"/>
                                        </p:tgtEl>
                                        <p:attrNameLst>
                                          <p:attrName>style.visibility</p:attrName>
                                        </p:attrNameLst>
                                      </p:cBhvr>
                                      <p:to>
                                        <p:strVal val="visible"/>
                                      </p:to>
                                    </p:set>
                                    <p:animEffect transition="in" filter="fade">
                                      <p:cBhvr>
                                        <p:cTn id="12"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1028700" y="2719848"/>
            <a:ext cx="9664700" cy="3327400"/>
          </a:xfrm>
          <a:prstGeom prst="rect">
            <a:avLst/>
          </a:prstGeom>
          <a:noFill/>
          <a:ln w="25400">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solidFill>
                  <a:schemeClr val="accent5">
                    <a:lumMod val="50000"/>
                  </a:schemeClr>
                </a:solidFill>
              </a:ln>
              <a:noFill/>
            </a:endParaRPr>
          </a:p>
        </p:txBody>
      </p:sp>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Language Focus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5" name="文本框 4"/>
          <p:cNvSpPr txBox="1"/>
          <p:nvPr/>
        </p:nvSpPr>
        <p:spPr>
          <a:xfrm>
            <a:off x="691515" y="2177025"/>
            <a:ext cx="5315995" cy="461665"/>
          </a:xfrm>
          <a:prstGeom prst="rect">
            <a:avLst/>
          </a:prstGeom>
          <a:noFill/>
        </p:spPr>
        <p:txBody>
          <a:bodyPr wrap="square">
            <a:spAutoFit/>
          </a:bodyPr>
          <a:lstStyle/>
          <a:p>
            <a:pPr indent="-450215"/>
            <a:r>
              <a:rPr lang="en-US" altLang="zh-CN" sz="2400" i="1" dirty="0">
                <a:solidFill>
                  <a:srgbClr val="0070C0"/>
                </a:solidFill>
                <a:latin typeface="Calibri" panose="020F0502020204030204" pitchFamily="34" charset="0"/>
                <a:cs typeface="Calibri" panose="020F0502020204030204" pitchFamily="34" charset="0"/>
              </a:rPr>
              <a:t>Match the words with their antonyms.</a:t>
            </a:r>
            <a:endParaRPr lang="en-US" altLang="zh-CN" sz="2400" i="1" dirty="0">
              <a:solidFill>
                <a:srgbClr val="0070C0"/>
              </a:solidFill>
              <a:latin typeface="Calibri" panose="020F0502020204030204" pitchFamily="34" charset="0"/>
              <a:ea typeface="等线" panose="02010600030101010101" pitchFamily="2" charset="-122"/>
              <a:cs typeface="Calibri" panose="020F0502020204030204" pitchFamily="34" charset="0"/>
            </a:endParaRPr>
          </a:p>
        </p:txBody>
      </p:sp>
      <p:sp>
        <p:nvSpPr>
          <p:cNvPr id="26" name="文本框 25"/>
          <p:cNvSpPr txBox="1"/>
          <p:nvPr/>
        </p:nvSpPr>
        <p:spPr>
          <a:xfrm>
            <a:off x="724262" y="1670284"/>
            <a:ext cx="1251858" cy="461665"/>
          </a:xfrm>
          <a:prstGeom prst="rect">
            <a:avLst/>
          </a:prstGeom>
          <a:gradFill rotWithShape="1">
            <a:gsLst>
              <a:gs pos="0">
                <a:srgbClr val="99CB38">
                  <a:tint val="65000"/>
                  <a:shade val="92000"/>
                  <a:satMod val="130000"/>
                </a:srgbClr>
              </a:gs>
              <a:gs pos="45000">
                <a:srgbClr val="99CB38">
                  <a:tint val="60000"/>
                  <a:shade val="99000"/>
                  <a:satMod val="120000"/>
                </a:srgbClr>
              </a:gs>
              <a:gs pos="100000">
                <a:srgbClr val="99CB38">
                  <a:tint val="55000"/>
                  <a:satMod val="140000"/>
                </a:srgbClr>
              </a:gs>
            </a:gsLst>
            <a:path path="circle">
              <a:fillToRect l="100000" t="100000" r="100000" b="100000"/>
            </a:path>
          </a:gradFill>
          <a:ln w="12700" cap="flat" cmpd="sng" algn="ctr">
            <a:solidFill>
              <a:srgbClr val="99CB38"/>
            </a:solidFill>
            <a:prstDash val="solid"/>
          </a:ln>
          <a:effectLst/>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en-US" altLang="zh-CN" sz="2400" b="1" i="1" dirty="0">
                <a:latin typeface="Bradley Hand ITC" panose="03070402050302030203" pitchFamily="66" charset="0"/>
                <a:ea typeface="宋体" panose="02010600030101010101" pitchFamily="2" charset="-122"/>
                <a:cs typeface="Calibri" panose="020F0502020204030204" pitchFamily="34" charset="0"/>
              </a:rPr>
              <a:t>Task 2</a:t>
            </a:r>
            <a:endParaRPr lang="zh-CN" altLang="en-US" sz="2400" b="1" i="1" dirty="0">
              <a:effectLst/>
              <a:latin typeface="Bradley Hand ITC" panose="03070402050302030203" pitchFamily="66" charset="0"/>
              <a:ea typeface="宋体" panose="02010600030101010101" pitchFamily="2" charset="-122"/>
            </a:endParaRPr>
          </a:p>
        </p:txBody>
      </p:sp>
      <p:grpSp>
        <p:nvGrpSpPr>
          <p:cNvPr id="21" name="组合 20"/>
          <p:cNvGrpSpPr/>
          <p:nvPr/>
        </p:nvGrpSpPr>
        <p:grpSpPr>
          <a:xfrm>
            <a:off x="867550" y="283464"/>
            <a:ext cx="1179420" cy="1051559"/>
            <a:chOff x="1313" y="323"/>
            <a:chExt cx="2280" cy="2032"/>
          </a:xfrm>
        </p:grpSpPr>
        <p:grpSp>
          <p:nvGrpSpPr>
            <p:cNvPr id="22" name="组合 158"/>
            <p:cNvGrpSpPr/>
            <p:nvPr/>
          </p:nvGrpSpPr>
          <p:grpSpPr>
            <a:xfrm>
              <a:off x="1313" y="323"/>
              <a:ext cx="2280" cy="2032"/>
              <a:chOff x="3720691" y="2824413"/>
              <a:chExt cx="1341120" cy="1209172"/>
            </a:xfrm>
          </p:grpSpPr>
          <p:sp>
            <p:nvSpPr>
              <p:cNvPr id="25"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7"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3"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4" name="图片 23"/>
            <p:cNvPicPr>
              <a:picLocks noChangeAspect="1"/>
            </p:cNvPicPr>
            <p:nvPr/>
          </p:nvPicPr>
          <p:blipFill>
            <a:blip r:embed="rId2"/>
            <a:stretch>
              <a:fillRect/>
            </a:stretch>
          </p:blipFill>
          <p:spPr>
            <a:xfrm>
              <a:off x="1635" y="568"/>
              <a:ext cx="1538" cy="1537"/>
            </a:xfrm>
            <a:prstGeom prst="rect">
              <a:avLst/>
            </a:prstGeom>
            <a:noFill/>
            <a:ln w="9525">
              <a:noFill/>
            </a:ln>
          </p:spPr>
        </p:pic>
      </p:grpSp>
      <p:pic>
        <p:nvPicPr>
          <p:cNvPr id="28" name="图片 27">
            <a:extLst>
              <a:ext uri="{FF2B5EF4-FFF2-40B4-BE49-F238E27FC236}">
                <a16:creationId xmlns:a16="http://schemas.microsoft.com/office/drawing/2014/main" id="{8BC884B7-1CD5-4B0A-9F48-465A8F784AEB}"/>
              </a:ext>
            </a:extLst>
          </p:cNvPr>
          <p:cNvPicPr>
            <a:picLocks noChangeAspect="1"/>
          </p:cNvPicPr>
          <p:nvPr/>
        </p:nvPicPr>
        <p:blipFill rotWithShape="1">
          <a:blip r:embed="rId3"/>
          <a:srcRect l="4068" t="6721" r="31173" b="7101"/>
          <a:stretch/>
        </p:blipFill>
        <p:spPr>
          <a:xfrm>
            <a:off x="1061884" y="2772696"/>
            <a:ext cx="7767484" cy="3165987"/>
          </a:xfrm>
          <a:prstGeom prst="rect">
            <a:avLst/>
          </a:prstGeom>
        </p:spPr>
      </p:pic>
      <p:cxnSp>
        <p:nvCxnSpPr>
          <p:cNvPr id="29" name="直接连接符 28">
            <a:extLst>
              <a:ext uri="{FF2B5EF4-FFF2-40B4-BE49-F238E27FC236}">
                <a16:creationId xmlns:a16="http://schemas.microsoft.com/office/drawing/2014/main" id="{E6291618-B3FA-44FA-BF4F-726646F8B367}"/>
              </a:ext>
            </a:extLst>
          </p:cNvPr>
          <p:cNvCxnSpPr/>
          <p:nvPr/>
        </p:nvCxnSpPr>
        <p:spPr>
          <a:xfrm>
            <a:off x="4198374" y="3165987"/>
            <a:ext cx="2467897" cy="1779638"/>
          </a:xfrm>
          <a:prstGeom prst="line">
            <a:avLst/>
          </a:prstGeom>
          <a:ln>
            <a:solidFill>
              <a:srgbClr val="C00000"/>
            </a:solidFill>
          </a:ln>
        </p:spPr>
        <p:style>
          <a:lnRef idx="3">
            <a:schemeClr val="accent2"/>
          </a:lnRef>
          <a:fillRef idx="0">
            <a:schemeClr val="accent2"/>
          </a:fillRef>
          <a:effectRef idx="2">
            <a:schemeClr val="accent2"/>
          </a:effectRef>
          <a:fontRef idx="minor">
            <a:schemeClr val="tx1"/>
          </a:fontRef>
        </p:style>
      </p:cxnSp>
      <p:cxnSp>
        <p:nvCxnSpPr>
          <p:cNvPr id="30" name="直接连接符 29">
            <a:extLst>
              <a:ext uri="{FF2B5EF4-FFF2-40B4-BE49-F238E27FC236}">
                <a16:creationId xmlns:a16="http://schemas.microsoft.com/office/drawing/2014/main" id="{012D73E6-0E8A-4B47-8380-5C5AE743B859}"/>
              </a:ext>
            </a:extLst>
          </p:cNvPr>
          <p:cNvCxnSpPr>
            <a:cxnSpLocks/>
          </p:cNvCxnSpPr>
          <p:nvPr/>
        </p:nvCxnSpPr>
        <p:spPr>
          <a:xfrm>
            <a:off x="3834581" y="4365522"/>
            <a:ext cx="2835202" cy="1184086"/>
          </a:xfrm>
          <a:prstGeom prst="line">
            <a:avLst/>
          </a:prstGeom>
          <a:ln>
            <a:solidFill>
              <a:srgbClr val="C00000"/>
            </a:solidFill>
          </a:ln>
        </p:spPr>
        <p:style>
          <a:lnRef idx="3">
            <a:schemeClr val="accent2"/>
          </a:lnRef>
          <a:fillRef idx="0">
            <a:schemeClr val="accent2"/>
          </a:fillRef>
          <a:effectRef idx="2">
            <a:schemeClr val="accent2"/>
          </a:effectRef>
          <a:fontRef idx="minor">
            <a:schemeClr val="tx1"/>
          </a:fontRef>
        </p:style>
      </p:cxnSp>
      <p:cxnSp>
        <p:nvCxnSpPr>
          <p:cNvPr id="31" name="直接连接符 30">
            <a:extLst>
              <a:ext uri="{FF2B5EF4-FFF2-40B4-BE49-F238E27FC236}">
                <a16:creationId xmlns:a16="http://schemas.microsoft.com/office/drawing/2014/main" id="{FF38AE9E-C8C7-49D5-A543-D40C6652F0FC}"/>
              </a:ext>
            </a:extLst>
          </p:cNvPr>
          <p:cNvCxnSpPr>
            <a:cxnSpLocks/>
          </p:cNvCxnSpPr>
          <p:nvPr/>
        </p:nvCxnSpPr>
        <p:spPr>
          <a:xfrm flipV="1">
            <a:off x="4471368" y="3205316"/>
            <a:ext cx="2185071" cy="546301"/>
          </a:xfrm>
          <a:prstGeom prst="line">
            <a:avLst/>
          </a:prstGeom>
          <a:ln>
            <a:solidFill>
              <a:srgbClr val="C00000"/>
            </a:solidFill>
          </a:ln>
        </p:spPr>
        <p:style>
          <a:lnRef idx="3">
            <a:schemeClr val="accent2"/>
          </a:lnRef>
          <a:fillRef idx="0">
            <a:schemeClr val="accent2"/>
          </a:fillRef>
          <a:effectRef idx="2">
            <a:schemeClr val="accent2"/>
          </a:effectRef>
          <a:fontRef idx="minor">
            <a:schemeClr val="tx1"/>
          </a:fontRef>
        </p:style>
      </p:cxnSp>
      <p:cxnSp>
        <p:nvCxnSpPr>
          <p:cNvPr id="32" name="直接连接符 31">
            <a:extLst>
              <a:ext uri="{FF2B5EF4-FFF2-40B4-BE49-F238E27FC236}">
                <a16:creationId xmlns:a16="http://schemas.microsoft.com/office/drawing/2014/main" id="{4CDBECDC-3EEB-40D2-9B0D-B83F3212305B}"/>
              </a:ext>
            </a:extLst>
          </p:cNvPr>
          <p:cNvCxnSpPr>
            <a:cxnSpLocks/>
          </p:cNvCxnSpPr>
          <p:nvPr/>
        </p:nvCxnSpPr>
        <p:spPr>
          <a:xfrm flipV="1">
            <a:off x="4257368" y="3795251"/>
            <a:ext cx="2418735" cy="1179871"/>
          </a:xfrm>
          <a:prstGeom prst="line">
            <a:avLst/>
          </a:prstGeom>
          <a:ln>
            <a:solidFill>
              <a:srgbClr val="C00000"/>
            </a:solidFill>
          </a:ln>
        </p:spPr>
        <p:style>
          <a:lnRef idx="3">
            <a:schemeClr val="accent2"/>
          </a:lnRef>
          <a:fillRef idx="0">
            <a:schemeClr val="accent2"/>
          </a:fillRef>
          <a:effectRef idx="2">
            <a:schemeClr val="accent2"/>
          </a:effectRef>
          <a:fontRef idx="minor">
            <a:schemeClr val="tx1"/>
          </a:fontRef>
        </p:style>
      </p:cxnSp>
      <p:cxnSp>
        <p:nvCxnSpPr>
          <p:cNvPr id="33" name="直接连接符 32">
            <a:extLst>
              <a:ext uri="{FF2B5EF4-FFF2-40B4-BE49-F238E27FC236}">
                <a16:creationId xmlns:a16="http://schemas.microsoft.com/office/drawing/2014/main" id="{813B44AC-601C-497B-B383-35F7E40A6A27}"/>
              </a:ext>
            </a:extLst>
          </p:cNvPr>
          <p:cNvCxnSpPr>
            <a:cxnSpLocks/>
          </p:cNvCxnSpPr>
          <p:nvPr/>
        </p:nvCxnSpPr>
        <p:spPr>
          <a:xfrm flipV="1">
            <a:off x="4473677" y="4414683"/>
            <a:ext cx="2202426" cy="1130711"/>
          </a:xfrm>
          <a:prstGeom prst="line">
            <a:avLst/>
          </a:prstGeom>
          <a:ln>
            <a:solidFill>
              <a:srgbClr val="C00000"/>
            </a:solidFill>
          </a:ln>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218741708"/>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p:cTn id="7" dur="500" fill="hold"/>
                                        <p:tgtEl>
                                          <p:spTgt spid="29"/>
                                        </p:tgtEl>
                                        <p:attrNameLst>
                                          <p:attrName>ppt_w</p:attrName>
                                        </p:attrNameLst>
                                      </p:cBhvr>
                                      <p:tavLst>
                                        <p:tav tm="0">
                                          <p:val>
                                            <p:fltVal val="0"/>
                                          </p:val>
                                        </p:tav>
                                        <p:tav tm="100000">
                                          <p:val>
                                            <p:strVal val="#ppt_w"/>
                                          </p:val>
                                        </p:tav>
                                      </p:tavLst>
                                    </p:anim>
                                    <p:anim calcmode="lin" valueType="num">
                                      <p:cBhvr>
                                        <p:cTn id="8" dur="500" fill="hold"/>
                                        <p:tgtEl>
                                          <p:spTgt spid="29"/>
                                        </p:tgtEl>
                                        <p:attrNameLst>
                                          <p:attrName>ppt_h</p:attrName>
                                        </p:attrNameLst>
                                      </p:cBhvr>
                                      <p:tavLst>
                                        <p:tav tm="0">
                                          <p:val>
                                            <p:fltVal val="0"/>
                                          </p:val>
                                        </p:tav>
                                        <p:tav tm="100000">
                                          <p:val>
                                            <p:strVal val="#ppt_h"/>
                                          </p:val>
                                        </p:tav>
                                      </p:tavLst>
                                    </p:anim>
                                    <p:animEffect transition="in" filter="fade">
                                      <p:cBhvr>
                                        <p:cTn id="9" dur="500"/>
                                        <p:tgtEl>
                                          <p:spTgt spid="29"/>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31"/>
                                        </p:tgtEl>
                                        <p:attrNameLst>
                                          <p:attrName>style.visibility</p:attrName>
                                        </p:attrNameLst>
                                      </p:cBhvr>
                                      <p:to>
                                        <p:strVal val="visible"/>
                                      </p:to>
                                    </p:set>
                                    <p:anim calcmode="lin" valueType="num">
                                      <p:cBhvr>
                                        <p:cTn id="14" dur="500" fill="hold"/>
                                        <p:tgtEl>
                                          <p:spTgt spid="31"/>
                                        </p:tgtEl>
                                        <p:attrNameLst>
                                          <p:attrName>ppt_w</p:attrName>
                                        </p:attrNameLst>
                                      </p:cBhvr>
                                      <p:tavLst>
                                        <p:tav tm="0">
                                          <p:val>
                                            <p:fltVal val="0"/>
                                          </p:val>
                                        </p:tav>
                                        <p:tav tm="100000">
                                          <p:val>
                                            <p:strVal val="#ppt_w"/>
                                          </p:val>
                                        </p:tav>
                                      </p:tavLst>
                                    </p:anim>
                                    <p:anim calcmode="lin" valueType="num">
                                      <p:cBhvr>
                                        <p:cTn id="15" dur="500" fill="hold"/>
                                        <p:tgtEl>
                                          <p:spTgt spid="31"/>
                                        </p:tgtEl>
                                        <p:attrNameLst>
                                          <p:attrName>ppt_h</p:attrName>
                                        </p:attrNameLst>
                                      </p:cBhvr>
                                      <p:tavLst>
                                        <p:tav tm="0">
                                          <p:val>
                                            <p:fltVal val="0"/>
                                          </p:val>
                                        </p:tav>
                                        <p:tav tm="100000">
                                          <p:val>
                                            <p:strVal val="#ppt_h"/>
                                          </p:val>
                                        </p:tav>
                                      </p:tavLst>
                                    </p:anim>
                                    <p:animEffect transition="in" filter="fade">
                                      <p:cBhvr>
                                        <p:cTn id="16" dur="500"/>
                                        <p:tgtEl>
                                          <p:spTgt spid="31"/>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nodeType="clickEffect">
                                  <p:stCondLst>
                                    <p:cond delay="0"/>
                                  </p:stCondLst>
                                  <p:childTnLst>
                                    <p:set>
                                      <p:cBhvr>
                                        <p:cTn id="20" dur="1" fill="hold">
                                          <p:stCondLst>
                                            <p:cond delay="0"/>
                                          </p:stCondLst>
                                        </p:cTn>
                                        <p:tgtEl>
                                          <p:spTgt spid="30"/>
                                        </p:tgtEl>
                                        <p:attrNameLst>
                                          <p:attrName>style.visibility</p:attrName>
                                        </p:attrNameLst>
                                      </p:cBhvr>
                                      <p:to>
                                        <p:strVal val="visible"/>
                                      </p:to>
                                    </p:set>
                                    <p:anim calcmode="lin" valueType="num">
                                      <p:cBhvr>
                                        <p:cTn id="21" dur="500" fill="hold"/>
                                        <p:tgtEl>
                                          <p:spTgt spid="30"/>
                                        </p:tgtEl>
                                        <p:attrNameLst>
                                          <p:attrName>ppt_w</p:attrName>
                                        </p:attrNameLst>
                                      </p:cBhvr>
                                      <p:tavLst>
                                        <p:tav tm="0">
                                          <p:val>
                                            <p:fltVal val="0"/>
                                          </p:val>
                                        </p:tav>
                                        <p:tav tm="100000">
                                          <p:val>
                                            <p:strVal val="#ppt_w"/>
                                          </p:val>
                                        </p:tav>
                                      </p:tavLst>
                                    </p:anim>
                                    <p:anim calcmode="lin" valueType="num">
                                      <p:cBhvr>
                                        <p:cTn id="22" dur="500" fill="hold"/>
                                        <p:tgtEl>
                                          <p:spTgt spid="30"/>
                                        </p:tgtEl>
                                        <p:attrNameLst>
                                          <p:attrName>ppt_h</p:attrName>
                                        </p:attrNameLst>
                                      </p:cBhvr>
                                      <p:tavLst>
                                        <p:tav tm="0">
                                          <p:val>
                                            <p:fltVal val="0"/>
                                          </p:val>
                                        </p:tav>
                                        <p:tav tm="100000">
                                          <p:val>
                                            <p:strVal val="#ppt_h"/>
                                          </p:val>
                                        </p:tav>
                                      </p:tavLst>
                                    </p:anim>
                                    <p:animEffect transition="in" filter="fade">
                                      <p:cBhvr>
                                        <p:cTn id="23" dur="500"/>
                                        <p:tgtEl>
                                          <p:spTgt spid="30"/>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ntr" presetSubtype="16" fill="hold" nodeType="clickEffect">
                                  <p:stCondLst>
                                    <p:cond delay="0"/>
                                  </p:stCondLst>
                                  <p:childTnLst>
                                    <p:set>
                                      <p:cBhvr>
                                        <p:cTn id="27" dur="1" fill="hold">
                                          <p:stCondLst>
                                            <p:cond delay="0"/>
                                          </p:stCondLst>
                                        </p:cTn>
                                        <p:tgtEl>
                                          <p:spTgt spid="32"/>
                                        </p:tgtEl>
                                        <p:attrNameLst>
                                          <p:attrName>style.visibility</p:attrName>
                                        </p:attrNameLst>
                                      </p:cBhvr>
                                      <p:to>
                                        <p:strVal val="visible"/>
                                      </p:to>
                                    </p:set>
                                    <p:anim calcmode="lin" valueType="num">
                                      <p:cBhvr>
                                        <p:cTn id="28" dur="500" fill="hold"/>
                                        <p:tgtEl>
                                          <p:spTgt spid="32"/>
                                        </p:tgtEl>
                                        <p:attrNameLst>
                                          <p:attrName>ppt_w</p:attrName>
                                        </p:attrNameLst>
                                      </p:cBhvr>
                                      <p:tavLst>
                                        <p:tav tm="0">
                                          <p:val>
                                            <p:fltVal val="0"/>
                                          </p:val>
                                        </p:tav>
                                        <p:tav tm="100000">
                                          <p:val>
                                            <p:strVal val="#ppt_w"/>
                                          </p:val>
                                        </p:tav>
                                      </p:tavLst>
                                    </p:anim>
                                    <p:anim calcmode="lin" valueType="num">
                                      <p:cBhvr>
                                        <p:cTn id="29" dur="500" fill="hold"/>
                                        <p:tgtEl>
                                          <p:spTgt spid="32"/>
                                        </p:tgtEl>
                                        <p:attrNameLst>
                                          <p:attrName>ppt_h</p:attrName>
                                        </p:attrNameLst>
                                      </p:cBhvr>
                                      <p:tavLst>
                                        <p:tav tm="0">
                                          <p:val>
                                            <p:fltVal val="0"/>
                                          </p:val>
                                        </p:tav>
                                        <p:tav tm="100000">
                                          <p:val>
                                            <p:strVal val="#ppt_h"/>
                                          </p:val>
                                        </p:tav>
                                      </p:tavLst>
                                    </p:anim>
                                    <p:animEffect transition="in" filter="fade">
                                      <p:cBhvr>
                                        <p:cTn id="30" dur="500"/>
                                        <p:tgtEl>
                                          <p:spTgt spid="32"/>
                                        </p:tgtEl>
                                      </p:cBhvr>
                                    </p:animEffect>
                                  </p:childTnLst>
                                </p:cTn>
                              </p:par>
                            </p:childTnLst>
                          </p:cTn>
                        </p:par>
                      </p:childTnLst>
                    </p:cTn>
                  </p:par>
                  <p:par>
                    <p:cTn id="31" fill="hold">
                      <p:stCondLst>
                        <p:cond delay="indefinite"/>
                      </p:stCondLst>
                      <p:childTnLst>
                        <p:par>
                          <p:cTn id="32" fill="hold">
                            <p:stCondLst>
                              <p:cond delay="0"/>
                            </p:stCondLst>
                            <p:childTnLst>
                              <p:par>
                                <p:cTn id="33" presetID="53" presetClass="entr" presetSubtype="16" fill="hold" nodeType="clickEffect">
                                  <p:stCondLst>
                                    <p:cond delay="0"/>
                                  </p:stCondLst>
                                  <p:childTnLst>
                                    <p:set>
                                      <p:cBhvr>
                                        <p:cTn id="34" dur="1" fill="hold">
                                          <p:stCondLst>
                                            <p:cond delay="0"/>
                                          </p:stCondLst>
                                        </p:cTn>
                                        <p:tgtEl>
                                          <p:spTgt spid="33"/>
                                        </p:tgtEl>
                                        <p:attrNameLst>
                                          <p:attrName>style.visibility</p:attrName>
                                        </p:attrNameLst>
                                      </p:cBhvr>
                                      <p:to>
                                        <p:strVal val="visible"/>
                                      </p:to>
                                    </p:set>
                                    <p:anim calcmode="lin" valueType="num">
                                      <p:cBhvr>
                                        <p:cTn id="35" dur="500" fill="hold"/>
                                        <p:tgtEl>
                                          <p:spTgt spid="33"/>
                                        </p:tgtEl>
                                        <p:attrNameLst>
                                          <p:attrName>ppt_w</p:attrName>
                                        </p:attrNameLst>
                                      </p:cBhvr>
                                      <p:tavLst>
                                        <p:tav tm="0">
                                          <p:val>
                                            <p:fltVal val="0"/>
                                          </p:val>
                                        </p:tav>
                                        <p:tav tm="100000">
                                          <p:val>
                                            <p:strVal val="#ppt_w"/>
                                          </p:val>
                                        </p:tav>
                                      </p:tavLst>
                                    </p:anim>
                                    <p:anim calcmode="lin" valueType="num">
                                      <p:cBhvr>
                                        <p:cTn id="36" dur="500" fill="hold"/>
                                        <p:tgtEl>
                                          <p:spTgt spid="33"/>
                                        </p:tgtEl>
                                        <p:attrNameLst>
                                          <p:attrName>ppt_h</p:attrName>
                                        </p:attrNameLst>
                                      </p:cBhvr>
                                      <p:tavLst>
                                        <p:tav tm="0">
                                          <p:val>
                                            <p:fltVal val="0"/>
                                          </p:val>
                                        </p:tav>
                                        <p:tav tm="100000">
                                          <p:val>
                                            <p:strVal val="#ppt_h"/>
                                          </p:val>
                                        </p:tav>
                                      </p:tavLst>
                                    </p:anim>
                                    <p:animEffect transition="in" filter="fade">
                                      <p:cBhvr>
                                        <p:cTn id="37"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721359" y="1805101"/>
            <a:ext cx="1251858" cy="461665"/>
          </a:xfrm>
          <a:prstGeom prst="rect">
            <a:avLst/>
          </a:prstGeom>
          <a:gradFill rotWithShape="1">
            <a:gsLst>
              <a:gs pos="0">
                <a:srgbClr val="99CB38">
                  <a:tint val="65000"/>
                  <a:shade val="92000"/>
                  <a:satMod val="130000"/>
                </a:srgbClr>
              </a:gs>
              <a:gs pos="45000">
                <a:srgbClr val="99CB38">
                  <a:tint val="60000"/>
                  <a:shade val="99000"/>
                  <a:satMod val="120000"/>
                </a:srgbClr>
              </a:gs>
              <a:gs pos="100000">
                <a:srgbClr val="99CB38">
                  <a:tint val="55000"/>
                  <a:satMod val="140000"/>
                </a:srgbClr>
              </a:gs>
            </a:gsLst>
            <a:path path="circle">
              <a:fillToRect l="100000" t="100000" r="100000" b="100000"/>
            </a:path>
          </a:gradFill>
          <a:ln w="12700" cap="flat" cmpd="sng" algn="ctr">
            <a:solidFill>
              <a:srgbClr val="99CB38"/>
            </a:solidFill>
            <a:prstDash val="solid"/>
          </a:ln>
          <a:effectLst/>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en-US" altLang="zh-CN" sz="2400" b="1" i="1" dirty="0">
                <a:latin typeface="Bradley Hand ITC" panose="03070402050302030203" pitchFamily="66" charset="0"/>
                <a:ea typeface="宋体" panose="02010600030101010101" pitchFamily="2" charset="-122"/>
                <a:cs typeface="Calibri" panose="020F0502020204030204" pitchFamily="34" charset="0"/>
              </a:rPr>
              <a:t>Task 3</a:t>
            </a:r>
            <a:endParaRPr lang="zh-CN" altLang="en-US" sz="2400" b="1" i="1" dirty="0">
              <a:effectLst/>
              <a:latin typeface="Bradley Hand ITC" panose="03070402050302030203" pitchFamily="66" charset="0"/>
              <a:ea typeface="宋体" panose="02010600030101010101" pitchFamily="2" charset="-122"/>
            </a:endParaRPr>
          </a:p>
        </p:txBody>
      </p:sp>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Language Focus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579755" y="1909732"/>
            <a:ext cx="10950575" cy="4185761"/>
          </a:xfrm>
          <a:prstGeom prst="rect">
            <a:avLst/>
          </a:prstGeom>
          <a:noFill/>
        </p:spPr>
        <p:txBody>
          <a:bodyPr wrap="square">
            <a:spAutoFit/>
          </a:bodyPr>
          <a:lstStyle/>
          <a:p>
            <a:pPr algn="ctr">
              <a:lnSpc>
                <a:spcPts val="2000"/>
              </a:lnSpc>
            </a:pPr>
            <a:r>
              <a:rPr lang="en-US" altLang="zh-CN" kern="100" dirty="0">
                <a:latin typeface="Times New Roman" panose="02020603050405020304" pitchFamily="18" charset="0"/>
              </a:rPr>
              <a:t> </a:t>
            </a:r>
            <a:r>
              <a:rPr lang="en-US" altLang="zh-CN" sz="2400" kern="100" dirty="0">
                <a:solidFill>
                  <a:srgbClr val="00B050"/>
                </a:solidFill>
                <a:latin typeface="Calibri" panose="020F0502020204030204" pitchFamily="34" charset="0"/>
                <a:cs typeface="Calibri" panose="020F0502020204030204" pitchFamily="34" charset="0"/>
              </a:rPr>
              <a:t> </a:t>
            </a:r>
            <a:r>
              <a:rPr lang="en-US" altLang="zh-CN" sz="2400" b="1" dirty="0">
                <a:solidFill>
                  <a:srgbClr val="00B050"/>
                </a:solidFill>
                <a:latin typeface="Calibri" panose="020F0502020204030204" pitchFamily="34" charset="0"/>
                <a:cs typeface="Calibri" panose="020F0502020204030204" pitchFamily="34" charset="0"/>
              </a:rPr>
              <a:t>“as if” clause</a:t>
            </a:r>
          </a:p>
          <a:p>
            <a:pPr algn="ctr">
              <a:lnSpc>
                <a:spcPts val="2000"/>
              </a:lnSpc>
            </a:pPr>
            <a:endParaRPr lang="en-US" altLang="zh-CN" sz="2400" b="1" dirty="0">
              <a:solidFill>
                <a:srgbClr val="00B050"/>
              </a:solidFill>
              <a:latin typeface="Calibri" panose="020F0502020204030204" pitchFamily="34" charset="0"/>
              <a:cs typeface="Calibri" panose="020F0502020204030204" pitchFamily="34" charset="0"/>
            </a:endParaRPr>
          </a:p>
          <a:p>
            <a:pPr>
              <a:lnSpc>
                <a:spcPts val="2000"/>
              </a:lnSpc>
            </a:pPr>
            <a:r>
              <a:rPr lang="en-US" altLang="zh-CN" sz="2400" i="1" dirty="0">
                <a:solidFill>
                  <a:srgbClr val="0070C0"/>
                </a:solidFill>
                <a:latin typeface="Calibri" panose="020F0502020204030204" pitchFamily="34" charset="0"/>
                <a:cs typeface="Calibri" panose="020F0502020204030204" pitchFamily="34" charset="0"/>
              </a:rPr>
              <a:t>Tell the difference between the tenses used in the “as if” clause.</a:t>
            </a:r>
          </a:p>
          <a:p>
            <a:pPr>
              <a:lnSpc>
                <a:spcPct val="150000"/>
              </a:lnSpc>
            </a:pPr>
            <a:r>
              <a:rPr lang="en-US" altLang="zh-CN" sz="2400" dirty="0">
                <a:latin typeface="Calibri" panose="020F0502020204030204" pitchFamily="34" charset="0"/>
                <a:cs typeface="Calibri" panose="020F0502020204030204" pitchFamily="34" charset="0"/>
              </a:rPr>
              <a:t>1. But they seem just as bad, </a:t>
            </a:r>
            <a:r>
              <a:rPr lang="en-US" altLang="zh-CN" sz="2400" dirty="0">
                <a:solidFill>
                  <a:srgbClr val="C00000"/>
                </a:solidFill>
                <a:latin typeface="Calibri" panose="020F0502020204030204" pitchFamily="34" charset="0"/>
                <a:cs typeface="Calibri" panose="020F0502020204030204" pitchFamily="34" charset="0"/>
              </a:rPr>
              <a:t>as if </a:t>
            </a:r>
            <a:r>
              <a:rPr lang="en-US" altLang="zh-CN" sz="2400" dirty="0">
                <a:latin typeface="Calibri" panose="020F0502020204030204" pitchFamily="34" charset="0"/>
                <a:cs typeface="Calibri" panose="020F0502020204030204" pitchFamily="34" charset="0"/>
              </a:rPr>
              <a:t>everything is limited, including people’s perceptions of the limited English speaker. </a:t>
            </a:r>
          </a:p>
          <a:p>
            <a:pPr>
              <a:lnSpc>
                <a:spcPct val="150000"/>
              </a:lnSpc>
            </a:pPr>
            <a:r>
              <a:rPr lang="en-US" altLang="zh-CN" sz="2400" dirty="0">
                <a:latin typeface="Calibri" panose="020F0502020204030204" pitchFamily="34" charset="0"/>
                <a:cs typeface="Calibri" panose="020F0502020204030204" pitchFamily="34" charset="0"/>
              </a:rPr>
              <a:t>2 .</a:t>
            </a:r>
            <a:r>
              <a:rPr lang="zh-CN" altLang="en-US" sz="2400" dirty="0">
                <a:latin typeface="Calibri" panose="020F0502020204030204" pitchFamily="34" charset="0"/>
                <a:cs typeface="Calibri" panose="020F0502020204030204" pitchFamily="34" charset="0"/>
              </a:rPr>
              <a:t> </a:t>
            </a:r>
            <a:r>
              <a:rPr lang="en-US" altLang="zh-CN" sz="2400" dirty="0">
                <a:latin typeface="Calibri" panose="020F0502020204030204" pitchFamily="34" charset="0"/>
                <a:cs typeface="Calibri" panose="020F0502020204030204" pitchFamily="34" charset="0"/>
              </a:rPr>
              <a:t>…people…pretended not to understand her, or even acted </a:t>
            </a:r>
            <a:r>
              <a:rPr lang="en-US" altLang="zh-CN" sz="2400" dirty="0">
                <a:solidFill>
                  <a:srgbClr val="C00000"/>
                </a:solidFill>
                <a:latin typeface="Calibri" panose="020F0502020204030204" pitchFamily="34" charset="0"/>
                <a:cs typeface="Calibri" panose="020F0502020204030204" pitchFamily="34" charset="0"/>
              </a:rPr>
              <a:t>as if</a:t>
            </a:r>
            <a:r>
              <a:rPr lang="en-US" altLang="zh-CN" sz="2400" dirty="0">
                <a:latin typeface="Calibri" panose="020F0502020204030204" pitchFamily="34" charset="0"/>
                <a:cs typeface="Calibri" panose="020F0502020204030204" pitchFamily="34" charset="0"/>
              </a:rPr>
              <a:t> they did not hear her. </a:t>
            </a:r>
          </a:p>
          <a:p>
            <a:pPr>
              <a:lnSpc>
                <a:spcPct val="150000"/>
              </a:lnSpc>
            </a:pPr>
            <a:r>
              <a:rPr lang="en-US" altLang="zh-CN" sz="2400" dirty="0">
                <a:latin typeface="Calibri" panose="020F0502020204030204" pitchFamily="34" charset="0"/>
                <a:cs typeface="Calibri" panose="020F0502020204030204" pitchFamily="34" charset="0"/>
              </a:rPr>
              <a:t>3. It has always bothered me that I can think of no way to describe it other than “broken,” as if it were damaged and needed to be fixed, </a:t>
            </a:r>
            <a:r>
              <a:rPr lang="en-US" altLang="zh-CN" sz="2400" dirty="0">
                <a:solidFill>
                  <a:srgbClr val="C00000"/>
                </a:solidFill>
                <a:latin typeface="Calibri" panose="020F0502020204030204" pitchFamily="34" charset="0"/>
                <a:cs typeface="Calibri" panose="020F0502020204030204" pitchFamily="34" charset="0"/>
              </a:rPr>
              <a:t>as if </a:t>
            </a:r>
            <a:r>
              <a:rPr lang="en-US" altLang="zh-CN" sz="2400" dirty="0">
                <a:latin typeface="Calibri" panose="020F0502020204030204" pitchFamily="34" charset="0"/>
                <a:cs typeface="Calibri" panose="020F0502020204030204" pitchFamily="34" charset="0"/>
              </a:rPr>
              <a:t>it lacked a certain wholeness and soundness. </a:t>
            </a:r>
          </a:p>
        </p:txBody>
      </p:sp>
      <p:sp>
        <p:nvSpPr>
          <p:cNvPr id="10" name="页脚占位符 6"/>
          <p:cNvSpPr>
            <a:spLocks noGrp="1"/>
          </p:cNvSpPr>
          <p:nvPr/>
        </p:nvSpPr>
        <p:spPr>
          <a:xfrm>
            <a:off x="4026545" y="7180510"/>
            <a:ext cx="4822804" cy="365125"/>
          </a:xfrm>
          <a:prstGeom prst="rect">
            <a:avLst/>
          </a:prstGeom>
        </p:spPr>
        <p:txBody>
          <a:bodyPr vert="horz" lIns="91440" tIns="45720" rIns="91440" bIns="45720" rtlCol="0" anchor="ctr"/>
          <a:lstStyle>
            <a:defPPr>
              <a:defRPr lang="en-US"/>
            </a:defPPr>
            <a:lvl1pPr marL="0" algn="ctr" defTabSz="914400" rtl="0" eaLnBrk="1" latinLnBrk="0" hangingPunct="1">
              <a:defRPr sz="900" kern="1200" cap="all" baseline="0">
                <a:solidFill>
                  <a:srgbClr val="FFFFFF"/>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a:t>华东师范大学出版社</a:t>
            </a:r>
          </a:p>
        </p:txBody>
      </p:sp>
      <p:grpSp>
        <p:nvGrpSpPr>
          <p:cNvPr id="17" name="组合 16"/>
          <p:cNvGrpSpPr/>
          <p:nvPr/>
        </p:nvGrpSpPr>
        <p:grpSpPr>
          <a:xfrm>
            <a:off x="867550" y="283464"/>
            <a:ext cx="1179420" cy="1051559"/>
            <a:chOff x="1313" y="323"/>
            <a:chExt cx="2280" cy="2032"/>
          </a:xfrm>
        </p:grpSpPr>
        <p:grpSp>
          <p:nvGrpSpPr>
            <p:cNvPr id="18" name="组合 158"/>
            <p:cNvGrpSpPr/>
            <p:nvPr/>
          </p:nvGrpSpPr>
          <p:grpSpPr>
            <a:xfrm>
              <a:off x="1313" y="323"/>
              <a:ext cx="2280" cy="2032"/>
              <a:chOff x="3720691" y="2824413"/>
              <a:chExt cx="1341120" cy="1209172"/>
            </a:xfrm>
          </p:grpSpPr>
          <p:sp>
            <p:nvSpPr>
              <p:cNvPr id="21"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2"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9"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0" name="图片 19"/>
            <p:cNvPicPr>
              <a:picLocks noChangeAspect="1"/>
            </p:cNvPicPr>
            <p:nvPr/>
          </p:nvPicPr>
          <p:blipFill>
            <a:blip r:embed="rId2"/>
            <a:stretch>
              <a:fillRect/>
            </a:stretch>
          </p:blipFill>
          <p:spPr>
            <a:xfrm>
              <a:off x="1635" y="568"/>
              <a:ext cx="1538" cy="1537"/>
            </a:xfrm>
            <a:prstGeom prst="rect">
              <a:avLst/>
            </a:prstGeom>
            <a:noFill/>
            <a:ln w="9525">
              <a:noFill/>
            </a:ln>
          </p:spPr>
        </p:pic>
      </p:grpSp>
    </p:spTree>
    <p:extLst>
      <p:ext uri="{BB962C8B-B14F-4D97-AF65-F5344CB8AC3E}">
        <p14:creationId xmlns:p14="http://schemas.microsoft.com/office/powerpoint/2010/main" val="1285018465"/>
      </p:ext>
    </p:extLst>
  </p:cSld>
  <p:clrMapOvr>
    <a:masterClrMapping/>
  </p:clrMapOvr>
  <p:transition>
    <p:random/>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721359" y="1805101"/>
            <a:ext cx="1251858" cy="461665"/>
          </a:xfrm>
          <a:prstGeom prst="rect">
            <a:avLst/>
          </a:prstGeom>
          <a:gradFill rotWithShape="1">
            <a:gsLst>
              <a:gs pos="0">
                <a:srgbClr val="99CB38">
                  <a:tint val="65000"/>
                  <a:shade val="92000"/>
                  <a:satMod val="130000"/>
                </a:srgbClr>
              </a:gs>
              <a:gs pos="45000">
                <a:srgbClr val="99CB38">
                  <a:tint val="60000"/>
                  <a:shade val="99000"/>
                  <a:satMod val="120000"/>
                </a:srgbClr>
              </a:gs>
              <a:gs pos="100000">
                <a:srgbClr val="99CB38">
                  <a:tint val="55000"/>
                  <a:satMod val="140000"/>
                </a:srgbClr>
              </a:gs>
            </a:gsLst>
            <a:path path="circle">
              <a:fillToRect l="100000" t="100000" r="100000" b="100000"/>
            </a:path>
          </a:gradFill>
          <a:ln w="12700" cap="flat" cmpd="sng" algn="ctr">
            <a:solidFill>
              <a:srgbClr val="99CB38"/>
            </a:solidFill>
            <a:prstDash val="solid"/>
          </a:ln>
          <a:effectLst/>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en-US" altLang="zh-CN" sz="2400" b="1" i="1" dirty="0">
                <a:latin typeface="Bradley Hand ITC" panose="03070402050302030203" pitchFamily="66" charset="0"/>
                <a:ea typeface="宋体" panose="02010600030101010101" pitchFamily="2" charset="-122"/>
                <a:cs typeface="Calibri" panose="020F0502020204030204" pitchFamily="34" charset="0"/>
              </a:rPr>
              <a:t>Task 3</a:t>
            </a:r>
            <a:endParaRPr lang="zh-CN" altLang="en-US" sz="2400" b="1" i="1" dirty="0">
              <a:effectLst/>
              <a:latin typeface="Bradley Hand ITC" panose="03070402050302030203" pitchFamily="66" charset="0"/>
              <a:ea typeface="宋体" panose="02010600030101010101" pitchFamily="2" charset="-122"/>
            </a:endParaRPr>
          </a:p>
        </p:txBody>
      </p:sp>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Language Focus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579755" y="1909732"/>
            <a:ext cx="10950575" cy="3387851"/>
          </a:xfrm>
          <a:prstGeom prst="rect">
            <a:avLst/>
          </a:prstGeom>
          <a:noFill/>
        </p:spPr>
        <p:txBody>
          <a:bodyPr wrap="square">
            <a:spAutoFit/>
          </a:bodyPr>
          <a:lstStyle/>
          <a:p>
            <a:pPr algn="ctr">
              <a:lnSpc>
                <a:spcPts val="2000"/>
              </a:lnSpc>
            </a:pPr>
            <a:r>
              <a:rPr lang="en-US" altLang="zh-CN" kern="100" dirty="0">
                <a:latin typeface="Times New Roman" panose="02020603050405020304" pitchFamily="18" charset="0"/>
              </a:rPr>
              <a:t>  </a:t>
            </a:r>
            <a:r>
              <a:rPr lang="en-US" altLang="zh-CN" sz="2400" kern="100" dirty="0">
                <a:solidFill>
                  <a:srgbClr val="00B050"/>
                </a:solidFill>
                <a:latin typeface="Calibri" panose="020F0502020204030204" pitchFamily="34" charset="0"/>
                <a:cs typeface="Calibri" panose="020F0502020204030204" pitchFamily="34" charset="0"/>
              </a:rPr>
              <a:t> </a:t>
            </a:r>
            <a:r>
              <a:rPr lang="en-US" altLang="zh-CN" sz="2400" b="1" dirty="0">
                <a:solidFill>
                  <a:srgbClr val="00B050"/>
                </a:solidFill>
                <a:latin typeface="Calibri" panose="020F0502020204030204" pitchFamily="34" charset="0"/>
                <a:cs typeface="Calibri" panose="020F0502020204030204" pitchFamily="34" charset="0"/>
              </a:rPr>
              <a:t>“as if” clause</a:t>
            </a:r>
          </a:p>
          <a:p>
            <a:pPr algn="ctr">
              <a:lnSpc>
                <a:spcPts val="2000"/>
              </a:lnSpc>
            </a:pPr>
            <a:endParaRPr lang="en-US" altLang="zh-CN" sz="2400" b="1" dirty="0">
              <a:solidFill>
                <a:srgbClr val="00B050"/>
              </a:solidFill>
              <a:latin typeface="Calibri" panose="020F0502020204030204" pitchFamily="34" charset="0"/>
              <a:cs typeface="Calibri" panose="020F0502020204030204" pitchFamily="34" charset="0"/>
            </a:endParaRPr>
          </a:p>
          <a:p>
            <a:pPr>
              <a:lnSpc>
                <a:spcPts val="2000"/>
              </a:lnSpc>
            </a:pPr>
            <a:r>
              <a:rPr lang="en-US" altLang="zh-CN" sz="2400" i="1" dirty="0">
                <a:solidFill>
                  <a:srgbClr val="0070C0"/>
                </a:solidFill>
                <a:latin typeface="Calibri" panose="020F0502020204030204" pitchFamily="34" charset="0"/>
                <a:cs typeface="Calibri" panose="020F0502020204030204" pitchFamily="34" charset="0"/>
              </a:rPr>
              <a:t>Finish the following sentences with the correct tense in the “as if” clauses.</a:t>
            </a:r>
          </a:p>
          <a:p>
            <a:pPr marL="342900" lvl="0" indent="-342900">
              <a:lnSpc>
                <a:spcPct val="114000"/>
              </a:lnSpc>
              <a:buFont typeface="+mj-lt"/>
              <a:buAutoNum type="arabicPeriod"/>
            </a:pPr>
            <a:r>
              <a:rPr lang="en-US" altLang="zh-CN" sz="2400" kern="100" dirty="0">
                <a:solidFill>
                  <a:srgbClr val="000000"/>
                </a:solidFill>
              </a:rPr>
              <a:t>It’s getting colder outside. It feels as if the fall ___________ (arrive). (It’s about the fall time.)</a:t>
            </a:r>
            <a:endParaRPr lang="zh-CN" altLang="zh-CN" sz="2400" kern="100" dirty="0"/>
          </a:p>
          <a:p>
            <a:pPr marL="342900" lvl="0" indent="-342900">
              <a:lnSpc>
                <a:spcPct val="114000"/>
              </a:lnSpc>
              <a:buFont typeface="+mj-lt"/>
              <a:buAutoNum type="arabicPeriod"/>
            </a:pPr>
            <a:r>
              <a:rPr lang="en-US" altLang="zh-CN" sz="2400" kern="100" dirty="0">
                <a:solidFill>
                  <a:srgbClr val="000000"/>
                </a:solidFill>
              </a:rPr>
              <a:t>They stared at me as if I _________ (be) crazy.</a:t>
            </a:r>
            <a:endParaRPr lang="zh-CN" altLang="zh-CN" sz="2400" kern="100" dirty="0"/>
          </a:p>
          <a:p>
            <a:pPr marL="342900" lvl="0" indent="-342900">
              <a:lnSpc>
                <a:spcPct val="114000"/>
              </a:lnSpc>
              <a:buFont typeface="+mj-lt"/>
              <a:buAutoNum type="arabicPeriod"/>
            </a:pPr>
            <a:r>
              <a:rPr lang="en-US" altLang="zh-CN" sz="2400" kern="100" dirty="0">
                <a:solidFill>
                  <a:srgbClr val="000000"/>
                </a:solidFill>
              </a:rPr>
              <a:t>It doesn’t look as if the economy will __________ (improve) anytime soon.</a:t>
            </a:r>
            <a:endParaRPr lang="zh-CN" altLang="zh-CN" sz="2400" kern="100" dirty="0"/>
          </a:p>
          <a:p>
            <a:pPr marL="342900" lvl="0" indent="-342900">
              <a:lnSpc>
                <a:spcPct val="114000"/>
              </a:lnSpc>
              <a:buFont typeface="+mj-lt"/>
              <a:buAutoNum type="arabicPeriod"/>
            </a:pPr>
            <a:r>
              <a:rPr lang="en-US" altLang="zh-CN" sz="2400" kern="100" dirty="0">
                <a:solidFill>
                  <a:srgbClr val="000000"/>
                </a:solidFill>
              </a:rPr>
              <a:t>He seems as if he __________ (not sleep) for days. (He probably has slept somehow.)</a:t>
            </a:r>
            <a:endParaRPr lang="zh-CN" altLang="zh-CN" sz="2400" kern="100" dirty="0"/>
          </a:p>
          <a:p>
            <a:pPr marL="342900" lvl="0" indent="-342900">
              <a:lnSpc>
                <a:spcPct val="114000"/>
              </a:lnSpc>
              <a:buFont typeface="+mj-lt"/>
              <a:buAutoNum type="arabicPeriod"/>
            </a:pPr>
            <a:r>
              <a:rPr lang="en-US" altLang="zh-CN" sz="2400" kern="100" dirty="0">
                <a:solidFill>
                  <a:srgbClr val="000000"/>
                </a:solidFill>
              </a:rPr>
              <a:t>She’s behaving as if she _________(be) the Queen of England!</a:t>
            </a:r>
            <a:endParaRPr lang="zh-CN" altLang="zh-CN" sz="2400" kern="100" dirty="0"/>
          </a:p>
        </p:txBody>
      </p:sp>
      <p:sp>
        <p:nvSpPr>
          <p:cNvPr id="10" name="页脚占位符 6"/>
          <p:cNvSpPr>
            <a:spLocks noGrp="1"/>
          </p:cNvSpPr>
          <p:nvPr/>
        </p:nvSpPr>
        <p:spPr>
          <a:xfrm>
            <a:off x="4026545" y="7180510"/>
            <a:ext cx="4822804" cy="365125"/>
          </a:xfrm>
          <a:prstGeom prst="rect">
            <a:avLst/>
          </a:prstGeom>
        </p:spPr>
        <p:txBody>
          <a:bodyPr vert="horz" lIns="91440" tIns="45720" rIns="91440" bIns="45720" rtlCol="0" anchor="ctr"/>
          <a:lstStyle>
            <a:defPPr>
              <a:defRPr lang="en-US"/>
            </a:defPPr>
            <a:lvl1pPr marL="0" algn="ctr" defTabSz="914400" rtl="0" eaLnBrk="1" latinLnBrk="0" hangingPunct="1">
              <a:defRPr sz="900" kern="1200" cap="all" baseline="0">
                <a:solidFill>
                  <a:srgbClr val="FFFFFF"/>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a:t>华东师范大学出版社</a:t>
            </a:r>
          </a:p>
        </p:txBody>
      </p:sp>
      <p:grpSp>
        <p:nvGrpSpPr>
          <p:cNvPr id="17" name="组合 16"/>
          <p:cNvGrpSpPr/>
          <p:nvPr/>
        </p:nvGrpSpPr>
        <p:grpSpPr>
          <a:xfrm>
            <a:off x="867550" y="283464"/>
            <a:ext cx="1179420" cy="1051559"/>
            <a:chOff x="1313" y="323"/>
            <a:chExt cx="2280" cy="2032"/>
          </a:xfrm>
        </p:grpSpPr>
        <p:grpSp>
          <p:nvGrpSpPr>
            <p:cNvPr id="18" name="组合 158"/>
            <p:cNvGrpSpPr/>
            <p:nvPr/>
          </p:nvGrpSpPr>
          <p:grpSpPr>
            <a:xfrm>
              <a:off x="1313" y="323"/>
              <a:ext cx="2280" cy="2032"/>
              <a:chOff x="3720691" y="2824413"/>
              <a:chExt cx="1341120" cy="1209172"/>
            </a:xfrm>
          </p:grpSpPr>
          <p:sp>
            <p:nvSpPr>
              <p:cNvPr id="21"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2"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9"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0" name="图片 19"/>
            <p:cNvPicPr>
              <a:picLocks noChangeAspect="1"/>
            </p:cNvPicPr>
            <p:nvPr/>
          </p:nvPicPr>
          <p:blipFill>
            <a:blip r:embed="rId2"/>
            <a:stretch>
              <a:fillRect/>
            </a:stretch>
          </p:blipFill>
          <p:spPr>
            <a:xfrm>
              <a:off x="1635" y="568"/>
              <a:ext cx="1538" cy="1537"/>
            </a:xfrm>
            <a:prstGeom prst="rect">
              <a:avLst/>
            </a:prstGeom>
            <a:noFill/>
            <a:ln w="9525">
              <a:noFill/>
            </a:ln>
          </p:spPr>
        </p:pic>
      </p:grpSp>
      <p:sp>
        <p:nvSpPr>
          <p:cNvPr id="23" name="文本框 22">
            <a:extLst>
              <a:ext uri="{FF2B5EF4-FFF2-40B4-BE49-F238E27FC236}">
                <a16:creationId xmlns:a16="http://schemas.microsoft.com/office/drawing/2014/main" id="{BC220B2F-12FE-4570-ADB7-AF1CDDA7ED83}"/>
              </a:ext>
            </a:extLst>
          </p:cNvPr>
          <p:cNvSpPr txBox="1"/>
          <p:nvPr/>
        </p:nvSpPr>
        <p:spPr>
          <a:xfrm>
            <a:off x="6762837" y="2634156"/>
            <a:ext cx="1568250" cy="461665"/>
          </a:xfrm>
          <a:prstGeom prst="rect">
            <a:avLst/>
          </a:prstGeom>
          <a:noFill/>
        </p:spPr>
        <p:txBody>
          <a:bodyPr wrap="none" rtlCol="0">
            <a:spAutoFit/>
          </a:bodyPr>
          <a:lstStyle/>
          <a:p>
            <a:pPr algn="l"/>
            <a:r>
              <a:rPr lang="en-US" altLang="zh-CN" sz="2400" dirty="0">
                <a:solidFill>
                  <a:srgbClr val="C00000"/>
                </a:solidFill>
                <a:effectLst/>
                <a:latin typeface="Calibri" panose="020F0502020204030204" pitchFamily="34" charset="0"/>
                <a:ea typeface="宋体" panose="02010600030101010101" pitchFamily="2" charset="-122"/>
                <a:cs typeface="Calibri" panose="020F0502020204030204" pitchFamily="34" charset="0"/>
              </a:rPr>
              <a:t>has arrived</a:t>
            </a:r>
            <a:endParaRPr lang="zh-CN" altLang="en-US" sz="2400" dirty="0">
              <a:solidFill>
                <a:srgbClr val="C00000"/>
              </a:solidFill>
              <a:effectLst/>
              <a:latin typeface="Calibri" panose="020F0502020204030204" pitchFamily="34" charset="0"/>
              <a:ea typeface="宋体" panose="02010600030101010101" pitchFamily="2" charset="-122"/>
              <a:cs typeface="Calibri" panose="020F0502020204030204" pitchFamily="34" charset="0"/>
            </a:endParaRPr>
          </a:p>
        </p:txBody>
      </p:sp>
      <p:sp>
        <p:nvSpPr>
          <p:cNvPr id="24" name="文本框 23">
            <a:extLst>
              <a:ext uri="{FF2B5EF4-FFF2-40B4-BE49-F238E27FC236}">
                <a16:creationId xmlns:a16="http://schemas.microsoft.com/office/drawing/2014/main" id="{9CD7E694-4C9A-4C6D-B2E2-5DE66802E652}"/>
              </a:ext>
            </a:extLst>
          </p:cNvPr>
          <p:cNvSpPr txBox="1"/>
          <p:nvPr/>
        </p:nvSpPr>
        <p:spPr>
          <a:xfrm>
            <a:off x="4167511" y="3514798"/>
            <a:ext cx="812723" cy="461665"/>
          </a:xfrm>
          <a:prstGeom prst="rect">
            <a:avLst/>
          </a:prstGeom>
          <a:noFill/>
        </p:spPr>
        <p:txBody>
          <a:bodyPr wrap="none" rtlCol="0">
            <a:spAutoFit/>
          </a:bodyPr>
          <a:lstStyle/>
          <a:p>
            <a:pPr algn="l"/>
            <a:r>
              <a:rPr lang="en-US" altLang="zh-CN" sz="2400" dirty="0">
                <a:solidFill>
                  <a:srgbClr val="C00000"/>
                </a:solidFill>
                <a:effectLst/>
                <a:latin typeface="Calibri" panose="020F0502020204030204" pitchFamily="34" charset="0"/>
                <a:ea typeface="宋体" panose="02010600030101010101" pitchFamily="2" charset="-122"/>
                <a:cs typeface="Calibri" panose="020F0502020204030204" pitchFamily="34" charset="0"/>
              </a:rPr>
              <a:t>were</a:t>
            </a:r>
            <a:endParaRPr lang="zh-CN" altLang="en-US" sz="2400" dirty="0">
              <a:solidFill>
                <a:srgbClr val="C00000"/>
              </a:solidFill>
              <a:effectLst/>
              <a:latin typeface="Calibri" panose="020F0502020204030204" pitchFamily="34" charset="0"/>
              <a:ea typeface="宋体" panose="02010600030101010101" pitchFamily="2" charset="-122"/>
              <a:cs typeface="Calibri" panose="020F0502020204030204" pitchFamily="34" charset="0"/>
            </a:endParaRPr>
          </a:p>
        </p:txBody>
      </p:sp>
      <p:sp>
        <p:nvSpPr>
          <p:cNvPr id="25" name="文本框 24">
            <a:extLst>
              <a:ext uri="{FF2B5EF4-FFF2-40B4-BE49-F238E27FC236}">
                <a16:creationId xmlns:a16="http://schemas.microsoft.com/office/drawing/2014/main" id="{8FC0D6DA-51CB-4A3E-8B3C-B702AADD9158}"/>
              </a:ext>
            </a:extLst>
          </p:cNvPr>
          <p:cNvSpPr txBox="1"/>
          <p:nvPr/>
        </p:nvSpPr>
        <p:spPr>
          <a:xfrm>
            <a:off x="5688553" y="3909363"/>
            <a:ext cx="1215717" cy="461665"/>
          </a:xfrm>
          <a:prstGeom prst="rect">
            <a:avLst/>
          </a:prstGeom>
          <a:noFill/>
        </p:spPr>
        <p:txBody>
          <a:bodyPr wrap="none" rtlCol="0">
            <a:spAutoFit/>
          </a:bodyPr>
          <a:lstStyle/>
          <a:p>
            <a:pPr algn="l"/>
            <a:r>
              <a:rPr lang="en-US" altLang="zh-CN" sz="2400" dirty="0">
                <a:solidFill>
                  <a:srgbClr val="C00000"/>
                </a:solidFill>
                <a:effectLst/>
                <a:latin typeface="Calibri" panose="020F0502020204030204" pitchFamily="34" charset="0"/>
                <a:ea typeface="宋体" panose="02010600030101010101" pitchFamily="2" charset="-122"/>
                <a:cs typeface="Calibri" panose="020F0502020204030204" pitchFamily="34" charset="0"/>
              </a:rPr>
              <a:t>improve</a:t>
            </a:r>
            <a:endParaRPr lang="zh-CN" altLang="en-US" sz="2400" dirty="0">
              <a:solidFill>
                <a:srgbClr val="C00000"/>
              </a:solidFill>
              <a:effectLst/>
              <a:latin typeface="Calibri" panose="020F0502020204030204" pitchFamily="34" charset="0"/>
              <a:ea typeface="宋体" panose="02010600030101010101" pitchFamily="2" charset="-122"/>
              <a:cs typeface="Calibri" panose="020F0502020204030204" pitchFamily="34" charset="0"/>
            </a:endParaRPr>
          </a:p>
        </p:txBody>
      </p:sp>
      <p:sp>
        <p:nvSpPr>
          <p:cNvPr id="26" name="文本框 25">
            <a:extLst>
              <a:ext uri="{FF2B5EF4-FFF2-40B4-BE49-F238E27FC236}">
                <a16:creationId xmlns:a16="http://schemas.microsoft.com/office/drawing/2014/main" id="{7437FBB4-BDA4-4B4C-9C77-82DFB2CBDFF6}"/>
              </a:ext>
            </a:extLst>
          </p:cNvPr>
          <p:cNvSpPr txBox="1"/>
          <p:nvPr/>
        </p:nvSpPr>
        <p:spPr>
          <a:xfrm>
            <a:off x="3256687" y="4312458"/>
            <a:ext cx="1704569" cy="461665"/>
          </a:xfrm>
          <a:prstGeom prst="rect">
            <a:avLst/>
          </a:prstGeom>
          <a:noFill/>
        </p:spPr>
        <p:txBody>
          <a:bodyPr wrap="none" rtlCol="0">
            <a:spAutoFit/>
          </a:bodyPr>
          <a:lstStyle/>
          <a:p>
            <a:pPr algn="l"/>
            <a:r>
              <a:rPr lang="en-US" altLang="zh-CN" sz="2400" dirty="0">
                <a:solidFill>
                  <a:srgbClr val="C00000"/>
                </a:solidFill>
                <a:effectLst/>
                <a:latin typeface="Calibri" panose="020F0502020204030204" pitchFamily="34" charset="0"/>
                <a:ea typeface="宋体" panose="02010600030101010101" pitchFamily="2" charset="-122"/>
                <a:cs typeface="Calibri" panose="020F0502020204030204" pitchFamily="34" charset="0"/>
              </a:rPr>
              <a:t>hadn’t slept</a:t>
            </a:r>
            <a:endParaRPr lang="zh-CN" altLang="en-US" sz="2400" dirty="0">
              <a:solidFill>
                <a:srgbClr val="C00000"/>
              </a:solidFill>
              <a:effectLst/>
              <a:latin typeface="Calibri" panose="020F0502020204030204" pitchFamily="34" charset="0"/>
              <a:ea typeface="宋体" panose="02010600030101010101" pitchFamily="2" charset="-122"/>
              <a:cs typeface="Calibri" panose="020F0502020204030204" pitchFamily="34" charset="0"/>
            </a:endParaRPr>
          </a:p>
        </p:txBody>
      </p:sp>
      <p:sp>
        <p:nvSpPr>
          <p:cNvPr id="27" name="文本框 26">
            <a:extLst>
              <a:ext uri="{FF2B5EF4-FFF2-40B4-BE49-F238E27FC236}">
                <a16:creationId xmlns:a16="http://schemas.microsoft.com/office/drawing/2014/main" id="{AEBA0AB1-FF89-4ADA-9235-EA634868F49F}"/>
              </a:ext>
            </a:extLst>
          </p:cNvPr>
          <p:cNvSpPr txBox="1"/>
          <p:nvPr/>
        </p:nvSpPr>
        <p:spPr>
          <a:xfrm>
            <a:off x="4348709" y="4755809"/>
            <a:ext cx="812723" cy="461665"/>
          </a:xfrm>
          <a:prstGeom prst="rect">
            <a:avLst/>
          </a:prstGeom>
          <a:noFill/>
        </p:spPr>
        <p:txBody>
          <a:bodyPr wrap="none" rtlCol="0">
            <a:spAutoFit/>
          </a:bodyPr>
          <a:lstStyle/>
          <a:p>
            <a:pPr algn="l"/>
            <a:r>
              <a:rPr lang="en-US" altLang="zh-CN" sz="2400" dirty="0">
                <a:solidFill>
                  <a:srgbClr val="C00000"/>
                </a:solidFill>
                <a:effectLst/>
                <a:latin typeface="Calibri" panose="020F0502020204030204" pitchFamily="34" charset="0"/>
                <a:ea typeface="宋体" panose="02010600030101010101" pitchFamily="2" charset="-122"/>
                <a:cs typeface="Calibri" panose="020F0502020204030204" pitchFamily="34" charset="0"/>
              </a:rPr>
              <a:t>were</a:t>
            </a:r>
            <a:endParaRPr lang="zh-CN" altLang="en-US" sz="2400" dirty="0">
              <a:solidFill>
                <a:srgbClr val="C00000"/>
              </a:solidFill>
              <a:effectLst/>
              <a:latin typeface="Calibri" panose="020F0502020204030204" pitchFamily="34" charset="0"/>
              <a:ea typeface="宋体" panose="02010600030101010101" pitchFamily="2" charset="-122"/>
              <a:cs typeface="Calibri" panose="020F0502020204030204" pitchFamily="34" charset="0"/>
            </a:endParaRPr>
          </a:p>
        </p:txBody>
      </p:sp>
    </p:spTree>
    <p:extLst>
      <p:ext uri="{BB962C8B-B14F-4D97-AF65-F5344CB8AC3E}">
        <p14:creationId xmlns:p14="http://schemas.microsoft.com/office/powerpoint/2010/main" val="3701847557"/>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500"/>
                                        <p:tgtEl>
                                          <p:spTgt spid="2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fade">
                                      <p:cBhvr>
                                        <p:cTn id="12" dur="500"/>
                                        <p:tgtEl>
                                          <p:spTgt spid="2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5"/>
                                        </p:tgtEl>
                                        <p:attrNameLst>
                                          <p:attrName>style.visibility</p:attrName>
                                        </p:attrNameLst>
                                      </p:cBhvr>
                                      <p:to>
                                        <p:strVal val="visible"/>
                                      </p:to>
                                    </p:set>
                                    <p:animEffect transition="in" filter="fade">
                                      <p:cBhvr>
                                        <p:cTn id="17" dur="500"/>
                                        <p:tgtEl>
                                          <p:spTgt spid="2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6"/>
                                        </p:tgtEl>
                                        <p:attrNameLst>
                                          <p:attrName>style.visibility</p:attrName>
                                        </p:attrNameLst>
                                      </p:cBhvr>
                                      <p:to>
                                        <p:strVal val="visible"/>
                                      </p:to>
                                    </p:set>
                                    <p:animEffect transition="in" filter="fade">
                                      <p:cBhvr>
                                        <p:cTn id="22" dur="500"/>
                                        <p:tgtEl>
                                          <p:spTgt spid="26"/>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27"/>
                                        </p:tgtEl>
                                        <p:attrNameLst>
                                          <p:attrName>style.visibility</p:attrName>
                                        </p:attrNameLst>
                                      </p:cBhvr>
                                      <p:to>
                                        <p:strVal val="visible"/>
                                      </p:to>
                                    </p:set>
                                    <p:animEffect transition="in" filter="fade">
                                      <p:cBhvr>
                                        <p:cTn id="27"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p:bldP spid="25" grpId="0"/>
      <p:bldP spid="26" grpId="0"/>
      <p:bldP spid="27"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721359" y="1805101"/>
            <a:ext cx="1251858" cy="461665"/>
          </a:xfrm>
          <a:prstGeom prst="rect">
            <a:avLst/>
          </a:prstGeom>
          <a:gradFill rotWithShape="1">
            <a:gsLst>
              <a:gs pos="0">
                <a:srgbClr val="99CB38">
                  <a:tint val="65000"/>
                  <a:shade val="92000"/>
                  <a:satMod val="130000"/>
                </a:srgbClr>
              </a:gs>
              <a:gs pos="45000">
                <a:srgbClr val="99CB38">
                  <a:tint val="60000"/>
                  <a:shade val="99000"/>
                  <a:satMod val="120000"/>
                </a:srgbClr>
              </a:gs>
              <a:gs pos="100000">
                <a:srgbClr val="99CB38">
                  <a:tint val="55000"/>
                  <a:satMod val="140000"/>
                </a:srgbClr>
              </a:gs>
            </a:gsLst>
            <a:path path="circle">
              <a:fillToRect l="100000" t="100000" r="100000" b="100000"/>
            </a:path>
          </a:gradFill>
          <a:ln w="12700" cap="flat" cmpd="sng" algn="ctr">
            <a:solidFill>
              <a:srgbClr val="99CB38"/>
            </a:solidFill>
            <a:prstDash val="solid"/>
          </a:ln>
          <a:effectLst/>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en-US" altLang="zh-CN" sz="2400" b="1" i="1" dirty="0">
                <a:latin typeface="Bradley Hand ITC" panose="03070402050302030203" pitchFamily="66" charset="0"/>
                <a:ea typeface="宋体" panose="02010600030101010101" pitchFamily="2" charset="-122"/>
                <a:cs typeface="Calibri" panose="020F0502020204030204" pitchFamily="34" charset="0"/>
              </a:rPr>
              <a:t>Task 3</a:t>
            </a:r>
            <a:endParaRPr lang="zh-CN" altLang="en-US" sz="2400" b="1" i="1" dirty="0">
              <a:effectLst/>
              <a:latin typeface="Bradley Hand ITC" panose="03070402050302030203" pitchFamily="66" charset="0"/>
              <a:ea typeface="宋体" panose="02010600030101010101" pitchFamily="2" charset="-122"/>
            </a:endParaRPr>
          </a:p>
        </p:txBody>
      </p:sp>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Language Focus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579755" y="1909732"/>
            <a:ext cx="10950575" cy="3387851"/>
          </a:xfrm>
          <a:prstGeom prst="rect">
            <a:avLst/>
          </a:prstGeom>
          <a:noFill/>
        </p:spPr>
        <p:txBody>
          <a:bodyPr wrap="square">
            <a:spAutoFit/>
          </a:bodyPr>
          <a:lstStyle/>
          <a:p>
            <a:pPr algn="ctr">
              <a:lnSpc>
                <a:spcPts val="2000"/>
              </a:lnSpc>
            </a:pPr>
            <a:r>
              <a:rPr lang="en-US" altLang="zh-CN" kern="100" dirty="0">
                <a:latin typeface="Times New Roman" panose="02020603050405020304" pitchFamily="18" charset="0"/>
              </a:rPr>
              <a:t>  </a:t>
            </a:r>
            <a:r>
              <a:rPr lang="en-US" altLang="zh-CN" sz="2400" kern="100" dirty="0">
                <a:solidFill>
                  <a:srgbClr val="00B050"/>
                </a:solidFill>
                <a:latin typeface="Calibri" panose="020F0502020204030204" pitchFamily="34" charset="0"/>
                <a:cs typeface="Calibri" panose="020F0502020204030204" pitchFamily="34" charset="0"/>
              </a:rPr>
              <a:t> </a:t>
            </a:r>
            <a:r>
              <a:rPr lang="en-US" altLang="zh-CN" sz="2400" b="1" dirty="0">
                <a:solidFill>
                  <a:srgbClr val="00B050"/>
                </a:solidFill>
                <a:latin typeface="Calibri" panose="020F0502020204030204" pitchFamily="34" charset="0"/>
                <a:cs typeface="Calibri" panose="020F0502020204030204" pitchFamily="34" charset="0"/>
              </a:rPr>
              <a:t>“as if” clause</a:t>
            </a:r>
          </a:p>
          <a:p>
            <a:pPr algn="ctr">
              <a:lnSpc>
                <a:spcPts val="2000"/>
              </a:lnSpc>
            </a:pPr>
            <a:endParaRPr lang="en-US" altLang="zh-CN" sz="2400" b="1" dirty="0">
              <a:solidFill>
                <a:srgbClr val="00B050"/>
              </a:solidFill>
              <a:latin typeface="Calibri" panose="020F0502020204030204" pitchFamily="34" charset="0"/>
              <a:cs typeface="Calibri" panose="020F0502020204030204" pitchFamily="34" charset="0"/>
            </a:endParaRPr>
          </a:p>
          <a:p>
            <a:pPr>
              <a:lnSpc>
                <a:spcPts val="2000"/>
              </a:lnSpc>
            </a:pPr>
            <a:r>
              <a:rPr lang="en-US" altLang="zh-CN" sz="2400" i="1" dirty="0">
                <a:solidFill>
                  <a:srgbClr val="0070C0"/>
                </a:solidFill>
                <a:latin typeface="Calibri" panose="020F0502020204030204" pitchFamily="34" charset="0"/>
                <a:cs typeface="Calibri" panose="020F0502020204030204" pitchFamily="34" charset="0"/>
              </a:rPr>
              <a:t>Finish the following sentences with the correct tense in the “as if” clauses.</a:t>
            </a:r>
          </a:p>
          <a:p>
            <a:pPr lvl="0">
              <a:lnSpc>
                <a:spcPct val="114000"/>
              </a:lnSpc>
            </a:pPr>
            <a:endParaRPr lang="en-US" altLang="zh-CN" sz="2400" kern="100" dirty="0">
              <a:solidFill>
                <a:srgbClr val="000000"/>
              </a:solidFill>
            </a:endParaRPr>
          </a:p>
          <a:p>
            <a:pPr lvl="0">
              <a:lnSpc>
                <a:spcPct val="114000"/>
              </a:lnSpc>
            </a:pPr>
            <a:r>
              <a:rPr lang="en-US" altLang="zh-CN" sz="2400" kern="100" dirty="0">
                <a:solidFill>
                  <a:srgbClr val="000000"/>
                </a:solidFill>
              </a:rPr>
              <a:t>6.  Wow! Look at those dark clouds. It looks as if it _________(be) going to rain.</a:t>
            </a:r>
            <a:endParaRPr lang="zh-CN" altLang="zh-CN" sz="2400" kern="100" dirty="0"/>
          </a:p>
          <a:p>
            <a:pPr lvl="0">
              <a:lnSpc>
                <a:spcPct val="114000"/>
              </a:lnSpc>
            </a:pPr>
            <a:r>
              <a:rPr lang="en-US" altLang="zh-CN" sz="2400" kern="100" dirty="0">
                <a:solidFill>
                  <a:srgbClr val="000000"/>
                </a:solidFill>
              </a:rPr>
              <a:t>7.  I can’t stand spending time with Ben. He always acts as if he _________ (be) smarter than everyone.</a:t>
            </a:r>
            <a:endParaRPr lang="zh-CN" altLang="zh-CN" sz="2400" kern="100" dirty="0"/>
          </a:p>
          <a:p>
            <a:pPr lvl="0">
              <a:lnSpc>
                <a:spcPct val="114000"/>
              </a:lnSpc>
            </a:pPr>
            <a:r>
              <a:rPr lang="en-US" altLang="zh-CN" sz="2400" kern="100" dirty="0">
                <a:solidFill>
                  <a:srgbClr val="000000"/>
                </a:solidFill>
              </a:rPr>
              <a:t>8.  He looks as if he _________ (know) the answer. (Actually he does not know the answer.)</a:t>
            </a:r>
            <a:endParaRPr lang="en-US" altLang="zh-CN" sz="2400" dirty="0">
              <a:latin typeface="Calibri" panose="020F0502020204030204" pitchFamily="34" charset="0"/>
              <a:cs typeface="Calibri" panose="020F0502020204030204" pitchFamily="34" charset="0"/>
            </a:endParaRPr>
          </a:p>
        </p:txBody>
      </p:sp>
      <p:sp>
        <p:nvSpPr>
          <p:cNvPr id="10" name="页脚占位符 6"/>
          <p:cNvSpPr>
            <a:spLocks noGrp="1"/>
          </p:cNvSpPr>
          <p:nvPr/>
        </p:nvSpPr>
        <p:spPr>
          <a:xfrm>
            <a:off x="4026545" y="7180510"/>
            <a:ext cx="4822804" cy="365125"/>
          </a:xfrm>
          <a:prstGeom prst="rect">
            <a:avLst/>
          </a:prstGeom>
        </p:spPr>
        <p:txBody>
          <a:bodyPr vert="horz" lIns="91440" tIns="45720" rIns="91440" bIns="45720" rtlCol="0" anchor="ctr"/>
          <a:lstStyle>
            <a:defPPr>
              <a:defRPr lang="en-US"/>
            </a:defPPr>
            <a:lvl1pPr marL="0" algn="ctr" defTabSz="914400" rtl="0" eaLnBrk="1" latinLnBrk="0" hangingPunct="1">
              <a:defRPr sz="900" kern="1200" cap="all" baseline="0">
                <a:solidFill>
                  <a:srgbClr val="FFFFFF"/>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a:t>华东师范大学出版社</a:t>
            </a:r>
          </a:p>
        </p:txBody>
      </p:sp>
      <p:grpSp>
        <p:nvGrpSpPr>
          <p:cNvPr id="17" name="组合 16"/>
          <p:cNvGrpSpPr/>
          <p:nvPr/>
        </p:nvGrpSpPr>
        <p:grpSpPr>
          <a:xfrm>
            <a:off x="867550" y="283464"/>
            <a:ext cx="1179420" cy="1051559"/>
            <a:chOff x="1313" y="323"/>
            <a:chExt cx="2280" cy="2032"/>
          </a:xfrm>
        </p:grpSpPr>
        <p:grpSp>
          <p:nvGrpSpPr>
            <p:cNvPr id="18" name="组合 158"/>
            <p:cNvGrpSpPr/>
            <p:nvPr/>
          </p:nvGrpSpPr>
          <p:grpSpPr>
            <a:xfrm>
              <a:off x="1313" y="323"/>
              <a:ext cx="2280" cy="2032"/>
              <a:chOff x="3720691" y="2824413"/>
              <a:chExt cx="1341120" cy="1209172"/>
            </a:xfrm>
          </p:grpSpPr>
          <p:sp>
            <p:nvSpPr>
              <p:cNvPr id="21"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2"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9"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0" name="图片 19"/>
            <p:cNvPicPr>
              <a:picLocks noChangeAspect="1"/>
            </p:cNvPicPr>
            <p:nvPr/>
          </p:nvPicPr>
          <p:blipFill>
            <a:blip r:embed="rId2"/>
            <a:stretch>
              <a:fillRect/>
            </a:stretch>
          </p:blipFill>
          <p:spPr>
            <a:xfrm>
              <a:off x="1635" y="568"/>
              <a:ext cx="1538" cy="1537"/>
            </a:xfrm>
            <a:prstGeom prst="rect">
              <a:avLst/>
            </a:prstGeom>
            <a:noFill/>
            <a:ln w="9525">
              <a:noFill/>
            </a:ln>
          </p:spPr>
        </p:pic>
      </p:grpSp>
      <p:sp>
        <p:nvSpPr>
          <p:cNvPr id="28" name="文本框 27">
            <a:extLst>
              <a:ext uri="{FF2B5EF4-FFF2-40B4-BE49-F238E27FC236}">
                <a16:creationId xmlns:a16="http://schemas.microsoft.com/office/drawing/2014/main" id="{A707D68A-446C-4C74-A7BB-D381AE962D97}"/>
              </a:ext>
            </a:extLst>
          </p:cNvPr>
          <p:cNvSpPr txBox="1"/>
          <p:nvPr/>
        </p:nvSpPr>
        <p:spPr>
          <a:xfrm>
            <a:off x="7300257" y="3067406"/>
            <a:ext cx="375424" cy="461665"/>
          </a:xfrm>
          <a:prstGeom prst="rect">
            <a:avLst/>
          </a:prstGeom>
          <a:noFill/>
        </p:spPr>
        <p:txBody>
          <a:bodyPr wrap="none" rtlCol="0">
            <a:spAutoFit/>
          </a:bodyPr>
          <a:lstStyle/>
          <a:p>
            <a:pPr algn="l"/>
            <a:r>
              <a:rPr lang="en-US" altLang="zh-CN" sz="2400" dirty="0">
                <a:solidFill>
                  <a:srgbClr val="C00000"/>
                </a:solidFill>
                <a:effectLst/>
                <a:latin typeface="Calibri" panose="020F0502020204030204" pitchFamily="34" charset="0"/>
                <a:ea typeface="宋体" panose="02010600030101010101" pitchFamily="2" charset="-122"/>
                <a:cs typeface="Calibri" panose="020F0502020204030204" pitchFamily="34" charset="0"/>
              </a:rPr>
              <a:t>is</a:t>
            </a:r>
            <a:endParaRPr lang="zh-CN" altLang="en-US" sz="2400" dirty="0">
              <a:solidFill>
                <a:srgbClr val="C00000"/>
              </a:solidFill>
              <a:effectLst/>
              <a:latin typeface="Calibri" panose="020F0502020204030204" pitchFamily="34" charset="0"/>
              <a:ea typeface="宋体" panose="02010600030101010101" pitchFamily="2" charset="-122"/>
              <a:cs typeface="Calibri" panose="020F0502020204030204" pitchFamily="34" charset="0"/>
            </a:endParaRPr>
          </a:p>
        </p:txBody>
      </p:sp>
      <p:sp>
        <p:nvSpPr>
          <p:cNvPr id="29" name="文本框 28">
            <a:extLst>
              <a:ext uri="{FF2B5EF4-FFF2-40B4-BE49-F238E27FC236}">
                <a16:creationId xmlns:a16="http://schemas.microsoft.com/office/drawing/2014/main" id="{E202399A-E3A2-45E9-B311-7EA7D0E8001C}"/>
              </a:ext>
            </a:extLst>
          </p:cNvPr>
          <p:cNvSpPr txBox="1"/>
          <p:nvPr/>
        </p:nvSpPr>
        <p:spPr>
          <a:xfrm>
            <a:off x="9100242" y="3496716"/>
            <a:ext cx="470388" cy="461665"/>
          </a:xfrm>
          <a:prstGeom prst="rect">
            <a:avLst/>
          </a:prstGeom>
          <a:noFill/>
        </p:spPr>
        <p:txBody>
          <a:bodyPr wrap="square" rtlCol="0">
            <a:spAutoFit/>
          </a:bodyPr>
          <a:lstStyle/>
          <a:p>
            <a:pPr algn="l"/>
            <a:r>
              <a:rPr lang="en-US" altLang="zh-CN" sz="2400" dirty="0">
                <a:solidFill>
                  <a:srgbClr val="C00000"/>
                </a:solidFill>
                <a:effectLst/>
                <a:latin typeface="Calibri" panose="020F0502020204030204" pitchFamily="34" charset="0"/>
                <a:ea typeface="宋体" panose="02010600030101010101" pitchFamily="2" charset="-122"/>
                <a:cs typeface="Calibri" panose="020F0502020204030204" pitchFamily="34" charset="0"/>
              </a:rPr>
              <a:t>is</a:t>
            </a:r>
            <a:endParaRPr lang="zh-CN" altLang="en-US" sz="2400" dirty="0">
              <a:solidFill>
                <a:srgbClr val="C00000"/>
              </a:solidFill>
              <a:effectLst/>
              <a:latin typeface="Calibri" panose="020F0502020204030204" pitchFamily="34" charset="0"/>
              <a:ea typeface="宋体" panose="02010600030101010101" pitchFamily="2" charset="-122"/>
              <a:cs typeface="Calibri" panose="020F0502020204030204" pitchFamily="34" charset="0"/>
            </a:endParaRPr>
          </a:p>
        </p:txBody>
      </p:sp>
      <p:sp>
        <p:nvSpPr>
          <p:cNvPr id="30" name="文本框 29">
            <a:extLst>
              <a:ext uri="{FF2B5EF4-FFF2-40B4-BE49-F238E27FC236}">
                <a16:creationId xmlns:a16="http://schemas.microsoft.com/office/drawing/2014/main" id="{5472DDE1-4C7E-4A01-9CFB-3B6ABA7CBAE5}"/>
              </a:ext>
            </a:extLst>
          </p:cNvPr>
          <p:cNvSpPr txBox="1"/>
          <p:nvPr/>
        </p:nvSpPr>
        <p:spPr>
          <a:xfrm>
            <a:off x="3449843" y="4321728"/>
            <a:ext cx="1145302" cy="461665"/>
          </a:xfrm>
          <a:prstGeom prst="rect">
            <a:avLst/>
          </a:prstGeom>
          <a:noFill/>
        </p:spPr>
        <p:txBody>
          <a:bodyPr wrap="square" rtlCol="0">
            <a:spAutoFit/>
          </a:bodyPr>
          <a:lstStyle/>
          <a:p>
            <a:pPr algn="l"/>
            <a:r>
              <a:rPr lang="en-US" altLang="zh-CN" sz="2400" dirty="0">
                <a:solidFill>
                  <a:srgbClr val="C00000"/>
                </a:solidFill>
                <a:effectLst/>
                <a:latin typeface="Calibri" panose="020F0502020204030204" pitchFamily="34" charset="0"/>
                <a:ea typeface="宋体" panose="02010600030101010101" pitchFamily="2" charset="-122"/>
                <a:cs typeface="Calibri" panose="020F0502020204030204" pitchFamily="34" charset="0"/>
              </a:rPr>
              <a:t>knew</a:t>
            </a:r>
            <a:endParaRPr lang="zh-CN" altLang="en-US" sz="2400" dirty="0">
              <a:solidFill>
                <a:srgbClr val="C00000"/>
              </a:solidFill>
              <a:effectLst/>
              <a:latin typeface="Calibri" panose="020F0502020204030204" pitchFamily="34" charset="0"/>
              <a:ea typeface="宋体" panose="02010600030101010101" pitchFamily="2" charset="-122"/>
              <a:cs typeface="Calibri" panose="020F0502020204030204" pitchFamily="34" charset="0"/>
            </a:endParaRPr>
          </a:p>
        </p:txBody>
      </p:sp>
    </p:spTree>
    <p:extLst>
      <p:ext uri="{BB962C8B-B14F-4D97-AF65-F5344CB8AC3E}">
        <p14:creationId xmlns:p14="http://schemas.microsoft.com/office/powerpoint/2010/main" val="3466321725"/>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500"/>
                                        <p:tgtEl>
                                          <p:spTgt spid="2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fade">
                                      <p:cBhvr>
                                        <p:cTn id="12" dur="500"/>
                                        <p:tgtEl>
                                          <p:spTgt spid="29"/>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0"/>
                                        </p:tgtEl>
                                        <p:attrNameLst>
                                          <p:attrName>style.visibility</p:attrName>
                                        </p:attrNameLst>
                                      </p:cBhvr>
                                      <p:to>
                                        <p:strVal val="visible"/>
                                      </p:to>
                                    </p:set>
                                    <p:animEffect transition="in" filter="fade">
                                      <p:cBhvr>
                                        <p:cTn id="17"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P spid="3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4540885"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Learning Objectives</a:t>
            </a:r>
          </a:p>
        </p:txBody>
      </p:sp>
      <p:sp>
        <p:nvSpPr>
          <p:cNvPr id="10" name="文本框 9"/>
          <p:cNvSpPr txBox="1"/>
          <p:nvPr/>
        </p:nvSpPr>
        <p:spPr>
          <a:xfrm>
            <a:off x="577924" y="1893780"/>
            <a:ext cx="11270511" cy="2805063"/>
          </a:xfrm>
          <a:prstGeom prst="rect">
            <a:avLst/>
          </a:prstGeom>
          <a:noFill/>
        </p:spPr>
        <p:txBody>
          <a:bodyPr wrap="square" rtlCol="0">
            <a:spAutoFit/>
          </a:bodyPr>
          <a:lstStyle/>
          <a:p>
            <a:pPr algn="just">
              <a:lnSpc>
                <a:spcPct val="150000"/>
              </a:lnSpc>
            </a:pPr>
            <a:r>
              <a:rPr lang="en-US" altLang="zh-CN" sz="2400" dirty="0">
                <a:latin typeface="Calibri" panose="020F0502020204030204" pitchFamily="34" charset="0"/>
                <a:cs typeface="Calibri" panose="020F0502020204030204" pitchFamily="34" charset="0"/>
              </a:rPr>
              <a:t>Students are supposed to</a:t>
            </a:r>
            <a:endParaRPr lang="zh-CN" altLang="zh-CN" sz="2400" dirty="0">
              <a:latin typeface="Calibri" panose="020F0502020204030204" pitchFamily="34" charset="0"/>
              <a:ea typeface="等线" panose="02010600030101010101" pitchFamily="2" charset="-122"/>
              <a:cs typeface="Calibri" panose="020F0502020204030204" pitchFamily="34" charset="0"/>
            </a:endParaRPr>
          </a:p>
          <a:p>
            <a:pPr marL="192881" indent="-192881" algn="just">
              <a:lnSpc>
                <a:spcPct val="150000"/>
              </a:lnSpc>
              <a:buFont typeface="Wingdings" panose="05000000000000000000" pitchFamily="2" charset="2"/>
              <a:buChar char=""/>
            </a:pPr>
            <a:r>
              <a:rPr lang="en-US" altLang="zh-CN" sz="2400" dirty="0">
                <a:latin typeface="Calibri" panose="020F0502020204030204" pitchFamily="34" charset="0"/>
                <a:cs typeface="Calibri" panose="020F0502020204030204" pitchFamily="34" charset="0"/>
              </a:rPr>
              <a:t>use correctly “as if” clauses, the past perfect tense and the prefix “im-”;</a:t>
            </a:r>
          </a:p>
          <a:p>
            <a:pPr marL="192881" indent="-192881" algn="just">
              <a:lnSpc>
                <a:spcPct val="150000"/>
              </a:lnSpc>
              <a:buFont typeface="Wingdings" panose="05000000000000000000" pitchFamily="2" charset="2"/>
              <a:buChar char=""/>
            </a:pPr>
            <a:r>
              <a:rPr lang="en-US" altLang="zh-CN" sz="2400" dirty="0">
                <a:latin typeface="Calibri" panose="020F0502020204030204" pitchFamily="34" charset="0"/>
                <a:cs typeface="Calibri" panose="020F0502020204030204" pitchFamily="34" charset="0"/>
              </a:rPr>
              <a:t>relate a past event and reflect on it</a:t>
            </a:r>
            <a:r>
              <a:rPr lang="en-US" altLang="zh-CN" sz="2400" kern="100" dirty="0">
                <a:latin typeface="Calibri" panose="020F0502020204030204" pitchFamily="34" charset="0"/>
                <a:cs typeface="Calibri" panose="020F0502020204030204" pitchFamily="34" charset="0"/>
              </a:rPr>
              <a:t>;</a:t>
            </a:r>
            <a:endParaRPr lang="zh-CN" altLang="zh-CN" sz="2400" dirty="0">
              <a:latin typeface="Calibri" panose="020F0502020204030204" pitchFamily="34" charset="0"/>
              <a:ea typeface="等线" panose="02010600030101010101" pitchFamily="2" charset="-122"/>
              <a:cs typeface="Calibri" panose="020F0502020204030204" pitchFamily="34" charset="0"/>
            </a:endParaRPr>
          </a:p>
          <a:p>
            <a:pPr marL="192881" indent="-192881" algn="just">
              <a:lnSpc>
                <a:spcPct val="150000"/>
              </a:lnSpc>
              <a:buFont typeface="Wingdings" panose="05000000000000000000" pitchFamily="2" charset="2"/>
              <a:buChar char=""/>
            </a:pPr>
            <a:r>
              <a:rPr lang="en-US" altLang="zh-CN" sz="2400" kern="100" dirty="0">
                <a:latin typeface="Calibri" panose="020F0502020204030204" pitchFamily="34" charset="0"/>
                <a:cs typeface="Calibri" panose="020F0502020204030204" pitchFamily="34" charset="0"/>
              </a:rPr>
              <a:t>understand why language learning is important for the expression of one’s ideas and creativity.</a:t>
            </a:r>
            <a:endParaRPr lang="zh-CN" altLang="zh-CN" sz="2400" dirty="0">
              <a:latin typeface="Calibri" panose="020F0502020204030204" pitchFamily="34" charset="0"/>
              <a:ea typeface="等线" panose="02010600030101010101" pitchFamily="2" charset="-122"/>
              <a:cs typeface="Calibri" panose="020F0502020204030204" pitchFamily="34" charset="0"/>
            </a:endParaRPr>
          </a:p>
        </p:txBody>
      </p:sp>
      <p:sp>
        <p:nvSpPr>
          <p:cNvPr id="13" name="动作按钮: 转到主页 8">
            <a:hlinkClick r:id="rId3" action="ppaction://hlinksldjump" highlightClick="1"/>
          </p:cNvPr>
          <p:cNvSpPr/>
          <p:nvPr/>
        </p:nvSpPr>
        <p:spPr>
          <a:xfrm>
            <a:off x="10918381" y="5693714"/>
            <a:ext cx="705678" cy="545459"/>
          </a:xfrm>
          <a:prstGeom prst="actionButtonHome">
            <a:avLst/>
          </a:prstGeom>
          <a:solidFill>
            <a:srgbClr val="99CB38"/>
          </a:solidFill>
          <a:ln w="15875" cap="flat" cmpd="sng" algn="ctr">
            <a:solidFill>
              <a:srgbClr val="99CB38">
                <a:shade val="50000"/>
              </a:srgbClr>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组合 14"/>
          <p:cNvGrpSpPr/>
          <p:nvPr/>
        </p:nvGrpSpPr>
        <p:grpSpPr>
          <a:xfrm>
            <a:off x="867550" y="283464"/>
            <a:ext cx="1179420" cy="1051559"/>
            <a:chOff x="1313" y="323"/>
            <a:chExt cx="2280" cy="2032"/>
          </a:xfrm>
        </p:grpSpPr>
        <p:grpSp>
          <p:nvGrpSpPr>
            <p:cNvPr id="4" name="组合 158"/>
            <p:cNvGrpSpPr/>
            <p:nvPr/>
          </p:nvGrpSpPr>
          <p:grpSpPr>
            <a:xfrm>
              <a:off x="1313" y="323"/>
              <a:ext cx="2280" cy="2032"/>
              <a:chOff x="3720691" y="2824413"/>
              <a:chExt cx="1341120" cy="1209172"/>
            </a:xfrm>
          </p:grpSpPr>
          <p:sp>
            <p:nvSpPr>
              <p:cNvPr id="5"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6"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9"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14" name="图片 13"/>
            <p:cNvPicPr>
              <a:picLocks noChangeAspect="1"/>
            </p:cNvPicPr>
            <p:nvPr/>
          </p:nvPicPr>
          <p:blipFill>
            <a:blip r:embed="rId4"/>
            <a:stretch>
              <a:fillRect/>
            </a:stretch>
          </p:blipFill>
          <p:spPr>
            <a:xfrm>
              <a:off x="1635" y="568"/>
              <a:ext cx="1538" cy="1537"/>
            </a:xfrm>
            <a:prstGeom prst="rect">
              <a:avLst/>
            </a:prstGeom>
            <a:noFill/>
            <a:ln w="9525">
              <a:noFill/>
            </a:ln>
          </p:spPr>
        </p:pic>
      </p:grpSp>
    </p:spTree>
    <p:custDataLst>
      <p:tags r:id="rId1"/>
    </p:custDataLst>
  </p:cSld>
  <p:clrMapOvr>
    <a:masterClrMapping/>
  </p:clrMapOvr>
  <p:transition>
    <p:random/>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721359" y="1805101"/>
            <a:ext cx="1251858" cy="461665"/>
          </a:xfrm>
          <a:prstGeom prst="rect">
            <a:avLst/>
          </a:prstGeom>
          <a:gradFill rotWithShape="1">
            <a:gsLst>
              <a:gs pos="0">
                <a:srgbClr val="99CB38">
                  <a:tint val="65000"/>
                  <a:shade val="92000"/>
                  <a:satMod val="130000"/>
                </a:srgbClr>
              </a:gs>
              <a:gs pos="45000">
                <a:srgbClr val="99CB38">
                  <a:tint val="60000"/>
                  <a:shade val="99000"/>
                  <a:satMod val="120000"/>
                </a:srgbClr>
              </a:gs>
              <a:gs pos="100000">
                <a:srgbClr val="99CB38">
                  <a:tint val="55000"/>
                  <a:satMod val="140000"/>
                </a:srgbClr>
              </a:gs>
            </a:gsLst>
            <a:path path="circle">
              <a:fillToRect l="100000" t="100000" r="100000" b="100000"/>
            </a:path>
          </a:gradFill>
          <a:ln w="12700" cap="flat" cmpd="sng" algn="ctr">
            <a:solidFill>
              <a:srgbClr val="99CB38"/>
            </a:solidFill>
            <a:prstDash val="solid"/>
          </a:ln>
          <a:effectLst/>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en-US" altLang="zh-CN" sz="2400" b="1" i="1" dirty="0">
                <a:latin typeface="Bradley Hand ITC" panose="03070402050302030203" pitchFamily="66" charset="0"/>
                <a:ea typeface="宋体" panose="02010600030101010101" pitchFamily="2" charset="-122"/>
                <a:cs typeface="Calibri" panose="020F0502020204030204" pitchFamily="34" charset="0"/>
              </a:rPr>
              <a:t>Task 3</a:t>
            </a:r>
            <a:endParaRPr lang="zh-CN" altLang="en-US" sz="2400" b="1" i="1" dirty="0">
              <a:effectLst/>
              <a:latin typeface="Bradley Hand ITC" panose="03070402050302030203" pitchFamily="66" charset="0"/>
              <a:ea typeface="宋体" panose="02010600030101010101" pitchFamily="2" charset="-122"/>
            </a:endParaRPr>
          </a:p>
        </p:txBody>
      </p:sp>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Language Focus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579756" y="1909732"/>
            <a:ext cx="10511032" cy="4302716"/>
          </a:xfrm>
          <a:prstGeom prst="rect">
            <a:avLst/>
          </a:prstGeom>
          <a:noFill/>
        </p:spPr>
        <p:txBody>
          <a:bodyPr wrap="square">
            <a:spAutoFit/>
          </a:bodyPr>
          <a:lstStyle/>
          <a:p>
            <a:pPr algn="ctr"/>
            <a:r>
              <a:rPr lang="en-US" altLang="zh-CN" sz="2400" b="1" dirty="0">
                <a:solidFill>
                  <a:srgbClr val="00B050"/>
                </a:solidFill>
                <a:latin typeface="Calibri" panose="020F0502020204030204" pitchFamily="34" charset="0"/>
                <a:cs typeface="Calibri" panose="020F0502020204030204" pitchFamily="34" charset="0"/>
              </a:rPr>
              <a:t>the past perfect tense</a:t>
            </a:r>
          </a:p>
          <a:p>
            <a:r>
              <a:rPr lang="en-US" altLang="zh-CN" sz="2400" i="1" dirty="0">
                <a:solidFill>
                  <a:srgbClr val="0070C0"/>
                </a:solidFill>
                <a:latin typeface="Calibri" panose="020F0502020204030204" pitchFamily="34" charset="0"/>
                <a:cs typeface="Calibri" panose="020F0502020204030204" pitchFamily="34" charset="0"/>
              </a:rPr>
              <a:t>Study the following sentences and underline the part where the past perfect tense is used.</a:t>
            </a:r>
          </a:p>
          <a:p>
            <a:pPr algn="just">
              <a:lnSpc>
                <a:spcPct val="140000"/>
              </a:lnSpc>
            </a:pPr>
            <a:r>
              <a:rPr lang="en-US" altLang="zh-CN" sz="2400" kern="100" dirty="0">
                <a:solidFill>
                  <a:srgbClr val="000000"/>
                </a:solidFill>
                <a:latin typeface="Calibri" panose="020F0502020204030204" pitchFamily="34" charset="0"/>
                <a:cs typeface="Calibri" panose="020F0502020204030204" pitchFamily="34" charset="0"/>
              </a:rPr>
              <a:t>1. I was forced to ask for information or even to complain and yell at people who had been rude to her.</a:t>
            </a:r>
            <a:endParaRPr lang="zh-CN" altLang="zh-CN" sz="2400" kern="100" dirty="0">
              <a:latin typeface="Calibri" panose="020F0502020204030204" pitchFamily="34" charset="0"/>
              <a:cs typeface="Calibri" panose="020F0502020204030204" pitchFamily="34" charset="0"/>
            </a:endParaRPr>
          </a:p>
          <a:p>
            <a:pPr algn="just">
              <a:lnSpc>
                <a:spcPct val="140000"/>
              </a:lnSpc>
            </a:pPr>
            <a:r>
              <a:rPr lang="en-US" altLang="zh-CN" sz="2400" kern="100" dirty="0">
                <a:solidFill>
                  <a:srgbClr val="000000"/>
                </a:solidFill>
                <a:latin typeface="Calibri" panose="020F0502020204030204" pitchFamily="34" charset="0"/>
                <a:cs typeface="Calibri" panose="020F0502020204030204" pitchFamily="34" charset="0"/>
              </a:rPr>
              <a:t>2. “Yes, I’m getting rather concerned. You had agreed to send the check two weeks ago, but it hasn’t arrived.”</a:t>
            </a:r>
            <a:endParaRPr lang="zh-CN" altLang="zh-CN" sz="2400" kern="100" dirty="0">
              <a:latin typeface="Calibri" panose="020F0502020204030204" pitchFamily="34" charset="0"/>
              <a:cs typeface="Calibri" panose="020F0502020204030204" pitchFamily="34" charset="0"/>
            </a:endParaRPr>
          </a:p>
          <a:p>
            <a:pPr algn="just">
              <a:lnSpc>
                <a:spcPct val="140000"/>
              </a:lnSpc>
            </a:pPr>
            <a:r>
              <a:rPr lang="en-US" altLang="zh-CN" sz="2400" kern="100" dirty="0">
                <a:solidFill>
                  <a:srgbClr val="000000"/>
                </a:solidFill>
                <a:latin typeface="Calibri" panose="020F0502020204030204" pitchFamily="34" charset="0"/>
                <a:cs typeface="Calibri" panose="020F0502020204030204" pitchFamily="34" charset="0"/>
              </a:rPr>
              <a:t>3. I knew I had succeeded where it counted when my mother finished reading my book and gave me her verdict.</a:t>
            </a:r>
            <a:endParaRPr lang="zh-CN" altLang="zh-CN" sz="2400" kern="100" dirty="0">
              <a:latin typeface="Calibri" panose="020F0502020204030204" pitchFamily="34" charset="0"/>
              <a:cs typeface="Calibri" panose="020F0502020204030204" pitchFamily="34" charset="0"/>
            </a:endParaRPr>
          </a:p>
        </p:txBody>
      </p:sp>
      <p:grpSp>
        <p:nvGrpSpPr>
          <p:cNvPr id="17" name="组合 16"/>
          <p:cNvGrpSpPr/>
          <p:nvPr/>
        </p:nvGrpSpPr>
        <p:grpSpPr>
          <a:xfrm>
            <a:off x="867550" y="283464"/>
            <a:ext cx="1179420" cy="1051559"/>
            <a:chOff x="1313" y="323"/>
            <a:chExt cx="2280" cy="2032"/>
          </a:xfrm>
        </p:grpSpPr>
        <p:grpSp>
          <p:nvGrpSpPr>
            <p:cNvPr id="18" name="组合 158"/>
            <p:cNvGrpSpPr/>
            <p:nvPr/>
          </p:nvGrpSpPr>
          <p:grpSpPr>
            <a:xfrm>
              <a:off x="1313" y="323"/>
              <a:ext cx="2280" cy="2032"/>
              <a:chOff x="3720691" y="2824413"/>
              <a:chExt cx="1341120" cy="1209172"/>
            </a:xfrm>
          </p:grpSpPr>
          <p:sp>
            <p:nvSpPr>
              <p:cNvPr id="21"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2"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9"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0" name="图片 19"/>
            <p:cNvPicPr>
              <a:picLocks noChangeAspect="1"/>
            </p:cNvPicPr>
            <p:nvPr/>
          </p:nvPicPr>
          <p:blipFill>
            <a:blip r:embed="rId2"/>
            <a:stretch>
              <a:fillRect/>
            </a:stretch>
          </p:blipFill>
          <p:spPr>
            <a:xfrm>
              <a:off x="1635" y="568"/>
              <a:ext cx="1538" cy="1537"/>
            </a:xfrm>
            <a:prstGeom prst="rect">
              <a:avLst/>
            </a:prstGeom>
            <a:noFill/>
            <a:ln w="9525">
              <a:noFill/>
            </a:ln>
          </p:spPr>
        </p:pic>
      </p:grpSp>
      <p:cxnSp>
        <p:nvCxnSpPr>
          <p:cNvPr id="23" name="直接连接符 22">
            <a:extLst>
              <a:ext uri="{FF2B5EF4-FFF2-40B4-BE49-F238E27FC236}">
                <a16:creationId xmlns:a16="http://schemas.microsoft.com/office/drawing/2014/main" id="{69FC4082-73C9-48C3-A184-CA10282EBC44}"/>
              </a:ext>
            </a:extLst>
          </p:cNvPr>
          <p:cNvCxnSpPr>
            <a:cxnSpLocks/>
          </p:cNvCxnSpPr>
          <p:nvPr/>
        </p:nvCxnSpPr>
        <p:spPr>
          <a:xfrm>
            <a:off x="609248" y="4072662"/>
            <a:ext cx="1262040" cy="0"/>
          </a:xfrm>
          <a:prstGeom prst="line">
            <a:avLst/>
          </a:prstGeom>
          <a:ln>
            <a:solidFill>
              <a:srgbClr val="C00000"/>
            </a:solidFill>
          </a:ln>
        </p:spPr>
        <p:style>
          <a:lnRef idx="3">
            <a:schemeClr val="accent2"/>
          </a:lnRef>
          <a:fillRef idx="0">
            <a:schemeClr val="accent2"/>
          </a:fillRef>
          <a:effectRef idx="2">
            <a:schemeClr val="accent2"/>
          </a:effectRef>
          <a:fontRef idx="minor">
            <a:schemeClr val="tx1"/>
          </a:fontRef>
        </p:style>
      </p:cxnSp>
      <p:cxnSp>
        <p:nvCxnSpPr>
          <p:cNvPr id="24" name="直接连接符 23">
            <a:extLst>
              <a:ext uri="{FF2B5EF4-FFF2-40B4-BE49-F238E27FC236}">
                <a16:creationId xmlns:a16="http://schemas.microsoft.com/office/drawing/2014/main" id="{411FB6D1-8A34-47A5-87DF-022E7E931EFA}"/>
              </a:ext>
            </a:extLst>
          </p:cNvPr>
          <p:cNvCxnSpPr>
            <a:cxnSpLocks/>
          </p:cNvCxnSpPr>
          <p:nvPr/>
        </p:nvCxnSpPr>
        <p:spPr>
          <a:xfrm>
            <a:off x="5923234" y="4589908"/>
            <a:ext cx="1407605" cy="0"/>
          </a:xfrm>
          <a:prstGeom prst="line">
            <a:avLst/>
          </a:prstGeom>
          <a:ln>
            <a:solidFill>
              <a:srgbClr val="C00000"/>
            </a:solidFill>
          </a:ln>
        </p:spPr>
        <p:style>
          <a:lnRef idx="3">
            <a:schemeClr val="accent2"/>
          </a:lnRef>
          <a:fillRef idx="0">
            <a:schemeClr val="accent2"/>
          </a:fillRef>
          <a:effectRef idx="2">
            <a:schemeClr val="accent2"/>
          </a:effectRef>
          <a:fontRef idx="minor">
            <a:schemeClr val="tx1"/>
          </a:fontRef>
        </p:style>
      </p:cxnSp>
      <p:cxnSp>
        <p:nvCxnSpPr>
          <p:cNvPr id="25" name="直接连接符 24">
            <a:extLst>
              <a:ext uri="{FF2B5EF4-FFF2-40B4-BE49-F238E27FC236}">
                <a16:creationId xmlns:a16="http://schemas.microsoft.com/office/drawing/2014/main" id="{C0C53208-711D-46ED-8305-9C268FFE1186}"/>
              </a:ext>
            </a:extLst>
          </p:cNvPr>
          <p:cNvCxnSpPr>
            <a:cxnSpLocks/>
          </p:cNvCxnSpPr>
          <p:nvPr/>
        </p:nvCxnSpPr>
        <p:spPr>
          <a:xfrm>
            <a:off x="2082872" y="5589990"/>
            <a:ext cx="1869696" cy="4565"/>
          </a:xfrm>
          <a:prstGeom prst="line">
            <a:avLst/>
          </a:prstGeom>
          <a:ln>
            <a:solidFill>
              <a:srgbClr val="C00000"/>
            </a:solidFill>
          </a:ln>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3544002561"/>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500" fill="hold"/>
                                        <p:tgtEl>
                                          <p:spTgt spid="23"/>
                                        </p:tgtEl>
                                        <p:attrNameLst>
                                          <p:attrName>ppt_w</p:attrName>
                                        </p:attrNameLst>
                                      </p:cBhvr>
                                      <p:tavLst>
                                        <p:tav tm="0">
                                          <p:val>
                                            <p:fltVal val="0"/>
                                          </p:val>
                                        </p:tav>
                                        <p:tav tm="100000">
                                          <p:val>
                                            <p:strVal val="#ppt_w"/>
                                          </p:val>
                                        </p:tav>
                                      </p:tavLst>
                                    </p:anim>
                                    <p:anim calcmode="lin" valueType="num">
                                      <p:cBhvr>
                                        <p:cTn id="8" dur="500" fill="hold"/>
                                        <p:tgtEl>
                                          <p:spTgt spid="23"/>
                                        </p:tgtEl>
                                        <p:attrNameLst>
                                          <p:attrName>ppt_h</p:attrName>
                                        </p:attrNameLst>
                                      </p:cBhvr>
                                      <p:tavLst>
                                        <p:tav tm="0">
                                          <p:val>
                                            <p:fltVal val="0"/>
                                          </p:val>
                                        </p:tav>
                                        <p:tav tm="100000">
                                          <p:val>
                                            <p:strVal val="#ppt_h"/>
                                          </p:val>
                                        </p:tav>
                                      </p:tavLst>
                                    </p:anim>
                                    <p:animEffect transition="in" filter="fade">
                                      <p:cBhvr>
                                        <p:cTn id="9" dur="500"/>
                                        <p:tgtEl>
                                          <p:spTgt spid="23"/>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24"/>
                                        </p:tgtEl>
                                        <p:attrNameLst>
                                          <p:attrName>style.visibility</p:attrName>
                                        </p:attrNameLst>
                                      </p:cBhvr>
                                      <p:to>
                                        <p:strVal val="visible"/>
                                      </p:to>
                                    </p:set>
                                    <p:anim calcmode="lin" valueType="num">
                                      <p:cBhvr>
                                        <p:cTn id="14" dur="500" fill="hold"/>
                                        <p:tgtEl>
                                          <p:spTgt spid="24"/>
                                        </p:tgtEl>
                                        <p:attrNameLst>
                                          <p:attrName>ppt_w</p:attrName>
                                        </p:attrNameLst>
                                      </p:cBhvr>
                                      <p:tavLst>
                                        <p:tav tm="0">
                                          <p:val>
                                            <p:fltVal val="0"/>
                                          </p:val>
                                        </p:tav>
                                        <p:tav tm="100000">
                                          <p:val>
                                            <p:strVal val="#ppt_w"/>
                                          </p:val>
                                        </p:tav>
                                      </p:tavLst>
                                    </p:anim>
                                    <p:anim calcmode="lin" valueType="num">
                                      <p:cBhvr>
                                        <p:cTn id="15" dur="500" fill="hold"/>
                                        <p:tgtEl>
                                          <p:spTgt spid="24"/>
                                        </p:tgtEl>
                                        <p:attrNameLst>
                                          <p:attrName>ppt_h</p:attrName>
                                        </p:attrNameLst>
                                      </p:cBhvr>
                                      <p:tavLst>
                                        <p:tav tm="0">
                                          <p:val>
                                            <p:fltVal val="0"/>
                                          </p:val>
                                        </p:tav>
                                        <p:tav tm="100000">
                                          <p:val>
                                            <p:strVal val="#ppt_h"/>
                                          </p:val>
                                        </p:tav>
                                      </p:tavLst>
                                    </p:anim>
                                    <p:animEffect transition="in" filter="fade">
                                      <p:cBhvr>
                                        <p:cTn id="16" dur="500"/>
                                        <p:tgtEl>
                                          <p:spTgt spid="24"/>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nodeType="clickEffect">
                                  <p:stCondLst>
                                    <p:cond delay="0"/>
                                  </p:stCondLst>
                                  <p:childTnLst>
                                    <p:set>
                                      <p:cBhvr>
                                        <p:cTn id="20" dur="1" fill="hold">
                                          <p:stCondLst>
                                            <p:cond delay="0"/>
                                          </p:stCondLst>
                                        </p:cTn>
                                        <p:tgtEl>
                                          <p:spTgt spid="25"/>
                                        </p:tgtEl>
                                        <p:attrNameLst>
                                          <p:attrName>style.visibility</p:attrName>
                                        </p:attrNameLst>
                                      </p:cBhvr>
                                      <p:to>
                                        <p:strVal val="visible"/>
                                      </p:to>
                                    </p:set>
                                    <p:anim calcmode="lin" valueType="num">
                                      <p:cBhvr>
                                        <p:cTn id="21" dur="500" fill="hold"/>
                                        <p:tgtEl>
                                          <p:spTgt spid="25"/>
                                        </p:tgtEl>
                                        <p:attrNameLst>
                                          <p:attrName>ppt_w</p:attrName>
                                        </p:attrNameLst>
                                      </p:cBhvr>
                                      <p:tavLst>
                                        <p:tav tm="0">
                                          <p:val>
                                            <p:fltVal val="0"/>
                                          </p:val>
                                        </p:tav>
                                        <p:tav tm="100000">
                                          <p:val>
                                            <p:strVal val="#ppt_w"/>
                                          </p:val>
                                        </p:tav>
                                      </p:tavLst>
                                    </p:anim>
                                    <p:anim calcmode="lin" valueType="num">
                                      <p:cBhvr>
                                        <p:cTn id="22" dur="500" fill="hold"/>
                                        <p:tgtEl>
                                          <p:spTgt spid="25"/>
                                        </p:tgtEl>
                                        <p:attrNameLst>
                                          <p:attrName>ppt_h</p:attrName>
                                        </p:attrNameLst>
                                      </p:cBhvr>
                                      <p:tavLst>
                                        <p:tav tm="0">
                                          <p:val>
                                            <p:fltVal val="0"/>
                                          </p:val>
                                        </p:tav>
                                        <p:tav tm="100000">
                                          <p:val>
                                            <p:strVal val="#ppt_h"/>
                                          </p:val>
                                        </p:tav>
                                      </p:tavLst>
                                    </p:anim>
                                    <p:animEffect transition="in" filter="fade">
                                      <p:cBhvr>
                                        <p:cTn id="23"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721359" y="1805101"/>
            <a:ext cx="1251858" cy="461665"/>
          </a:xfrm>
          <a:prstGeom prst="rect">
            <a:avLst/>
          </a:prstGeom>
          <a:gradFill rotWithShape="1">
            <a:gsLst>
              <a:gs pos="0">
                <a:srgbClr val="99CB38">
                  <a:tint val="65000"/>
                  <a:shade val="92000"/>
                  <a:satMod val="130000"/>
                </a:srgbClr>
              </a:gs>
              <a:gs pos="45000">
                <a:srgbClr val="99CB38">
                  <a:tint val="60000"/>
                  <a:shade val="99000"/>
                  <a:satMod val="120000"/>
                </a:srgbClr>
              </a:gs>
              <a:gs pos="100000">
                <a:srgbClr val="99CB38">
                  <a:tint val="55000"/>
                  <a:satMod val="140000"/>
                </a:srgbClr>
              </a:gs>
            </a:gsLst>
            <a:path path="circle">
              <a:fillToRect l="100000" t="100000" r="100000" b="100000"/>
            </a:path>
          </a:gradFill>
          <a:ln w="12700" cap="flat" cmpd="sng" algn="ctr">
            <a:solidFill>
              <a:srgbClr val="99CB38"/>
            </a:solidFill>
            <a:prstDash val="solid"/>
          </a:ln>
          <a:effectLst/>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en-US" altLang="zh-CN" sz="2400" b="1" i="1" dirty="0">
                <a:latin typeface="Bradley Hand ITC" panose="03070402050302030203" pitchFamily="66" charset="0"/>
                <a:ea typeface="宋体" panose="02010600030101010101" pitchFamily="2" charset="-122"/>
                <a:cs typeface="Calibri" panose="020F0502020204030204" pitchFamily="34" charset="0"/>
              </a:rPr>
              <a:t>Task 3</a:t>
            </a:r>
            <a:endParaRPr lang="zh-CN" altLang="en-US" sz="2400" b="1" i="1" dirty="0">
              <a:effectLst/>
              <a:latin typeface="Bradley Hand ITC" panose="03070402050302030203" pitchFamily="66" charset="0"/>
              <a:ea typeface="宋体" panose="02010600030101010101" pitchFamily="2" charset="-122"/>
            </a:endParaRPr>
          </a:p>
        </p:txBody>
      </p:sp>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Language Focus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579756" y="1909732"/>
            <a:ext cx="10914154" cy="830997"/>
          </a:xfrm>
          <a:prstGeom prst="rect">
            <a:avLst/>
          </a:prstGeom>
          <a:noFill/>
        </p:spPr>
        <p:txBody>
          <a:bodyPr wrap="square">
            <a:spAutoFit/>
          </a:bodyPr>
          <a:lstStyle/>
          <a:p>
            <a:pPr algn="ctr"/>
            <a:r>
              <a:rPr lang="en-US" altLang="zh-CN" sz="2400" b="1" dirty="0">
                <a:solidFill>
                  <a:srgbClr val="00B050"/>
                </a:solidFill>
                <a:latin typeface="Calibri" panose="020F0502020204030204" pitchFamily="34" charset="0"/>
                <a:cs typeface="Calibri" panose="020F0502020204030204" pitchFamily="34" charset="0"/>
              </a:rPr>
              <a:t>the past perfect tense</a:t>
            </a:r>
          </a:p>
          <a:p>
            <a:r>
              <a:rPr lang="en-US" altLang="zh-CN" sz="2400" i="1" dirty="0">
                <a:solidFill>
                  <a:srgbClr val="0070C0"/>
                </a:solidFill>
                <a:latin typeface="Calibri" panose="020F0502020204030204" pitchFamily="34" charset="0"/>
                <a:cs typeface="Calibri" panose="020F0502020204030204" pitchFamily="34" charset="0"/>
              </a:rPr>
              <a:t>Translate the following sentences into English.</a:t>
            </a:r>
          </a:p>
        </p:txBody>
      </p:sp>
      <p:grpSp>
        <p:nvGrpSpPr>
          <p:cNvPr id="17" name="组合 16"/>
          <p:cNvGrpSpPr/>
          <p:nvPr/>
        </p:nvGrpSpPr>
        <p:grpSpPr>
          <a:xfrm>
            <a:off x="867550" y="283464"/>
            <a:ext cx="1179420" cy="1051559"/>
            <a:chOff x="1313" y="323"/>
            <a:chExt cx="2280" cy="2032"/>
          </a:xfrm>
        </p:grpSpPr>
        <p:grpSp>
          <p:nvGrpSpPr>
            <p:cNvPr id="18" name="组合 158"/>
            <p:cNvGrpSpPr/>
            <p:nvPr/>
          </p:nvGrpSpPr>
          <p:grpSpPr>
            <a:xfrm>
              <a:off x="1313" y="323"/>
              <a:ext cx="2280" cy="2032"/>
              <a:chOff x="3720691" y="2824413"/>
              <a:chExt cx="1341120" cy="1209172"/>
            </a:xfrm>
          </p:grpSpPr>
          <p:sp>
            <p:nvSpPr>
              <p:cNvPr id="21"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2"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9"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0" name="图片 19"/>
            <p:cNvPicPr>
              <a:picLocks noChangeAspect="1"/>
            </p:cNvPicPr>
            <p:nvPr/>
          </p:nvPicPr>
          <p:blipFill>
            <a:blip r:embed="rId2"/>
            <a:stretch>
              <a:fillRect/>
            </a:stretch>
          </p:blipFill>
          <p:spPr>
            <a:xfrm>
              <a:off x="1635" y="568"/>
              <a:ext cx="1538" cy="1537"/>
            </a:xfrm>
            <a:prstGeom prst="rect">
              <a:avLst/>
            </a:prstGeom>
            <a:noFill/>
            <a:ln w="9525">
              <a:noFill/>
            </a:ln>
          </p:spPr>
        </p:pic>
      </p:grpSp>
      <p:sp>
        <p:nvSpPr>
          <p:cNvPr id="26" name="文本框 25"/>
          <p:cNvSpPr txBox="1"/>
          <p:nvPr/>
        </p:nvSpPr>
        <p:spPr>
          <a:xfrm>
            <a:off x="721360" y="2917433"/>
            <a:ext cx="10608310" cy="2462213"/>
          </a:xfrm>
          <a:prstGeom prst="rect">
            <a:avLst/>
          </a:prstGeom>
          <a:noFill/>
        </p:spPr>
        <p:txBody>
          <a:bodyPr wrap="square">
            <a:spAutoFit/>
          </a:bodyPr>
          <a:lstStyle/>
          <a:p>
            <a:pPr marL="457200" indent="-457200" algn="just">
              <a:buAutoNum type="arabicPeriod"/>
            </a:pPr>
            <a:r>
              <a:rPr lang="zh-CN" altLang="en-US" sz="2200" dirty="0">
                <a:latin typeface="微软雅黑" panose="020B0503020204020204" charset="-122"/>
                <a:ea typeface="微软雅黑" panose="020B0503020204020204" charset="-122"/>
                <a:cs typeface="Calibri" panose="020F0502020204030204" pitchFamily="34" charset="0"/>
              </a:rPr>
              <a:t>我和他说话的时候还不知道这个坏消息。</a:t>
            </a:r>
            <a:endParaRPr lang="en-US" altLang="zh-CN" sz="2200" dirty="0">
              <a:latin typeface="微软雅黑" panose="020B0503020204020204" charset="-122"/>
              <a:ea typeface="微软雅黑" panose="020B0503020204020204" charset="-122"/>
              <a:cs typeface="Calibri" panose="020F0502020204030204" pitchFamily="34" charset="0"/>
            </a:endParaRPr>
          </a:p>
          <a:p>
            <a:pPr algn="just"/>
            <a:endParaRPr lang="en-US" altLang="zh-CN" sz="2200" dirty="0">
              <a:latin typeface="微软雅黑" panose="020B0503020204020204" charset="-122"/>
              <a:ea typeface="微软雅黑" panose="020B0503020204020204" charset="-122"/>
              <a:cs typeface="Calibri" panose="020F0502020204030204" pitchFamily="34" charset="0"/>
            </a:endParaRPr>
          </a:p>
          <a:p>
            <a:pPr algn="just"/>
            <a:endParaRPr lang="en-US" altLang="zh-CN" sz="2200" dirty="0">
              <a:latin typeface="微软雅黑" panose="020B0503020204020204" charset="-122"/>
              <a:ea typeface="微软雅黑" panose="020B0503020204020204" charset="-122"/>
              <a:cs typeface="Calibri" panose="020F0502020204030204" pitchFamily="34" charset="0"/>
            </a:endParaRPr>
          </a:p>
          <a:p>
            <a:pPr marL="457200" indent="-457200" algn="just">
              <a:buAutoNum type="arabicPeriod" startAt="2"/>
            </a:pPr>
            <a:r>
              <a:rPr lang="zh-CN" altLang="en-US" sz="2200" dirty="0">
                <a:latin typeface="微软雅黑" panose="020B0503020204020204" charset="-122"/>
                <a:ea typeface="微软雅黑" panose="020B0503020204020204" charset="-122"/>
                <a:cs typeface="Calibri" panose="020F0502020204030204" pitchFamily="34" charset="0"/>
              </a:rPr>
              <a:t>在我有机会向汤姆解释之前，玛丽已经告诉他了。</a:t>
            </a:r>
            <a:endParaRPr lang="en-US" altLang="zh-CN" sz="2200" dirty="0">
              <a:latin typeface="微软雅黑" panose="020B0503020204020204" charset="-122"/>
              <a:ea typeface="微软雅黑" panose="020B0503020204020204" charset="-122"/>
              <a:cs typeface="Calibri" panose="020F0502020204030204" pitchFamily="34" charset="0"/>
            </a:endParaRPr>
          </a:p>
          <a:p>
            <a:pPr marL="457200" indent="-457200" algn="just">
              <a:buAutoNum type="arabicPeriod" startAt="2"/>
            </a:pPr>
            <a:endParaRPr lang="en-US" altLang="zh-CN" sz="2200" dirty="0">
              <a:latin typeface="微软雅黑" panose="020B0503020204020204" charset="-122"/>
              <a:ea typeface="微软雅黑" panose="020B0503020204020204" charset="-122"/>
              <a:cs typeface="Calibri" panose="020F0502020204030204" pitchFamily="34" charset="0"/>
            </a:endParaRPr>
          </a:p>
          <a:p>
            <a:pPr algn="just"/>
            <a:endParaRPr lang="en-US" altLang="zh-CN" sz="2200" dirty="0">
              <a:latin typeface="微软雅黑" panose="020B0503020204020204" charset="-122"/>
              <a:ea typeface="微软雅黑" panose="020B0503020204020204" charset="-122"/>
              <a:cs typeface="Calibri" panose="020F0502020204030204" pitchFamily="34" charset="0"/>
            </a:endParaRPr>
          </a:p>
          <a:p>
            <a:pPr algn="just"/>
            <a:r>
              <a:rPr lang="en-US" altLang="zh-CN" sz="2200" dirty="0">
                <a:latin typeface="微软雅黑" panose="020B0503020204020204" charset="-122"/>
                <a:ea typeface="微软雅黑" panose="020B0503020204020204" charset="-122"/>
                <a:cs typeface="Calibri" panose="020F0502020204030204" pitchFamily="34" charset="0"/>
              </a:rPr>
              <a:t>3.   </a:t>
            </a:r>
            <a:r>
              <a:rPr lang="zh-CN" altLang="en-US" sz="2200" dirty="0">
                <a:latin typeface="微软雅黑" panose="020B0503020204020204" charset="-122"/>
                <a:ea typeface="微软雅黑" panose="020B0503020204020204" charset="-122"/>
                <a:cs typeface="Calibri" panose="020F0502020204030204" pitchFamily="34" charset="0"/>
              </a:rPr>
              <a:t>我问过供应商了，他们还没有收到合同。</a:t>
            </a:r>
            <a:endParaRPr lang="en-US" altLang="zh-CN" sz="2200" dirty="0">
              <a:latin typeface="微软雅黑" panose="020B0503020204020204" charset="-122"/>
              <a:ea typeface="微软雅黑" panose="020B0503020204020204" charset="-122"/>
              <a:cs typeface="Calibri" panose="020F0502020204030204" pitchFamily="34" charset="0"/>
            </a:endParaRPr>
          </a:p>
        </p:txBody>
      </p:sp>
      <p:sp>
        <p:nvSpPr>
          <p:cNvPr id="27" name="文本框 26">
            <a:extLst>
              <a:ext uri="{FF2B5EF4-FFF2-40B4-BE49-F238E27FC236}">
                <a16:creationId xmlns:a16="http://schemas.microsoft.com/office/drawing/2014/main" id="{38DBC0BA-ABB1-4B05-A2FC-CCA5ECD7ADA4}"/>
              </a:ext>
            </a:extLst>
          </p:cNvPr>
          <p:cNvSpPr txBox="1"/>
          <p:nvPr/>
        </p:nvSpPr>
        <p:spPr>
          <a:xfrm>
            <a:off x="1198048" y="3379917"/>
            <a:ext cx="6456511" cy="461665"/>
          </a:xfrm>
          <a:prstGeom prst="rect">
            <a:avLst/>
          </a:prstGeom>
          <a:noFill/>
        </p:spPr>
        <p:txBody>
          <a:bodyPr wrap="none" rtlCol="0">
            <a:spAutoFit/>
          </a:bodyPr>
          <a:lstStyle/>
          <a:p>
            <a:r>
              <a:rPr lang="en-US" altLang="zh-CN" sz="2400" kern="100" dirty="0">
                <a:solidFill>
                  <a:srgbClr val="000000"/>
                </a:solidFill>
                <a:effectLst/>
                <a:ea typeface="宋体" panose="02010600030101010101" pitchFamily="2" charset="-122"/>
                <a:cs typeface="Calibri" panose="020F0502020204030204" pitchFamily="34" charset="0"/>
              </a:rPr>
              <a:t>I </a:t>
            </a:r>
            <a:r>
              <a:rPr lang="en-US" altLang="zh-CN" sz="2400" kern="100" dirty="0">
                <a:solidFill>
                  <a:srgbClr val="C00000"/>
                </a:solidFill>
                <a:effectLst/>
                <a:ea typeface="宋体" panose="02010600030101010101" pitchFamily="2" charset="-122"/>
                <a:cs typeface="Calibri" panose="020F0502020204030204" pitchFamily="34" charset="0"/>
              </a:rPr>
              <a:t>hadn't known </a:t>
            </a:r>
            <a:r>
              <a:rPr lang="en-US" altLang="zh-CN" sz="2400" kern="100" dirty="0">
                <a:solidFill>
                  <a:srgbClr val="000000"/>
                </a:solidFill>
                <a:effectLst/>
                <a:ea typeface="宋体" panose="02010600030101010101" pitchFamily="2" charset="-122"/>
                <a:cs typeface="Calibri" panose="020F0502020204030204" pitchFamily="34" charset="0"/>
              </a:rPr>
              <a:t>the bad news when I spoke to him.</a:t>
            </a:r>
            <a:endParaRPr lang="zh-CN" altLang="zh-CN" sz="2400" kern="100" dirty="0">
              <a:effectLst/>
              <a:ea typeface="宋体" panose="02010600030101010101" pitchFamily="2" charset="-122"/>
              <a:cs typeface="Calibri" panose="020F0502020204030204" pitchFamily="34" charset="0"/>
            </a:endParaRPr>
          </a:p>
        </p:txBody>
      </p:sp>
      <p:sp>
        <p:nvSpPr>
          <p:cNvPr id="28" name="文本框 27">
            <a:extLst>
              <a:ext uri="{FF2B5EF4-FFF2-40B4-BE49-F238E27FC236}">
                <a16:creationId xmlns:a16="http://schemas.microsoft.com/office/drawing/2014/main" id="{9E4510A3-6D67-4D5E-80EE-BAA398C49B89}"/>
              </a:ext>
            </a:extLst>
          </p:cNvPr>
          <p:cNvSpPr txBox="1"/>
          <p:nvPr/>
        </p:nvSpPr>
        <p:spPr>
          <a:xfrm>
            <a:off x="1198048" y="4370518"/>
            <a:ext cx="9730292" cy="461665"/>
          </a:xfrm>
          <a:prstGeom prst="rect">
            <a:avLst/>
          </a:prstGeom>
          <a:noFill/>
        </p:spPr>
        <p:txBody>
          <a:bodyPr wrap="none" rtlCol="0">
            <a:spAutoFit/>
          </a:bodyPr>
          <a:lstStyle/>
          <a:p>
            <a:pPr lvl="0"/>
            <a:r>
              <a:rPr lang="en-US" altLang="zh-CN" sz="2400" dirty="0"/>
              <a:t>Mary </a:t>
            </a:r>
            <a:r>
              <a:rPr lang="en-US" altLang="zh-CN" sz="2400" dirty="0">
                <a:solidFill>
                  <a:srgbClr val="C00000"/>
                </a:solidFill>
              </a:rPr>
              <a:t>had already </a:t>
            </a:r>
            <a:r>
              <a:rPr lang="en-US" altLang="zh-CN" sz="2400" dirty="0"/>
              <a:t>told Tom before I got a chance to give him my explanation.</a:t>
            </a:r>
            <a:endParaRPr lang="zh-CN" altLang="zh-CN" sz="2400" dirty="0"/>
          </a:p>
        </p:txBody>
      </p:sp>
      <p:sp>
        <p:nvSpPr>
          <p:cNvPr id="29" name="文本框 28">
            <a:extLst>
              <a:ext uri="{FF2B5EF4-FFF2-40B4-BE49-F238E27FC236}">
                <a16:creationId xmlns:a16="http://schemas.microsoft.com/office/drawing/2014/main" id="{28B7AAA7-C266-4752-92E5-5809BE3CDF47}"/>
              </a:ext>
            </a:extLst>
          </p:cNvPr>
          <p:cNvSpPr txBox="1"/>
          <p:nvPr/>
        </p:nvSpPr>
        <p:spPr>
          <a:xfrm>
            <a:off x="1198048" y="5376736"/>
            <a:ext cx="8874096" cy="461665"/>
          </a:xfrm>
          <a:prstGeom prst="rect">
            <a:avLst/>
          </a:prstGeom>
          <a:noFill/>
        </p:spPr>
        <p:txBody>
          <a:bodyPr wrap="none" rtlCol="0">
            <a:spAutoFit/>
          </a:bodyPr>
          <a:lstStyle/>
          <a:p>
            <a:pPr lvl="0"/>
            <a:r>
              <a:rPr lang="en-US" altLang="zh-CN" sz="2400" dirty="0"/>
              <a:t>I checked with the supplier and they still </a:t>
            </a:r>
            <a:r>
              <a:rPr lang="en-US" altLang="zh-CN" sz="2400" dirty="0">
                <a:solidFill>
                  <a:srgbClr val="C00000"/>
                </a:solidFill>
              </a:rPr>
              <a:t>hadn't received </a:t>
            </a:r>
            <a:r>
              <a:rPr lang="en-US" altLang="zh-CN" sz="2400" dirty="0"/>
              <a:t>the contract.</a:t>
            </a:r>
            <a:endParaRPr lang="zh-CN" altLang="en-US" sz="2400" dirty="0">
              <a:effectLst/>
              <a:ea typeface="宋体" panose="02010600030101010101" pitchFamily="2" charset="-122"/>
              <a:cs typeface="Calibri" panose="020F0502020204030204" pitchFamily="34" charset="0"/>
            </a:endParaRPr>
          </a:p>
        </p:txBody>
      </p:sp>
    </p:spTree>
    <p:extLst>
      <p:ext uri="{BB962C8B-B14F-4D97-AF65-F5344CB8AC3E}">
        <p14:creationId xmlns:p14="http://schemas.microsoft.com/office/powerpoint/2010/main" val="654163191"/>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500"/>
                                        <p:tgtEl>
                                          <p:spTgt spid="2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8"/>
                                        </p:tgtEl>
                                        <p:attrNameLst>
                                          <p:attrName>style.visibility</p:attrName>
                                        </p:attrNameLst>
                                      </p:cBhvr>
                                      <p:to>
                                        <p:strVal val="visible"/>
                                      </p:to>
                                    </p:set>
                                    <p:animEffect transition="in" filter="fade">
                                      <p:cBhvr>
                                        <p:cTn id="12" dur="500"/>
                                        <p:tgtEl>
                                          <p:spTgt spid="2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9"/>
                                        </p:tgtEl>
                                        <p:attrNameLst>
                                          <p:attrName>style.visibility</p:attrName>
                                        </p:attrNameLst>
                                      </p:cBhvr>
                                      <p:to>
                                        <p:strVal val="visible"/>
                                      </p:to>
                                    </p:set>
                                    <p:animEffect transition="in" filter="fade">
                                      <p:cBhvr>
                                        <p:cTn id="17"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P spid="29"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721359" y="1805101"/>
            <a:ext cx="1251858" cy="461665"/>
          </a:xfrm>
          <a:prstGeom prst="rect">
            <a:avLst/>
          </a:prstGeom>
          <a:gradFill rotWithShape="1">
            <a:gsLst>
              <a:gs pos="0">
                <a:srgbClr val="99CB38">
                  <a:tint val="65000"/>
                  <a:shade val="92000"/>
                  <a:satMod val="130000"/>
                </a:srgbClr>
              </a:gs>
              <a:gs pos="45000">
                <a:srgbClr val="99CB38">
                  <a:tint val="60000"/>
                  <a:shade val="99000"/>
                  <a:satMod val="120000"/>
                </a:srgbClr>
              </a:gs>
              <a:gs pos="100000">
                <a:srgbClr val="99CB38">
                  <a:tint val="55000"/>
                  <a:satMod val="140000"/>
                </a:srgbClr>
              </a:gs>
            </a:gsLst>
            <a:path path="circle">
              <a:fillToRect l="100000" t="100000" r="100000" b="100000"/>
            </a:path>
          </a:gradFill>
          <a:ln w="12700" cap="flat" cmpd="sng" algn="ctr">
            <a:solidFill>
              <a:srgbClr val="99CB38"/>
            </a:solidFill>
            <a:prstDash val="solid"/>
          </a:ln>
          <a:effectLst/>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en-US" altLang="zh-CN" sz="2400" b="1" i="1" dirty="0">
                <a:latin typeface="Bradley Hand ITC" panose="03070402050302030203" pitchFamily="66" charset="0"/>
                <a:ea typeface="宋体" panose="02010600030101010101" pitchFamily="2" charset="-122"/>
                <a:cs typeface="Calibri" panose="020F0502020204030204" pitchFamily="34" charset="0"/>
              </a:rPr>
              <a:t>Task 3</a:t>
            </a:r>
            <a:endParaRPr lang="zh-CN" altLang="en-US" sz="2400" b="1" i="1" dirty="0">
              <a:effectLst/>
              <a:latin typeface="Bradley Hand ITC" panose="03070402050302030203" pitchFamily="66" charset="0"/>
              <a:ea typeface="宋体" panose="02010600030101010101" pitchFamily="2" charset="-122"/>
            </a:endParaRPr>
          </a:p>
        </p:txBody>
      </p:sp>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Language Focus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579756" y="1909732"/>
            <a:ext cx="10914154" cy="830997"/>
          </a:xfrm>
          <a:prstGeom prst="rect">
            <a:avLst/>
          </a:prstGeom>
          <a:noFill/>
        </p:spPr>
        <p:txBody>
          <a:bodyPr wrap="square">
            <a:spAutoFit/>
          </a:bodyPr>
          <a:lstStyle/>
          <a:p>
            <a:pPr algn="ctr"/>
            <a:r>
              <a:rPr lang="en-US" altLang="zh-CN" sz="2400" b="1" dirty="0">
                <a:solidFill>
                  <a:srgbClr val="00B050"/>
                </a:solidFill>
                <a:latin typeface="Calibri" panose="020F0502020204030204" pitchFamily="34" charset="0"/>
                <a:cs typeface="Calibri" panose="020F0502020204030204" pitchFamily="34" charset="0"/>
              </a:rPr>
              <a:t>the past perfect tense</a:t>
            </a:r>
          </a:p>
          <a:p>
            <a:r>
              <a:rPr lang="en-US" altLang="zh-CN" sz="2400" i="1" dirty="0">
                <a:solidFill>
                  <a:srgbClr val="0070C0"/>
                </a:solidFill>
                <a:latin typeface="Calibri" panose="020F0502020204030204" pitchFamily="34" charset="0"/>
                <a:cs typeface="Calibri" panose="020F0502020204030204" pitchFamily="34" charset="0"/>
              </a:rPr>
              <a:t>Translate the following sentences into English.</a:t>
            </a:r>
          </a:p>
        </p:txBody>
      </p:sp>
      <p:grpSp>
        <p:nvGrpSpPr>
          <p:cNvPr id="17" name="组合 16"/>
          <p:cNvGrpSpPr/>
          <p:nvPr/>
        </p:nvGrpSpPr>
        <p:grpSpPr>
          <a:xfrm>
            <a:off x="867550" y="283464"/>
            <a:ext cx="1179420" cy="1051559"/>
            <a:chOff x="1313" y="323"/>
            <a:chExt cx="2280" cy="2032"/>
          </a:xfrm>
        </p:grpSpPr>
        <p:grpSp>
          <p:nvGrpSpPr>
            <p:cNvPr id="18" name="组合 158"/>
            <p:cNvGrpSpPr/>
            <p:nvPr/>
          </p:nvGrpSpPr>
          <p:grpSpPr>
            <a:xfrm>
              <a:off x="1313" y="323"/>
              <a:ext cx="2280" cy="2032"/>
              <a:chOff x="3720691" y="2824413"/>
              <a:chExt cx="1341120" cy="1209172"/>
            </a:xfrm>
          </p:grpSpPr>
          <p:sp>
            <p:nvSpPr>
              <p:cNvPr id="21"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2"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9"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0" name="图片 19"/>
            <p:cNvPicPr>
              <a:picLocks noChangeAspect="1"/>
            </p:cNvPicPr>
            <p:nvPr/>
          </p:nvPicPr>
          <p:blipFill>
            <a:blip r:embed="rId2"/>
            <a:stretch>
              <a:fillRect/>
            </a:stretch>
          </p:blipFill>
          <p:spPr>
            <a:xfrm>
              <a:off x="1635" y="568"/>
              <a:ext cx="1538" cy="1537"/>
            </a:xfrm>
            <a:prstGeom prst="rect">
              <a:avLst/>
            </a:prstGeom>
            <a:noFill/>
            <a:ln w="9525">
              <a:noFill/>
            </a:ln>
          </p:spPr>
        </p:pic>
      </p:grpSp>
      <p:sp>
        <p:nvSpPr>
          <p:cNvPr id="26" name="文本框 25"/>
          <p:cNvSpPr txBox="1"/>
          <p:nvPr/>
        </p:nvSpPr>
        <p:spPr>
          <a:xfrm>
            <a:off x="721360" y="2917433"/>
            <a:ext cx="10608310" cy="1446550"/>
          </a:xfrm>
          <a:prstGeom prst="rect">
            <a:avLst/>
          </a:prstGeom>
          <a:noFill/>
        </p:spPr>
        <p:txBody>
          <a:bodyPr wrap="square">
            <a:spAutoFit/>
          </a:bodyPr>
          <a:lstStyle/>
          <a:p>
            <a:pPr marL="457200" indent="-457200">
              <a:buAutoNum type="arabicPeriod" startAt="4"/>
            </a:pPr>
            <a:r>
              <a:rPr lang="zh-CN" altLang="en-US" sz="2200" dirty="0">
                <a:latin typeface="微软雅黑" panose="020B0503020204020204" charset="-122"/>
                <a:ea typeface="微软雅黑" panose="020B0503020204020204" charset="-122"/>
                <a:cs typeface="Calibri" panose="020F0502020204030204" pitchFamily="34" charset="0"/>
              </a:rPr>
              <a:t>我以为我们已经决择定了这个产品的名称。</a:t>
            </a:r>
            <a:endParaRPr lang="en-US" altLang="zh-CN" sz="2200" dirty="0">
              <a:latin typeface="微软雅黑" panose="020B0503020204020204" charset="-122"/>
              <a:ea typeface="微软雅黑" panose="020B0503020204020204" charset="-122"/>
              <a:cs typeface="Calibri" panose="020F0502020204030204" pitchFamily="34" charset="0"/>
            </a:endParaRPr>
          </a:p>
          <a:p>
            <a:pPr marL="457200" indent="-457200">
              <a:buAutoNum type="arabicPeriod" startAt="4"/>
            </a:pPr>
            <a:endParaRPr lang="en-US" altLang="zh-CN" sz="2200" dirty="0">
              <a:latin typeface="微软雅黑" panose="020B0503020204020204" charset="-122"/>
              <a:ea typeface="微软雅黑" panose="020B0503020204020204" charset="-122"/>
              <a:cs typeface="Calibri" panose="020F0502020204030204" pitchFamily="34" charset="0"/>
            </a:endParaRPr>
          </a:p>
          <a:p>
            <a:endParaRPr lang="en-US" altLang="zh-CN" sz="2200" dirty="0">
              <a:latin typeface="微软雅黑" panose="020B0503020204020204" charset="-122"/>
              <a:ea typeface="微软雅黑" panose="020B0503020204020204" charset="-122"/>
              <a:cs typeface="Calibri" panose="020F0502020204030204" pitchFamily="34" charset="0"/>
            </a:endParaRPr>
          </a:p>
          <a:p>
            <a:r>
              <a:rPr lang="en-US" altLang="zh-CN" sz="2200" dirty="0">
                <a:latin typeface="微软雅黑" panose="020B0503020204020204" charset="-122"/>
                <a:ea typeface="微软雅黑" panose="020B0503020204020204" charset="-122"/>
                <a:cs typeface="Calibri" panose="020F0502020204030204" pitchFamily="34" charset="0"/>
              </a:rPr>
              <a:t>5.  </a:t>
            </a:r>
            <a:r>
              <a:rPr lang="zh-CN" altLang="en-US" sz="2200" dirty="0">
                <a:latin typeface="微软雅黑" panose="020B0503020204020204" charset="-122"/>
                <a:ea typeface="微软雅黑" panose="020B0503020204020204" charset="-122"/>
                <a:cs typeface="Calibri" panose="020F0502020204030204" pitchFamily="34" charset="0"/>
              </a:rPr>
              <a:t>他们刚下公交车，炸弹就爆炸了。</a:t>
            </a:r>
          </a:p>
        </p:txBody>
      </p:sp>
      <p:sp>
        <p:nvSpPr>
          <p:cNvPr id="23" name="文本框 22">
            <a:extLst>
              <a:ext uri="{FF2B5EF4-FFF2-40B4-BE49-F238E27FC236}">
                <a16:creationId xmlns:a16="http://schemas.microsoft.com/office/drawing/2014/main" id="{E585015D-4F78-44D7-861D-FB61E2F9CFB9}"/>
              </a:ext>
            </a:extLst>
          </p:cNvPr>
          <p:cNvSpPr txBox="1"/>
          <p:nvPr/>
        </p:nvSpPr>
        <p:spPr>
          <a:xfrm>
            <a:off x="1178384" y="3350765"/>
            <a:ext cx="7825989" cy="461665"/>
          </a:xfrm>
          <a:prstGeom prst="rect">
            <a:avLst/>
          </a:prstGeom>
          <a:noFill/>
        </p:spPr>
        <p:txBody>
          <a:bodyPr wrap="none" rtlCol="0">
            <a:spAutoFit/>
          </a:bodyPr>
          <a:lstStyle/>
          <a:p>
            <a:r>
              <a:rPr lang="en-US" altLang="zh-CN" sz="2400" dirty="0"/>
              <a:t>I thought we </a:t>
            </a:r>
            <a:r>
              <a:rPr lang="en-US" altLang="zh-CN" sz="2400" dirty="0">
                <a:solidFill>
                  <a:srgbClr val="C00000"/>
                </a:solidFill>
              </a:rPr>
              <a:t>had</a:t>
            </a:r>
            <a:r>
              <a:rPr lang="en-US" altLang="zh-CN" sz="2400" b="1" dirty="0"/>
              <a:t> </a:t>
            </a:r>
            <a:r>
              <a:rPr lang="en-US" altLang="zh-CN" sz="2400" dirty="0"/>
              <a:t>already</a:t>
            </a:r>
            <a:r>
              <a:rPr lang="en-US" altLang="zh-CN" sz="2400" b="1" dirty="0"/>
              <a:t> </a:t>
            </a:r>
            <a:r>
              <a:rPr lang="en-US" altLang="zh-CN" sz="2400" dirty="0">
                <a:solidFill>
                  <a:srgbClr val="C00000"/>
                </a:solidFill>
              </a:rPr>
              <a:t>decided </a:t>
            </a:r>
            <a:r>
              <a:rPr lang="en-US" altLang="zh-CN" sz="2400" dirty="0"/>
              <a:t>on a name for this product.</a:t>
            </a:r>
            <a:endParaRPr lang="zh-CN" altLang="zh-CN" sz="2400" dirty="0"/>
          </a:p>
        </p:txBody>
      </p:sp>
      <p:sp>
        <p:nvSpPr>
          <p:cNvPr id="24" name="文本框 23">
            <a:extLst>
              <a:ext uri="{FF2B5EF4-FFF2-40B4-BE49-F238E27FC236}">
                <a16:creationId xmlns:a16="http://schemas.microsoft.com/office/drawing/2014/main" id="{C4342B80-B519-4AF3-8362-C16BF37440EF}"/>
              </a:ext>
            </a:extLst>
          </p:cNvPr>
          <p:cNvSpPr txBox="1"/>
          <p:nvPr/>
        </p:nvSpPr>
        <p:spPr>
          <a:xfrm>
            <a:off x="1178384" y="4405287"/>
            <a:ext cx="7825989" cy="461665"/>
          </a:xfrm>
          <a:prstGeom prst="rect">
            <a:avLst/>
          </a:prstGeom>
          <a:noFill/>
        </p:spPr>
        <p:txBody>
          <a:bodyPr wrap="none" rtlCol="0">
            <a:spAutoFit/>
          </a:bodyPr>
          <a:lstStyle/>
          <a:p>
            <a:r>
              <a:rPr lang="en-US" altLang="zh-CN" sz="2400" dirty="0"/>
              <a:t>I thought we </a:t>
            </a:r>
            <a:r>
              <a:rPr lang="en-US" altLang="zh-CN" sz="2400" dirty="0">
                <a:solidFill>
                  <a:srgbClr val="C00000"/>
                </a:solidFill>
              </a:rPr>
              <a:t>had</a:t>
            </a:r>
            <a:r>
              <a:rPr lang="en-US" altLang="zh-CN" sz="2400" b="1" dirty="0"/>
              <a:t> </a:t>
            </a:r>
            <a:r>
              <a:rPr lang="en-US" altLang="zh-CN" sz="2400" dirty="0"/>
              <a:t>already</a:t>
            </a:r>
            <a:r>
              <a:rPr lang="en-US" altLang="zh-CN" sz="2400" b="1" dirty="0"/>
              <a:t> </a:t>
            </a:r>
            <a:r>
              <a:rPr lang="en-US" altLang="zh-CN" sz="2400" dirty="0">
                <a:solidFill>
                  <a:srgbClr val="C00000"/>
                </a:solidFill>
              </a:rPr>
              <a:t>decided </a:t>
            </a:r>
            <a:r>
              <a:rPr lang="en-US" altLang="zh-CN" sz="2400" dirty="0"/>
              <a:t>on a name for this product.</a:t>
            </a:r>
            <a:endParaRPr lang="zh-CN" altLang="zh-CN" sz="2400" dirty="0"/>
          </a:p>
        </p:txBody>
      </p:sp>
    </p:spTree>
    <p:extLst>
      <p:ext uri="{BB962C8B-B14F-4D97-AF65-F5344CB8AC3E}">
        <p14:creationId xmlns:p14="http://schemas.microsoft.com/office/powerpoint/2010/main" val="2599287125"/>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500"/>
                                        <p:tgtEl>
                                          <p:spTgt spid="2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fade">
                                      <p:cBhvr>
                                        <p:cTn id="12"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721359" y="1805101"/>
            <a:ext cx="1251858" cy="461665"/>
          </a:xfrm>
          <a:prstGeom prst="rect">
            <a:avLst/>
          </a:prstGeom>
          <a:gradFill rotWithShape="1">
            <a:gsLst>
              <a:gs pos="0">
                <a:srgbClr val="99CB38">
                  <a:tint val="65000"/>
                  <a:shade val="92000"/>
                  <a:satMod val="130000"/>
                </a:srgbClr>
              </a:gs>
              <a:gs pos="45000">
                <a:srgbClr val="99CB38">
                  <a:tint val="60000"/>
                  <a:shade val="99000"/>
                  <a:satMod val="120000"/>
                </a:srgbClr>
              </a:gs>
              <a:gs pos="100000">
                <a:srgbClr val="99CB38">
                  <a:tint val="55000"/>
                  <a:satMod val="140000"/>
                </a:srgbClr>
              </a:gs>
            </a:gsLst>
            <a:path path="circle">
              <a:fillToRect l="100000" t="100000" r="100000" b="100000"/>
            </a:path>
          </a:gradFill>
          <a:ln w="12700" cap="flat" cmpd="sng" algn="ctr">
            <a:solidFill>
              <a:srgbClr val="99CB38"/>
            </a:solidFill>
            <a:prstDash val="solid"/>
          </a:ln>
          <a:effectLst/>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en-US" altLang="zh-CN" sz="2400" b="1" i="1" dirty="0">
                <a:latin typeface="Bradley Hand ITC" panose="03070402050302030203" pitchFamily="66" charset="0"/>
                <a:ea typeface="宋体" panose="02010600030101010101" pitchFamily="2" charset="-122"/>
                <a:cs typeface="Calibri" panose="020F0502020204030204" pitchFamily="34" charset="0"/>
              </a:rPr>
              <a:t>Task 3</a:t>
            </a:r>
            <a:endParaRPr lang="zh-CN" altLang="en-US" sz="2400" b="1" i="1" dirty="0">
              <a:effectLst/>
              <a:latin typeface="Bradley Hand ITC" panose="03070402050302030203" pitchFamily="66" charset="0"/>
              <a:ea typeface="宋体" panose="02010600030101010101" pitchFamily="2" charset="-122"/>
            </a:endParaRPr>
          </a:p>
        </p:txBody>
      </p:sp>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Language Focus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579756" y="1909732"/>
            <a:ext cx="10914154" cy="2729337"/>
          </a:xfrm>
          <a:prstGeom prst="rect">
            <a:avLst/>
          </a:prstGeom>
          <a:noFill/>
        </p:spPr>
        <p:txBody>
          <a:bodyPr wrap="square">
            <a:spAutoFit/>
          </a:bodyPr>
          <a:lstStyle/>
          <a:p>
            <a:pPr algn="ctr">
              <a:lnSpc>
                <a:spcPct val="114000"/>
              </a:lnSpc>
            </a:pPr>
            <a:r>
              <a:rPr lang="en-US" altLang="zh-CN" sz="2400" b="1" dirty="0">
                <a:solidFill>
                  <a:srgbClr val="00B050"/>
                </a:solidFill>
                <a:latin typeface="Calibri" panose="020F0502020204030204" pitchFamily="34" charset="0"/>
                <a:cs typeface="Calibri" panose="020F0502020204030204" pitchFamily="34" charset="0"/>
              </a:rPr>
              <a:t>the prefix “im-”</a:t>
            </a:r>
          </a:p>
          <a:p>
            <a:pPr algn="just">
              <a:lnSpc>
                <a:spcPct val="150000"/>
              </a:lnSpc>
            </a:pPr>
            <a:r>
              <a:rPr lang="en-US" altLang="zh-CN" sz="2400" i="1" kern="100" dirty="0">
                <a:solidFill>
                  <a:srgbClr val="0070C0"/>
                </a:solidFill>
                <a:latin typeface="Calibri" panose="020F0502020204030204" pitchFamily="34" charset="0"/>
                <a:cs typeface="Calibri" panose="020F0502020204030204" pitchFamily="34" charset="0"/>
              </a:rPr>
              <a:t>Can you guess the meaning of the prefix “im-”?</a:t>
            </a:r>
            <a:endParaRPr lang="zh-CN" altLang="zh-CN" sz="2400" kern="100" dirty="0">
              <a:solidFill>
                <a:srgbClr val="0070C0"/>
              </a:solidFill>
              <a:latin typeface="Calibri" panose="020F0502020204030204" pitchFamily="34" charset="0"/>
              <a:cs typeface="Calibri" panose="020F0502020204030204" pitchFamily="34" charset="0"/>
            </a:endParaRPr>
          </a:p>
          <a:p>
            <a:pPr algn="just">
              <a:lnSpc>
                <a:spcPct val="150000"/>
              </a:lnSpc>
            </a:pPr>
            <a:r>
              <a:rPr lang="en-US" altLang="zh-CN" sz="2400" kern="100" dirty="0">
                <a:solidFill>
                  <a:srgbClr val="000000"/>
                </a:solidFill>
                <a:latin typeface="Calibri" panose="020F0502020204030204" pitchFamily="34" charset="0"/>
                <a:cs typeface="Calibri" panose="020F0502020204030204" pitchFamily="34" charset="0"/>
              </a:rPr>
              <a:t>1. That is, because she expressed them imperfectly her thoughts were</a:t>
            </a:r>
            <a:r>
              <a:rPr lang="en-US" altLang="zh-CN" sz="2400" b="1" kern="100" dirty="0">
                <a:solidFill>
                  <a:srgbClr val="000000"/>
                </a:solidFill>
                <a:latin typeface="Calibri" panose="020F0502020204030204" pitchFamily="34" charset="0"/>
                <a:cs typeface="Calibri" panose="020F0502020204030204" pitchFamily="34" charset="0"/>
              </a:rPr>
              <a:t> </a:t>
            </a:r>
            <a:r>
              <a:rPr lang="en-US" altLang="zh-CN" sz="2400" kern="100" dirty="0">
                <a:solidFill>
                  <a:srgbClr val="C00000"/>
                </a:solidFill>
                <a:latin typeface="Calibri" panose="020F0502020204030204" pitchFamily="34" charset="0"/>
                <a:cs typeface="Calibri" panose="020F0502020204030204" pitchFamily="34" charset="0"/>
              </a:rPr>
              <a:t>imperfect</a:t>
            </a:r>
            <a:r>
              <a:rPr lang="en-US" altLang="zh-CN" sz="2400" b="1" kern="100" dirty="0">
                <a:solidFill>
                  <a:srgbClr val="000000"/>
                </a:solidFill>
                <a:latin typeface="Calibri" panose="020F0502020204030204" pitchFamily="34" charset="0"/>
                <a:cs typeface="Calibri" panose="020F0502020204030204" pitchFamily="34" charset="0"/>
              </a:rPr>
              <a:t>.</a:t>
            </a:r>
            <a:endParaRPr lang="zh-CN" altLang="zh-CN" sz="2400" kern="100" dirty="0">
              <a:latin typeface="Calibri" panose="020F0502020204030204" pitchFamily="34" charset="0"/>
              <a:cs typeface="Calibri" panose="020F0502020204030204" pitchFamily="34" charset="0"/>
            </a:endParaRPr>
          </a:p>
          <a:p>
            <a:pPr algn="just">
              <a:lnSpc>
                <a:spcPct val="150000"/>
              </a:lnSpc>
            </a:pPr>
            <a:r>
              <a:rPr lang="en-US" altLang="zh-CN" sz="2400" kern="100" dirty="0">
                <a:solidFill>
                  <a:srgbClr val="000000"/>
                </a:solidFill>
                <a:latin typeface="Calibri" panose="020F0502020204030204" pitchFamily="34" charset="0"/>
                <a:cs typeface="Calibri" panose="020F0502020204030204" pitchFamily="34" charset="0"/>
              </a:rPr>
              <a:t>2. My mother, the real Mrs. Tan, was shouting at his boss in her </a:t>
            </a:r>
            <a:r>
              <a:rPr lang="en-US" altLang="zh-CN" sz="2400" kern="100" dirty="0">
                <a:solidFill>
                  <a:srgbClr val="C00000"/>
                </a:solidFill>
                <a:latin typeface="Calibri" panose="020F0502020204030204" pitchFamily="34" charset="0"/>
                <a:cs typeface="Calibri" panose="020F0502020204030204" pitchFamily="34" charset="0"/>
              </a:rPr>
              <a:t>impeccable</a:t>
            </a:r>
            <a:r>
              <a:rPr lang="en-US" altLang="zh-CN" sz="2400" kern="100" dirty="0">
                <a:solidFill>
                  <a:srgbClr val="000000"/>
                </a:solidFill>
                <a:latin typeface="Calibri" panose="020F0502020204030204" pitchFamily="34" charset="0"/>
                <a:cs typeface="Calibri" panose="020F0502020204030204" pitchFamily="34" charset="0"/>
              </a:rPr>
              <a:t> broken English.</a:t>
            </a:r>
            <a:endParaRPr lang="zh-CN" altLang="zh-CN" sz="2400" kern="100" dirty="0">
              <a:latin typeface="Calibri" panose="020F0502020204030204" pitchFamily="34" charset="0"/>
              <a:cs typeface="Calibri" panose="020F0502020204030204" pitchFamily="34" charset="0"/>
            </a:endParaRPr>
          </a:p>
        </p:txBody>
      </p:sp>
      <p:grpSp>
        <p:nvGrpSpPr>
          <p:cNvPr id="17" name="组合 16"/>
          <p:cNvGrpSpPr/>
          <p:nvPr/>
        </p:nvGrpSpPr>
        <p:grpSpPr>
          <a:xfrm>
            <a:off x="867550" y="283464"/>
            <a:ext cx="1179420" cy="1051559"/>
            <a:chOff x="1313" y="323"/>
            <a:chExt cx="2280" cy="2032"/>
          </a:xfrm>
        </p:grpSpPr>
        <p:grpSp>
          <p:nvGrpSpPr>
            <p:cNvPr id="18" name="组合 158"/>
            <p:cNvGrpSpPr/>
            <p:nvPr/>
          </p:nvGrpSpPr>
          <p:grpSpPr>
            <a:xfrm>
              <a:off x="1313" y="323"/>
              <a:ext cx="2280" cy="2032"/>
              <a:chOff x="3720691" y="2824413"/>
              <a:chExt cx="1341120" cy="1209172"/>
            </a:xfrm>
          </p:grpSpPr>
          <p:sp>
            <p:nvSpPr>
              <p:cNvPr id="21"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2"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9"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0" name="图片 19"/>
            <p:cNvPicPr>
              <a:picLocks noChangeAspect="1"/>
            </p:cNvPicPr>
            <p:nvPr/>
          </p:nvPicPr>
          <p:blipFill>
            <a:blip r:embed="rId2"/>
            <a:stretch>
              <a:fillRect/>
            </a:stretch>
          </p:blipFill>
          <p:spPr>
            <a:xfrm>
              <a:off x="1635" y="568"/>
              <a:ext cx="1538" cy="1537"/>
            </a:xfrm>
            <a:prstGeom prst="rect">
              <a:avLst/>
            </a:prstGeom>
            <a:noFill/>
            <a:ln w="9525">
              <a:noFill/>
            </a:ln>
          </p:spPr>
        </p:pic>
      </p:grpSp>
      <p:sp>
        <p:nvSpPr>
          <p:cNvPr id="25" name="文本框 24">
            <a:extLst>
              <a:ext uri="{FF2B5EF4-FFF2-40B4-BE49-F238E27FC236}">
                <a16:creationId xmlns:a16="http://schemas.microsoft.com/office/drawing/2014/main" id="{A65B1ED6-560B-4CF8-8F81-D130500BC0FE}"/>
              </a:ext>
            </a:extLst>
          </p:cNvPr>
          <p:cNvSpPr txBox="1"/>
          <p:nvPr/>
        </p:nvSpPr>
        <p:spPr>
          <a:xfrm>
            <a:off x="604532" y="4740147"/>
            <a:ext cx="10044051" cy="589072"/>
          </a:xfrm>
          <a:prstGeom prst="rect">
            <a:avLst/>
          </a:prstGeom>
          <a:noFill/>
        </p:spPr>
        <p:txBody>
          <a:bodyPr wrap="square">
            <a:spAutoFit/>
          </a:bodyPr>
          <a:lstStyle/>
          <a:p>
            <a:pPr algn="just">
              <a:lnSpc>
                <a:spcPct val="150000"/>
              </a:lnSpc>
            </a:pPr>
            <a:r>
              <a:rPr lang="en-US" altLang="zh-CN" sz="2400" kern="100" dirty="0">
                <a:solidFill>
                  <a:srgbClr val="C00000"/>
                </a:solidFill>
                <a:effectLst/>
                <a:latin typeface="Calibri" panose="020F0502020204030204" pitchFamily="34" charset="0"/>
                <a:ea typeface="宋体" panose="02010600030101010101" pitchFamily="2" charset="-122"/>
                <a:cs typeface="Calibri" panose="020F0502020204030204" pitchFamily="34" charset="0"/>
              </a:rPr>
              <a:t>The prefix “</a:t>
            </a:r>
            <a:r>
              <a:rPr lang="en-US" altLang="zh-CN" sz="2400" kern="100" dirty="0" err="1">
                <a:solidFill>
                  <a:srgbClr val="C00000"/>
                </a:solidFill>
                <a:effectLst/>
                <a:latin typeface="Calibri" panose="020F0502020204030204" pitchFamily="34" charset="0"/>
                <a:ea typeface="宋体" panose="02010600030101010101" pitchFamily="2" charset="-122"/>
                <a:cs typeface="Calibri" panose="020F0502020204030204" pitchFamily="34" charset="0"/>
              </a:rPr>
              <a:t>im</a:t>
            </a:r>
            <a:r>
              <a:rPr lang="en-US" altLang="zh-CN" sz="2400" kern="100" dirty="0">
                <a:solidFill>
                  <a:srgbClr val="C00000"/>
                </a:solidFill>
                <a:effectLst/>
                <a:latin typeface="Calibri" panose="020F0502020204030204" pitchFamily="34" charset="0"/>
                <a:ea typeface="宋体" panose="02010600030101010101" pitchFamily="2" charset="-122"/>
                <a:cs typeface="Calibri" panose="020F0502020204030204" pitchFamily="34" charset="0"/>
              </a:rPr>
              <a:t>-” means “not”. It is actually a variant of the prefix “in-”.</a:t>
            </a:r>
            <a:endParaRPr lang="zh-CN" altLang="zh-CN" sz="2400" kern="100" dirty="0">
              <a:solidFill>
                <a:srgbClr val="C00000"/>
              </a:solidFill>
              <a:effectLst/>
              <a:latin typeface="Calibri" panose="020F0502020204030204" pitchFamily="34" charset="0"/>
              <a:ea typeface="宋体" panose="02010600030101010101" pitchFamily="2" charset="-122"/>
              <a:cs typeface="Calibri" panose="020F0502020204030204" pitchFamily="34" charset="0"/>
            </a:endParaRPr>
          </a:p>
        </p:txBody>
      </p:sp>
    </p:spTree>
    <p:extLst>
      <p:ext uri="{BB962C8B-B14F-4D97-AF65-F5344CB8AC3E}">
        <p14:creationId xmlns:p14="http://schemas.microsoft.com/office/powerpoint/2010/main" val="3271289674"/>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721359" y="1805101"/>
            <a:ext cx="1251858" cy="461665"/>
          </a:xfrm>
          <a:prstGeom prst="rect">
            <a:avLst/>
          </a:prstGeom>
          <a:gradFill rotWithShape="1">
            <a:gsLst>
              <a:gs pos="0">
                <a:srgbClr val="99CB38">
                  <a:tint val="65000"/>
                  <a:shade val="92000"/>
                  <a:satMod val="130000"/>
                </a:srgbClr>
              </a:gs>
              <a:gs pos="45000">
                <a:srgbClr val="99CB38">
                  <a:tint val="60000"/>
                  <a:shade val="99000"/>
                  <a:satMod val="120000"/>
                </a:srgbClr>
              </a:gs>
              <a:gs pos="100000">
                <a:srgbClr val="99CB38">
                  <a:tint val="55000"/>
                  <a:satMod val="140000"/>
                </a:srgbClr>
              </a:gs>
            </a:gsLst>
            <a:path path="circle">
              <a:fillToRect l="100000" t="100000" r="100000" b="100000"/>
            </a:path>
          </a:gradFill>
          <a:ln w="12700" cap="flat" cmpd="sng" algn="ctr">
            <a:solidFill>
              <a:srgbClr val="99CB38"/>
            </a:solidFill>
            <a:prstDash val="solid"/>
          </a:ln>
          <a:effectLst/>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en-US" altLang="zh-CN" sz="2400" b="1" i="1" dirty="0">
                <a:latin typeface="Bradley Hand ITC" panose="03070402050302030203" pitchFamily="66" charset="0"/>
                <a:ea typeface="宋体" panose="02010600030101010101" pitchFamily="2" charset="-122"/>
                <a:cs typeface="Calibri" panose="020F0502020204030204" pitchFamily="34" charset="0"/>
              </a:rPr>
              <a:t>Task 3</a:t>
            </a:r>
            <a:endParaRPr lang="zh-CN" altLang="en-US" sz="2400" b="1" i="1" dirty="0">
              <a:effectLst/>
              <a:latin typeface="Bradley Hand ITC" panose="03070402050302030203" pitchFamily="66" charset="0"/>
              <a:ea typeface="宋体" panose="02010600030101010101" pitchFamily="2" charset="-122"/>
            </a:endParaRPr>
          </a:p>
        </p:txBody>
      </p:sp>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Language Focus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579756" y="1909732"/>
            <a:ext cx="10914154" cy="1252009"/>
          </a:xfrm>
          <a:prstGeom prst="rect">
            <a:avLst/>
          </a:prstGeom>
          <a:noFill/>
        </p:spPr>
        <p:txBody>
          <a:bodyPr wrap="square">
            <a:spAutoFit/>
          </a:bodyPr>
          <a:lstStyle/>
          <a:p>
            <a:pPr algn="ctr">
              <a:lnSpc>
                <a:spcPct val="114000"/>
              </a:lnSpc>
            </a:pPr>
            <a:r>
              <a:rPr lang="en-US" altLang="zh-CN" sz="2400" b="1" dirty="0">
                <a:solidFill>
                  <a:srgbClr val="00B050"/>
                </a:solidFill>
                <a:latin typeface="Calibri" panose="020F0502020204030204" pitchFamily="34" charset="0"/>
                <a:cs typeface="Calibri" panose="020F0502020204030204" pitchFamily="34" charset="0"/>
              </a:rPr>
              <a:t> the prefix “im-”</a:t>
            </a:r>
          </a:p>
          <a:p>
            <a:pPr algn="just"/>
            <a:r>
              <a:rPr lang="en-US" altLang="zh-CN" sz="2400" i="1" kern="100" dirty="0">
                <a:solidFill>
                  <a:srgbClr val="0070C0"/>
                </a:solidFill>
                <a:latin typeface="Calibri" panose="020F0502020204030204" pitchFamily="34" charset="0"/>
                <a:cs typeface="Calibri" panose="020F0502020204030204" pitchFamily="34" charset="0"/>
              </a:rPr>
              <a:t>Write the antonyms of the following words and summarize the underlying rule of the prefix with the meaning “not”.</a:t>
            </a:r>
            <a:endParaRPr lang="zh-CN" altLang="zh-CN" sz="2400" kern="100" dirty="0">
              <a:latin typeface="Calibri" panose="020F0502020204030204" pitchFamily="34" charset="0"/>
              <a:cs typeface="Calibri" panose="020F0502020204030204" pitchFamily="34" charset="0"/>
            </a:endParaRPr>
          </a:p>
        </p:txBody>
      </p:sp>
      <p:grpSp>
        <p:nvGrpSpPr>
          <p:cNvPr id="17" name="组合 16"/>
          <p:cNvGrpSpPr/>
          <p:nvPr/>
        </p:nvGrpSpPr>
        <p:grpSpPr>
          <a:xfrm>
            <a:off x="867550" y="283464"/>
            <a:ext cx="1179420" cy="1051559"/>
            <a:chOff x="1313" y="323"/>
            <a:chExt cx="2280" cy="2032"/>
          </a:xfrm>
        </p:grpSpPr>
        <p:grpSp>
          <p:nvGrpSpPr>
            <p:cNvPr id="18" name="组合 158"/>
            <p:cNvGrpSpPr/>
            <p:nvPr/>
          </p:nvGrpSpPr>
          <p:grpSpPr>
            <a:xfrm>
              <a:off x="1313" y="323"/>
              <a:ext cx="2280" cy="2032"/>
              <a:chOff x="3720691" y="2824413"/>
              <a:chExt cx="1341120" cy="1209172"/>
            </a:xfrm>
          </p:grpSpPr>
          <p:sp>
            <p:nvSpPr>
              <p:cNvPr id="21"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2"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9"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0" name="图片 19"/>
            <p:cNvPicPr>
              <a:picLocks noChangeAspect="1"/>
            </p:cNvPicPr>
            <p:nvPr/>
          </p:nvPicPr>
          <p:blipFill>
            <a:blip r:embed="rId2"/>
            <a:stretch>
              <a:fillRect/>
            </a:stretch>
          </p:blipFill>
          <p:spPr>
            <a:xfrm>
              <a:off x="1635" y="568"/>
              <a:ext cx="1538" cy="1537"/>
            </a:xfrm>
            <a:prstGeom prst="rect">
              <a:avLst/>
            </a:prstGeom>
            <a:noFill/>
            <a:ln w="9525">
              <a:noFill/>
            </a:ln>
          </p:spPr>
        </p:pic>
      </p:grpSp>
      <p:sp>
        <p:nvSpPr>
          <p:cNvPr id="23" name="文本框 22">
            <a:extLst>
              <a:ext uri="{FF2B5EF4-FFF2-40B4-BE49-F238E27FC236}">
                <a16:creationId xmlns:a16="http://schemas.microsoft.com/office/drawing/2014/main" id="{BEFA60F2-F6FC-4E93-8CDE-EDF4CD781A40}"/>
              </a:ext>
            </a:extLst>
          </p:cNvPr>
          <p:cNvSpPr txBox="1"/>
          <p:nvPr/>
        </p:nvSpPr>
        <p:spPr>
          <a:xfrm>
            <a:off x="567224" y="3098675"/>
            <a:ext cx="9904131" cy="1200329"/>
          </a:xfrm>
          <a:prstGeom prst="rect">
            <a:avLst/>
          </a:prstGeom>
          <a:noFill/>
        </p:spPr>
        <p:txBody>
          <a:bodyPr wrap="square">
            <a:spAutoFit/>
          </a:bodyPr>
          <a:lstStyle/>
          <a:p>
            <a:pPr algn="just">
              <a:lnSpc>
                <a:spcPct val="150000"/>
              </a:lnSpc>
            </a:pPr>
            <a:r>
              <a:rPr lang="en-US" altLang="zh-CN" sz="2400" kern="100" dirty="0">
                <a:solidFill>
                  <a:srgbClr val="000000"/>
                </a:solidFill>
                <a:effectLst/>
                <a:latin typeface="Calibri" panose="020F0502020204030204" pitchFamily="34" charset="0"/>
                <a:ea typeface="宋体" panose="02010600030101010101" pitchFamily="2" charset="-122"/>
                <a:cs typeface="Calibri" panose="020F0502020204030204" pitchFamily="34" charset="0"/>
              </a:rPr>
              <a:t>possible		relevant 	variable 	mature		logical  	perfect		illegal </a:t>
            </a:r>
            <a:endParaRPr lang="zh-CN" altLang="zh-CN" sz="2400" kern="100" dirty="0">
              <a:effectLst/>
              <a:latin typeface="Calibri" panose="020F0502020204030204" pitchFamily="34" charset="0"/>
              <a:ea typeface="宋体" panose="02010600030101010101" pitchFamily="2" charset="-122"/>
              <a:cs typeface="Calibri" panose="020F0502020204030204" pitchFamily="34" charset="0"/>
            </a:endParaRPr>
          </a:p>
          <a:p>
            <a:pPr algn="just">
              <a:lnSpc>
                <a:spcPct val="150000"/>
              </a:lnSpc>
            </a:pPr>
            <a:r>
              <a:rPr lang="en-US" altLang="zh-CN" sz="2400" kern="100" dirty="0">
                <a:solidFill>
                  <a:srgbClr val="000000"/>
                </a:solidFill>
                <a:effectLst/>
                <a:latin typeface="Calibri" panose="020F0502020204030204" pitchFamily="34" charset="0"/>
                <a:ea typeface="宋体" panose="02010600030101010101" pitchFamily="2" charset="-122"/>
                <a:cs typeface="Calibri" panose="020F0502020204030204" pitchFamily="34" charset="0"/>
              </a:rPr>
              <a:t>regular 		defensible	resistible	complete	expensive	balance 	literate</a:t>
            </a:r>
            <a:endParaRPr lang="en-US" altLang="zh-CN" sz="2400" b="1" dirty="0">
              <a:solidFill>
                <a:srgbClr val="00B050"/>
              </a:solidFill>
              <a:effectLst/>
              <a:latin typeface="Calibri" panose="020F0502020204030204" pitchFamily="34" charset="0"/>
              <a:ea typeface="宋体" panose="02010600030101010101" pitchFamily="2" charset="-122"/>
              <a:cs typeface="Calibri" panose="020F0502020204030204" pitchFamily="34" charset="0"/>
            </a:endParaRPr>
          </a:p>
        </p:txBody>
      </p:sp>
      <p:sp>
        <p:nvSpPr>
          <p:cNvPr id="24" name="文本框 23">
            <a:extLst>
              <a:ext uri="{FF2B5EF4-FFF2-40B4-BE49-F238E27FC236}">
                <a16:creationId xmlns:a16="http://schemas.microsoft.com/office/drawing/2014/main" id="{251331D3-7F56-4CF3-BD9E-6B5361536267}"/>
              </a:ext>
            </a:extLst>
          </p:cNvPr>
          <p:cNvSpPr txBox="1"/>
          <p:nvPr/>
        </p:nvSpPr>
        <p:spPr>
          <a:xfrm>
            <a:off x="628755" y="4323658"/>
            <a:ext cx="8643064" cy="1776384"/>
          </a:xfrm>
          <a:prstGeom prst="rect">
            <a:avLst/>
          </a:prstGeom>
          <a:noFill/>
        </p:spPr>
        <p:txBody>
          <a:bodyPr wrap="square">
            <a:spAutoFit/>
          </a:bodyPr>
          <a:lstStyle/>
          <a:p>
            <a:pPr algn="just">
              <a:lnSpc>
                <a:spcPct val="114000"/>
              </a:lnSpc>
            </a:pPr>
            <a:r>
              <a:rPr lang="en-US" altLang="zh-CN" sz="2400" kern="100" dirty="0">
                <a:solidFill>
                  <a:srgbClr val="C00000"/>
                </a:solidFill>
                <a:effectLst/>
                <a:latin typeface="Calibri" panose="020F0502020204030204" pitchFamily="34" charset="0"/>
                <a:ea typeface="宋体" panose="02010600030101010101" pitchFamily="2" charset="-122"/>
                <a:cs typeface="Calibri" panose="020F0502020204030204" pitchFamily="34" charset="0"/>
              </a:rPr>
              <a:t>in-: invariable		indefensible		incomplete		inexpensive</a:t>
            </a:r>
            <a:endParaRPr lang="zh-CN" altLang="zh-CN" sz="2400" kern="100" dirty="0">
              <a:solidFill>
                <a:srgbClr val="C00000"/>
              </a:solidFill>
              <a:effectLst/>
              <a:latin typeface="Calibri" panose="020F0502020204030204" pitchFamily="34" charset="0"/>
              <a:ea typeface="宋体" panose="02010600030101010101" pitchFamily="2" charset="-122"/>
              <a:cs typeface="Calibri" panose="020F0502020204030204" pitchFamily="34" charset="0"/>
            </a:endParaRPr>
          </a:p>
          <a:p>
            <a:pPr algn="just">
              <a:lnSpc>
                <a:spcPct val="114000"/>
              </a:lnSpc>
            </a:pPr>
            <a:r>
              <a:rPr lang="en-US" altLang="zh-CN" sz="2400" kern="100" dirty="0">
                <a:solidFill>
                  <a:srgbClr val="C00000"/>
                </a:solidFill>
                <a:effectLst/>
                <a:latin typeface="Calibri" panose="020F0502020204030204" pitchFamily="34" charset="0"/>
                <a:ea typeface="宋体" panose="02010600030101010101" pitchFamily="2" charset="-122"/>
                <a:cs typeface="Calibri" panose="020F0502020204030204" pitchFamily="34" charset="0"/>
              </a:rPr>
              <a:t>im- impossible 	immature			imperfect  	       	imbalance</a:t>
            </a:r>
            <a:endParaRPr lang="zh-CN" altLang="zh-CN" sz="2400" kern="100" dirty="0">
              <a:solidFill>
                <a:srgbClr val="C00000"/>
              </a:solidFill>
              <a:effectLst/>
              <a:latin typeface="Calibri" panose="020F0502020204030204" pitchFamily="34" charset="0"/>
              <a:ea typeface="宋体" panose="02010600030101010101" pitchFamily="2" charset="-122"/>
              <a:cs typeface="Calibri" panose="020F0502020204030204" pitchFamily="34" charset="0"/>
            </a:endParaRPr>
          </a:p>
          <a:p>
            <a:pPr algn="just">
              <a:lnSpc>
                <a:spcPct val="114000"/>
              </a:lnSpc>
            </a:pPr>
            <a:r>
              <a:rPr lang="en-US" altLang="zh-CN" sz="2400" kern="100" dirty="0" err="1">
                <a:solidFill>
                  <a:srgbClr val="C00000"/>
                </a:solidFill>
                <a:effectLst/>
                <a:latin typeface="Calibri" panose="020F0502020204030204" pitchFamily="34" charset="0"/>
                <a:ea typeface="宋体" panose="02010600030101010101" pitchFamily="2" charset="-122"/>
                <a:cs typeface="Calibri" panose="020F0502020204030204" pitchFamily="34" charset="0"/>
              </a:rPr>
              <a:t>ir</a:t>
            </a:r>
            <a:r>
              <a:rPr lang="en-US" altLang="zh-CN" sz="2400" kern="100" dirty="0">
                <a:solidFill>
                  <a:srgbClr val="C00000"/>
                </a:solidFill>
                <a:effectLst/>
                <a:latin typeface="Calibri" panose="020F0502020204030204" pitchFamily="34" charset="0"/>
                <a:ea typeface="宋体" panose="02010600030101010101" pitchFamily="2" charset="-122"/>
                <a:cs typeface="Calibri" panose="020F0502020204030204" pitchFamily="34" charset="0"/>
              </a:rPr>
              <a:t>-: irrelevant		irregular 			irresistible </a:t>
            </a:r>
            <a:endParaRPr lang="zh-CN" altLang="zh-CN" sz="2400" kern="100" dirty="0">
              <a:solidFill>
                <a:srgbClr val="C00000"/>
              </a:solidFill>
              <a:effectLst/>
              <a:latin typeface="Calibri" panose="020F0502020204030204" pitchFamily="34" charset="0"/>
              <a:ea typeface="宋体" panose="02010600030101010101" pitchFamily="2" charset="-122"/>
              <a:cs typeface="Calibri" panose="020F0502020204030204" pitchFamily="34" charset="0"/>
            </a:endParaRPr>
          </a:p>
          <a:p>
            <a:pPr algn="just">
              <a:lnSpc>
                <a:spcPct val="114000"/>
              </a:lnSpc>
            </a:pPr>
            <a:r>
              <a:rPr lang="en-US" altLang="zh-CN" sz="2400" kern="100" dirty="0">
                <a:solidFill>
                  <a:srgbClr val="C00000"/>
                </a:solidFill>
                <a:effectLst/>
                <a:latin typeface="Calibri" panose="020F0502020204030204" pitchFamily="34" charset="0"/>
                <a:ea typeface="宋体" panose="02010600030101010101" pitchFamily="2" charset="-122"/>
                <a:cs typeface="Calibri" panose="020F0502020204030204" pitchFamily="34" charset="0"/>
              </a:rPr>
              <a:t>il-: illogical		       illegal 		        	illiterate </a:t>
            </a:r>
            <a:endParaRPr lang="zh-CN" altLang="zh-CN" sz="2400" kern="100" dirty="0">
              <a:solidFill>
                <a:srgbClr val="C00000"/>
              </a:solidFill>
              <a:effectLst/>
              <a:latin typeface="Calibri" panose="020F0502020204030204" pitchFamily="34" charset="0"/>
              <a:ea typeface="宋体" panose="02010600030101010101" pitchFamily="2" charset="-122"/>
              <a:cs typeface="Calibri" panose="020F0502020204030204" pitchFamily="34" charset="0"/>
            </a:endParaRPr>
          </a:p>
        </p:txBody>
      </p:sp>
    </p:spTree>
    <p:extLst>
      <p:ext uri="{BB962C8B-B14F-4D97-AF65-F5344CB8AC3E}">
        <p14:creationId xmlns:p14="http://schemas.microsoft.com/office/powerpoint/2010/main" val="1716410030"/>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Language Focus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5" name="文本框 4"/>
          <p:cNvSpPr txBox="1"/>
          <p:nvPr/>
        </p:nvSpPr>
        <p:spPr>
          <a:xfrm>
            <a:off x="751840" y="1751965"/>
            <a:ext cx="10678160" cy="3039422"/>
          </a:xfrm>
          <a:prstGeom prst="rect">
            <a:avLst/>
          </a:prstGeom>
          <a:noFill/>
        </p:spPr>
        <p:txBody>
          <a:bodyPr wrap="square">
            <a:spAutoFit/>
          </a:bodyPr>
          <a:lstStyle/>
          <a:p>
            <a:pPr algn="ctr">
              <a:lnSpc>
                <a:spcPct val="114000"/>
              </a:lnSpc>
            </a:pPr>
            <a:r>
              <a:rPr lang="en-US" altLang="zh-CN" sz="2400" b="1" dirty="0">
                <a:solidFill>
                  <a:srgbClr val="00B050"/>
                </a:solidFill>
                <a:latin typeface="Calibri" panose="020F0502020204030204" pitchFamily="34" charset="0"/>
                <a:cs typeface="Calibri" panose="020F0502020204030204" pitchFamily="34" charset="0"/>
              </a:rPr>
              <a:t>Typical Mistakes Found in Chinese Students’ Writings</a:t>
            </a:r>
          </a:p>
          <a:p>
            <a:pPr algn="ctr">
              <a:lnSpc>
                <a:spcPct val="114000"/>
              </a:lnSpc>
            </a:pPr>
            <a:endParaRPr lang="en-US" altLang="zh-CN" sz="2400" b="1" dirty="0">
              <a:solidFill>
                <a:srgbClr val="00B050"/>
              </a:solidFill>
              <a:latin typeface="Calibri" panose="020F0502020204030204" pitchFamily="34" charset="0"/>
              <a:cs typeface="Calibri" panose="020F0502020204030204" pitchFamily="34" charset="0"/>
            </a:endParaRPr>
          </a:p>
          <a:p>
            <a:pPr algn="just">
              <a:lnSpc>
                <a:spcPct val="114000"/>
              </a:lnSpc>
            </a:pPr>
            <a:r>
              <a:rPr lang="en-US" altLang="zh-CN" sz="2400" b="1" dirty="0">
                <a:solidFill>
                  <a:schemeClr val="bg2">
                    <a:lumMod val="50000"/>
                  </a:schemeClr>
                </a:solidFill>
                <a:latin typeface="Calibri" panose="020F0502020204030204" pitchFamily="34" charset="0"/>
                <a:ea typeface="宋体" panose="02010600030101010101" pitchFamily="2" charset="-122"/>
                <a:cs typeface="Calibri" panose="020F0502020204030204" pitchFamily="34" charset="0"/>
              </a:rPr>
              <a:t>Sentence 1: </a:t>
            </a:r>
            <a:r>
              <a:rPr lang="en-US" altLang="zh-CN" sz="2400" dirty="0">
                <a:latin typeface="Calibri" panose="020F0502020204030204" pitchFamily="34" charset="0"/>
                <a:cs typeface="Calibri" panose="020F0502020204030204" pitchFamily="34" charset="0"/>
              </a:rPr>
              <a:t>It is like without a cell phone, wcannot live </a:t>
            </a:r>
          </a:p>
          <a:p>
            <a:pPr algn="just">
              <a:lnSpc>
                <a:spcPct val="114000"/>
              </a:lnSpc>
            </a:pPr>
            <a:r>
              <a:rPr lang="en-US" altLang="zh-CN" sz="2400" b="1" dirty="0">
                <a:latin typeface="Calibri" panose="020F0502020204030204" pitchFamily="34" charset="0"/>
                <a:cs typeface="Calibri" panose="020F0502020204030204" pitchFamily="34" charset="0"/>
              </a:rPr>
              <a:t>Analysis: </a:t>
            </a:r>
            <a:r>
              <a:rPr lang="en-US" altLang="zh-CN" sz="2400" dirty="0">
                <a:latin typeface="Calibri" panose="020F0502020204030204" pitchFamily="34" charset="0"/>
                <a:cs typeface="Calibri" panose="020F0502020204030204" pitchFamily="34" charset="0"/>
              </a:rPr>
              <a:t>“Like” here is a preposition. It would be better to use the expression  “it seems as if…”.  The subjunctive mood (</a:t>
            </a:r>
            <a:r>
              <a:rPr lang="zh-CN" altLang="en-US" sz="2200" dirty="0">
                <a:latin typeface="微软雅黑" panose="020B0503020204020204" pitchFamily="34" charset="-122"/>
                <a:ea typeface="微软雅黑" panose="020B0503020204020204" pitchFamily="34" charset="-122"/>
                <a:cs typeface="Calibri" panose="020F0502020204030204" pitchFamily="34" charset="0"/>
              </a:rPr>
              <a:t>虚拟语气</a:t>
            </a:r>
            <a:r>
              <a:rPr lang="zh-CN" altLang="en-US" sz="2400" dirty="0">
                <a:latin typeface="Calibri" panose="020F0502020204030204" pitchFamily="34" charset="0"/>
                <a:cs typeface="Calibri" panose="020F0502020204030204" pitchFamily="34" charset="0"/>
              </a:rPr>
              <a:t>）</a:t>
            </a:r>
            <a:r>
              <a:rPr lang="en-US" altLang="zh-CN" sz="2400" dirty="0">
                <a:latin typeface="Calibri" panose="020F0502020204030204" pitchFamily="34" charset="0"/>
                <a:cs typeface="Calibri" panose="020F0502020204030204" pitchFamily="34" charset="0"/>
              </a:rPr>
              <a:t>should  be used in the second half of the sentence since it is talking about an imagined situation.</a:t>
            </a:r>
            <a:endParaRPr lang="zh-CN" altLang="zh-CN" sz="2400" dirty="0">
              <a:latin typeface="Calibri" panose="020F0502020204030204" pitchFamily="34" charset="0"/>
              <a:ea typeface="等线" panose="02010600030101010101" pitchFamily="2" charset="-122"/>
              <a:cs typeface="Calibri" panose="020F0502020204030204" pitchFamily="34" charset="0"/>
            </a:endParaRPr>
          </a:p>
          <a:p>
            <a:pPr algn="just">
              <a:lnSpc>
                <a:spcPct val="114000"/>
              </a:lnSpc>
            </a:pPr>
            <a:r>
              <a:rPr lang="en-US" altLang="zh-CN" sz="2400" b="1" dirty="0">
                <a:latin typeface="Calibri" panose="020F0502020204030204" pitchFamily="34" charset="0"/>
                <a:cs typeface="Calibri" panose="020F0502020204030204" pitchFamily="34" charset="0"/>
              </a:rPr>
              <a:t>A suggested version: </a:t>
            </a:r>
            <a:r>
              <a:rPr lang="en-US" altLang="zh-CN" sz="2400" dirty="0">
                <a:latin typeface="Calibri" panose="020F0502020204030204" pitchFamily="34" charset="0"/>
                <a:cs typeface="Calibri" panose="020F0502020204030204" pitchFamily="34" charset="0"/>
              </a:rPr>
              <a:t>It seems as if without a cell phone we could not live well.</a:t>
            </a:r>
            <a:endParaRPr lang="en-US" altLang="zh-CN" sz="2400" dirty="0">
              <a:latin typeface="Calibri" panose="020F0502020204030204" pitchFamily="34" charset="0"/>
              <a:ea typeface="宋体" panose="02010600030101010101" pitchFamily="2" charset="-122"/>
              <a:cs typeface="Calibri" panose="020F0502020204030204" pitchFamily="34" charset="0"/>
            </a:endParaRPr>
          </a:p>
        </p:txBody>
      </p:sp>
      <p:grpSp>
        <p:nvGrpSpPr>
          <p:cNvPr id="14" name="组合 13"/>
          <p:cNvGrpSpPr/>
          <p:nvPr/>
        </p:nvGrpSpPr>
        <p:grpSpPr>
          <a:xfrm>
            <a:off x="867550" y="283464"/>
            <a:ext cx="1179420" cy="1051559"/>
            <a:chOff x="1313" y="323"/>
            <a:chExt cx="2280" cy="2032"/>
          </a:xfrm>
        </p:grpSpPr>
        <p:grpSp>
          <p:nvGrpSpPr>
            <p:cNvPr id="17" name="组合 158"/>
            <p:cNvGrpSpPr/>
            <p:nvPr/>
          </p:nvGrpSpPr>
          <p:grpSpPr>
            <a:xfrm>
              <a:off x="1313" y="323"/>
              <a:ext cx="2280" cy="2032"/>
              <a:chOff x="3720691" y="2824413"/>
              <a:chExt cx="1341120" cy="1209172"/>
            </a:xfrm>
          </p:grpSpPr>
          <p:sp>
            <p:nvSpPr>
              <p:cNvPr id="20"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1"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8"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19" name="图片 18"/>
            <p:cNvPicPr>
              <a:picLocks noChangeAspect="1"/>
            </p:cNvPicPr>
            <p:nvPr/>
          </p:nvPicPr>
          <p:blipFill>
            <a:blip r:embed="rId2"/>
            <a:stretch>
              <a:fillRect/>
            </a:stretch>
          </p:blipFill>
          <p:spPr>
            <a:xfrm>
              <a:off x="1635" y="568"/>
              <a:ext cx="1538" cy="1537"/>
            </a:xfrm>
            <a:prstGeom prst="rect">
              <a:avLst/>
            </a:prstGeom>
            <a:noFill/>
            <a:ln w="9525">
              <a:noFill/>
            </a:ln>
          </p:spPr>
        </p:pic>
      </p:grpSp>
    </p:spTree>
    <p:extLst>
      <p:ext uri="{BB962C8B-B14F-4D97-AF65-F5344CB8AC3E}">
        <p14:creationId xmlns:p14="http://schemas.microsoft.com/office/powerpoint/2010/main" val="1378698579"/>
      </p:ext>
    </p:extLst>
  </p:cSld>
  <p:clrMapOvr>
    <a:masterClrMapping/>
  </p:clrMapOvr>
  <p:transition>
    <p:random/>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Language Focus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5" name="文本框 4"/>
          <p:cNvSpPr txBox="1"/>
          <p:nvPr/>
        </p:nvSpPr>
        <p:spPr>
          <a:xfrm>
            <a:off x="751840" y="1751965"/>
            <a:ext cx="10678160" cy="3460434"/>
          </a:xfrm>
          <a:prstGeom prst="rect">
            <a:avLst/>
          </a:prstGeom>
          <a:noFill/>
        </p:spPr>
        <p:txBody>
          <a:bodyPr wrap="square">
            <a:spAutoFit/>
          </a:bodyPr>
          <a:lstStyle/>
          <a:p>
            <a:pPr algn="ctr">
              <a:lnSpc>
                <a:spcPct val="114000"/>
              </a:lnSpc>
            </a:pPr>
            <a:r>
              <a:rPr lang="en-US" altLang="zh-CN" sz="2400" b="1" dirty="0">
                <a:solidFill>
                  <a:srgbClr val="00B050"/>
                </a:solidFill>
                <a:latin typeface="Calibri" panose="020F0502020204030204" pitchFamily="34" charset="0"/>
                <a:cs typeface="Calibri" panose="020F0502020204030204" pitchFamily="34" charset="0"/>
              </a:rPr>
              <a:t>Typical Mistakes Found in Chinese Students’ Writings</a:t>
            </a:r>
          </a:p>
          <a:p>
            <a:pPr algn="ctr">
              <a:lnSpc>
                <a:spcPct val="114000"/>
              </a:lnSpc>
            </a:pPr>
            <a:endParaRPr lang="en-US" altLang="zh-CN" sz="2400" b="1" dirty="0">
              <a:solidFill>
                <a:srgbClr val="00B050"/>
              </a:solidFill>
              <a:latin typeface="Calibri" panose="020F0502020204030204" pitchFamily="34" charset="0"/>
              <a:cs typeface="Calibri" panose="020F0502020204030204" pitchFamily="34" charset="0"/>
            </a:endParaRPr>
          </a:p>
          <a:p>
            <a:pPr algn="just">
              <a:lnSpc>
                <a:spcPct val="114000"/>
              </a:lnSpc>
            </a:pPr>
            <a:r>
              <a:rPr lang="en-US" altLang="zh-CN" sz="2400" b="1" dirty="0">
                <a:solidFill>
                  <a:schemeClr val="bg2">
                    <a:lumMod val="50000"/>
                  </a:schemeClr>
                </a:solidFill>
                <a:latin typeface="Calibri" panose="020F0502020204030204" pitchFamily="34" charset="0"/>
                <a:ea typeface="宋体" panose="02010600030101010101" pitchFamily="2" charset="-122"/>
                <a:cs typeface="Calibri" panose="020F0502020204030204" pitchFamily="34" charset="0"/>
              </a:rPr>
              <a:t>Sentence 2: </a:t>
            </a:r>
            <a:r>
              <a:rPr lang="en-US" altLang="zh-CN" sz="2400" dirty="0">
                <a:latin typeface="Calibri" panose="020F0502020204030204" pitchFamily="34" charset="0"/>
                <a:cs typeface="Calibri" panose="020F0502020204030204" pitchFamily="34" charset="0"/>
              </a:rPr>
              <a:t>Then I rushed into the fitting room, and round that my bag have been opened.</a:t>
            </a:r>
          </a:p>
          <a:p>
            <a:pPr algn="just">
              <a:lnSpc>
                <a:spcPct val="114000"/>
              </a:lnSpc>
            </a:pPr>
            <a:r>
              <a:rPr lang="en-US" altLang="zh-CN" sz="2400" b="1" dirty="0">
                <a:latin typeface="Calibri" panose="020F0502020204030204" pitchFamily="34" charset="0"/>
                <a:cs typeface="Calibri" panose="020F0502020204030204" pitchFamily="34" charset="0"/>
              </a:rPr>
              <a:t>Analysis: </a:t>
            </a:r>
            <a:r>
              <a:rPr lang="en-US" altLang="zh-CN" sz="2400" dirty="0">
                <a:latin typeface="Calibri" panose="020F0502020204030204" pitchFamily="34" charset="0"/>
                <a:cs typeface="Calibri" panose="020F0502020204030204" pitchFamily="34" charset="0"/>
              </a:rPr>
              <a:t>The past perfect tense should be used in the second half of the sentence since the event took place before the one described in the first half.</a:t>
            </a:r>
            <a:endParaRPr lang="zh-CN" altLang="zh-CN" sz="2400" dirty="0">
              <a:latin typeface="Calibri" panose="020F0502020204030204" pitchFamily="34" charset="0"/>
              <a:ea typeface="等线" panose="02010600030101010101" pitchFamily="2" charset="-122"/>
              <a:cs typeface="Calibri" panose="020F0502020204030204" pitchFamily="34" charset="0"/>
            </a:endParaRPr>
          </a:p>
          <a:p>
            <a:pPr algn="just">
              <a:lnSpc>
                <a:spcPct val="114000"/>
              </a:lnSpc>
            </a:pPr>
            <a:r>
              <a:rPr lang="en-US" altLang="zh-CN" sz="2400" b="1" dirty="0">
                <a:latin typeface="Calibri" panose="020F0502020204030204" pitchFamily="34" charset="0"/>
                <a:cs typeface="Calibri" panose="020F0502020204030204" pitchFamily="34" charset="0"/>
              </a:rPr>
              <a:t>A suggested version: </a:t>
            </a:r>
            <a:r>
              <a:rPr lang="en-US" altLang="zh-CN" sz="2400" dirty="0">
                <a:latin typeface="Calibri" panose="020F0502020204030204" pitchFamily="34" charset="0"/>
                <a:cs typeface="Calibri" panose="020F0502020204030204" pitchFamily="34" charset="0"/>
              </a:rPr>
              <a:t>Then I rushed into the fitting room, and found that my bag had been opened.</a:t>
            </a:r>
          </a:p>
        </p:txBody>
      </p:sp>
      <p:grpSp>
        <p:nvGrpSpPr>
          <p:cNvPr id="14" name="组合 13"/>
          <p:cNvGrpSpPr/>
          <p:nvPr/>
        </p:nvGrpSpPr>
        <p:grpSpPr>
          <a:xfrm>
            <a:off x="867550" y="283464"/>
            <a:ext cx="1179420" cy="1051559"/>
            <a:chOff x="1313" y="323"/>
            <a:chExt cx="2280" cy="2032"/>
          </a:xfrm>
        </p:grpSpPr>
        <p:grpSp>
          <p:nvGrpSpPr>
            <p:cNvPr id="17" name="组合 158"/>
            <p:cNvGrpSpPr/>
            <p:nvPr/>
          </p:nvGrpSpPr>
          <p:grpSpPr>
            <a:xfrm>
              <a:off x="1313" y="323"/>
              <a:ext cx="2280" cy="2032"/>
              <a:chOff x="3720691" y="2824413"/>
              <a:chExt cx="1341120" cy="1209172"/>
            </a:xfrm>
          </p:grpSpPr>
          <p:sp>
            <p:nvSpPr>
              <p:cNvPr id="20"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1"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8"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19" name="图片 18"/>
            <p:cNvPicPr>
              <a:picLocks noChangeAspect="1"/>
            </p:cNvPicPr>
            <p:nvPr/>
          </p:nvPicPr>
          <p:blipFill>
            <a:blip r:embed="rId2"/>
            <a:stretch>
              <a:fillRect/>
            </a:stretch>
          </p:blipFill>
          <p:spPr>
            <a:xfrm>
              <a:off x="1635" y="568"/>
              <a:ext cx="1538" cy="1537"/>
            </a:xfrm>
            <a:prstGeom prst="rect">
              <a:avLst/>
            </a:prstGeom>
            <a:noFill/>
            <a:ln w="9525">
              <a:noFill/>
            </a:ln>
          </p:spPr>
        </p:pic>
      </p:grpSp>
    </p:spTree>
    <p:extLst>
      <p:ext uri="{BB962C8B-B14F-4D97-AF65-F5344CB8AC3E}">
        <p14:creationId xmlns:p14="http://schemas.microsoft.com/office/powerpoint/2010/main" val="1282547569"/>
      </p:ext>
    </p:extLst>
  </p:cSld>
  <p:clrMapOvr>
    <a:masterClrMapping/>
  </p:clrMapOvr>
  <p:transition>
    <p:random/>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Language Focus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5" name="文本框 4"/>
          <p:cNvSpPr txBox="1"/>
          <p:nvPr/>
        </p:nvSpPr>
        <p:spPr>
          <a:xfrm>
            <a:off x="751840" y="1751965"/>
            <a:ext cx="10678160" cy="3460434"/>
          </a:xfrm>
          <a:prstGeom prst="rect">
            <a:avLst/>
          </a:prstGeom>
          <a:noFill/>
        </p:spPr>
        <p:txBody>
          <a:bodyPr wrap="square">
            <a:spAutoFit/>
          </a:bodyPr>
          <a:lstStyle/>
          <a:p>
            <a:pPr algn="ctr">
              <a:lnSpc>
                <a:spcPct val="114000"/>
              </a:lnSpc>
            </a:pPr>
            <a:r>
              <a:rPr lang="en-US" altLang="zh-CN" sz="2400" b="1" dirty="0">
                <a:solidFill>
                  <a:srgbClr val="00B050"/>
                </a:solidFill>
                <a:latin typeface="Calibri" panose="020F0502020204030204" pitchFamily="34" charset="0"/>
                <a:cs typeface="Calibri" panose="020F0502020204030204" pitchFamily="34" charset="0"/>
              </a:rPr>
              <a:t>Typical Mistakes Found in Chinese Students’ Writings</a:t>
            </a:r>
          </a:p>
          <a:p>
            <a:pPr algn="ctr">
              <a:lnSpc>
                <a:spcPct val="114000"/>
              </a:lnSpc>
            </a:pPr>
            <a:endParaRPr lang="en-US" altLang="zh-CN" sz="2400" b="1" dirty="0">
              <a:solidFill>
                <a:srgbClr val="00B050"/>
              </a:solidFill>
              <a:latin typeface="Calibri" panose="020F0502020204030204" pitchFamily="34" charset="0"/>
              <a:cs typeface="Calibri" panose="020F0502020204030204" pitchFamily="34" charset="0"/>
            </a:endParaRPr>
          </a:p>
          <a:p>
            <a:pPr algn="just">
              <a:lnSpc>
                <a:spcPct val="114000"/>
              </a:lnSpc>
            </a:pPr>
            <a:r>
              <a:rPr lang="en-US" altLang="zh-CN" sz="2400" b="1" dirty="0">
                <a:solidFill>
                  <a:schemeClr val="bg2">
                    <a:lumMod val="50000"/>
                  </a:schemeClr>
                </a:solidFill>
                <a:latin typeface="Calibri" panose="020F0502020204030204" pitchFamily="34" charset="0"/>
                <a:ea typeface="宋体" panose="02010600030101010101" pitchFamily="2" charset="-122"/>
                <a:cs typeface="Calibri" panose="020F0502020204030204" pitchFamily="34" charset="0"/>
              </a:rPr>
              <a:t>Sentence 3: </a:t>
            </a:r>
            <a:r>
              <a:rPr lang="en-US" altLang="zh-CN" sz="2400" dirty="0">
                <a:latin typeface="Calibri" panose="020F0502020204030204" pitchFamily="34" charset="0"/>
                <a:cs typeface="Calibri" panose="020F0502020204030204" pitchFamily="34" charset="0"/>
              </a:rPr>
              <a:t>I used to be a person who was unpatient.</a:t>
            </a:r>
            <a:endParaRPr lang="zh-CN" altLang="zh-CN" sz="2400" dirty="0">
              <a:latin typeface="Calibri" panose="020F0502020204030204" pitchFamily="34" charset="0"/>
              <a:ea typeface="等线" panose="02010600030101010101" pitchFamily="2" charset="-122"/>
              <a:cs typeface="Calibri" panose="020F0502020204030204" pitchFamily="34" charset="0"/>
            </a:endParaRPr>
          </a:p>
          <a:p>
            <a:pPr algn="just">
              <a:lnSpc>
                <a:spcPct val="114000"/>
              </a:lnSpc>
            </a:pPr>
            <a:r>
              <a:rPr lang="en-US" altLang="zh-CN" sz="2400" b="1" dirty="0">
                <a:latin typeface="Calibri" panose="020F0502020204030204" pitchFamily="34" charset="0"/>
                <a:cs typeface="Calibri" panose="020F0502020204030204" pitchFamily="34" charset="0"/>
              </a:rPr>
              <a:t>Analysis: </a:t>
            </a:r>
            <a:r>
              <a:rPr lang="en-US" altLang="zh-CN" sz="2400" dirty="0">
                <a:latin typeface="Calibri" panose="020F0502020204030204" pitchFamily="34" charset="0"/>
                <a:cs typeface="Calibri" panose="020F0502020204030204" pitchFamily="34" charset="0"/>
              </a:rPr>
              <a:t>“Patient” as an adjective should be preceded by the prefix “im-” rather than “un-” to mean “not patient”. The “who” clause is redundant and unnecessary.</a:t>
            </a:r>
          </a:p>
          <a:p>
            <a:pPr algn="just">
              <a:lnSpc>
                <a:spcPct val="114000"/>
              </a:lnSpc>
            </a:pPr>
            <a:endParaRPr lang="zh-CN" altLang="zh-CN" sz="2400" dirty="0">
              <a:latin typeface="Calibri" panose="020F0502020204030204" pitchFamily="34" charset="0"/>
              <a:ea typeface="等线" panose="02010600030101010101" pitchFamily="2" charset="-122"/>
              <a:cs typeface="Calibri" panose="020F0502020204030204" pitchFamily="34" charset="0"/>
            </a:endParaRPr>
          </a:p>
          <a:p>
            <a:pPr algn="just">
              <a:lnSpc>
                <a:spcPct val="114000"/>
              </a:lnSpc>
            </a:pPr>
            <a:r>
              <a:rPr lang="en-US" altLang="zh-CN" sz="2400" b="1" dirty="0">
                <a:latin typeface="Calibri" panose="020F0502020204030204" pitchFamily="34" charset="0"/>
                <a:cs typeface="Calibri" panose="020F0502020204030204" pitchFamily="34" charset="0"/>
              </a:rPr>
              <a:t>A suggested version: </a:t>
            </a:r>
            <a:r>
              <a:rPr lang="en-US" altLang="zh-CN" sz="2400" dirty="0">
                <a:latin typeface="Calibri" panose="020F0502020204030204" pitchFamily="34" charset="0"/>
                <a:cs typeface="Calibri" panose="020F0502020204030204" pitchFamily="34" charset="0"/>
              </a:rPr>
              <a:t>I used to be an impatient person.</a:t>
            </a:r>
            <a:endParaRPr lang="zh-CN" altLang="zh-CN" sz="2400" dirty="0">
              <a:latin typeface="Calibri" panose="020F0502020204030204" pitchFamily="34" charset="0"/>
              <a:ea typeface="等线" panose="02010600030101010101" pitchFamily="2" charset="-122"/>
              <a:cs typeface="Calibri" panose="020F0502020204030204" pitchFamily="34" charset="0"/>
            </a:endParaRPr>
          </a:p>
          <a:p>
            <a:pPr algn="just">
              <a:lnSpc>
                <a:spcPct val="114000"/>
              </a:lnSpc>
            </a:pPr>
            <a:r>
              <a:rPr lang="en-US" altLang="zh-CN" sz="2400" b="1" dirty="0">
                <a:latin typeface="Calibri" panose="020F0502020204030204" pitchFamily="34" charset="0"/>
                <a:cs typeface="Calibri" panose="020F0502020204030204" pitchFamily="34" charset="0"/>
              </a:rPr>
              <a:t>Another suggested version:</a:t>
            </a:r>
            <a:r>
              <a:rPr lang="en-US" altLang="zh-CN" sz="2400" dirty="0">
                <a:latin typeface="Calibri" panose="020F0502020204030204" pitchFamily="34" charset="0"/>
                <a:cs typeface="Calibri" panose="020F0502020204030204" pitchFamily="34" charset="0"/>
              </a:rPr>
              <a:t> I used to be impatient.</a:t>
            </a:r>
            <a:endParaRPr lang="zh-CN" altLang="zh-CN" sz="2400" dirty="0">
              <a:latin typeface="Calibri" panose="020F0502020204030204" pitchFamily="34" charset="0"/>
              <a:ea typeface="等线" panose="02010600030101010101" pitchFamily="2" charset="-122"/>
              <a:cs typeface="Calibri" panose="020F0502020204030204" pitchFamily="34" charset="0"/>
            </a:endParaRPr>
          </a:p>
        </p:txBody>
      </p:sp>
      <p:grpSp>
        <p:nvGrpSpPr>
          <p:cNvPr id="14" name="组合 13"/>
          <p:cNvGrpSpPr/>
          <p:nvPr/>
        </p:nvGrpSpPr>
        <p:grpSpPr>
          <a:xfrm>
            <a:off x="867550" y="283464"/>
            <a:ext cx="1179420" cy="1051559"/>
            <a:chOff x="1313" y="323"/>
            <a:chExt cx="2280" cy="2032"/>
          </a:xfrm>
        </p:grpSpPr>
        <p:grpSp>
          <p:nvGrpSpPr>
            <p:cNvPr id="17" name="组合 158"/>
            <p:cNvGrpSpPr/>
            <p:nvPr/>
          </p:nvGrpSpPr>
          <p:grpSpPr>
            <a:xfrm>
              <a:off x="1313" y="323"/>
              <a:ext cx="2280" cy="2032"/>
              <a:chOff x="3720691" y="2824413"/>
              <a:chExt cx="1341120" cy="1209172"/>
            </a:xfrm>
          </p:grpSpPr>
          <p:sp>
            <p:nvSpPr>
              <p:cNvPr id="20"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1"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8"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19" name="图片 18"/>
            <p:cNvPicPr>
              <a:picLocks noChangeAspect="1"/>
            </p:cNvPicPr>
            <p:nvPr/>
          </p:nvPicPr>
          <p:blipFill>
            <a:blip r:embed="rId2"/>
            <a:stretch>
              <a:fillRect/>
            </a:stretch>
          </p:blipFill>
          <p:spPr>
            <a:xfrm>
              <a:off x="1635" y="568"/>
              <a:ext cx="1538" cy="1537"/>
            </a:xfrm>
            <a:prstGeom prst="rect">
              <a:avLst/>
            </a:prstGeom>
            <a:noFill/>
            <a:ln w="9525">
              <a:noFill/>
            </a:ln>
          </p:spPr>
        </p:pic>
      </p:grpSp>
      <p:pic>
        <p:nvPicPr>
          <p:cNvPr id="15" name="图片 14">
            <a:hlinkClick r:id="rId3" action="ppaction://hlinksldjump"/>
            <a:extLst>
              <a:ext uri="{FF2B5EF4-FFF2-40B4-BE49-F238E27FC236}">
                <a16:creationId xmlns:a16="http://schemas.microsoft.com/office/drawing/2014/main" id="{1027525A-A39B-4BCB-AF29-F54AD294E9AD}"/>
              </a:ext>
            </a:extLst>
          </p:cNvPr>
          <p:cNvPicPr>
            <a:picLocks noChangeAspect="1"/>
          </p:cNvPicPr>
          <p:nvPr/>
        </p:nvPicPr>
        <p:blipFill>
          <a:blip r:embed="rId4"/>
          <a:stretch>
            <a:fillRect/>
          </a:stretch>
        </p:blipFill>
        <p:spPr>
          <a:xfrm>
            <a:off x="11142303" y="5781161"/>
            <a:ext cx="487722" cy="542591"/>
          </a:xfrm>
          <a:prstGeom prst="rect">
            <a:avLst/>
          </a:prstGeom>
        </p:spPr>
      </p:pic>
    </p:spTree>
    <p:extLst>
      <p:ext uri="{BB962C8B-B14F-4D97-AF65-F5344CB8AC3E}">
        <p14:creationId xmlns:p14="http://schemas.microsoft.com/office/powerpoint/2010/main" val="3127064464"/>
      </p:ext>
    </p:extLst>
  </p:cSld>
  <p:clrMapOvr>
    <a:masterClrMapping/>
  </p:clrMapOvr>
  <p:transition>
    <p:random/>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Further Enhancement</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5" name="文本框 4"/>
          <p:cNvSpPr txBox="1"/>
          <p:nvPr/>
        </p:nvSpPr>
        <p:spPr>
          <a:xfrm>
            <a:off x="780415" y="1653540"/>
            <a:ext cx="10940415" cy="3460434"/>
          </a:xfrm>
          <a:prstGeom prst="rect">
            <a:avLst/>
          </a:prstGeom>
          <a:noFill/>
        </p:spPr>
        <p:txBody>
          <a:bodyPr wrap="square">
            <a:spAutoFit/>
          </a:bodyPr>
          <a:lstStyle/>
          <a:p>
            <a:pPr algn="l">
              <a:lnSpc>
                <a:spcPct val="114000"/>
              </a:lnSpc>
            </a:pPr>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chemeClr val="accent2">
                    <a:lumMod val="75000"/>
                  </a:schemeClr>
                </a:solidFill>
                <a:latin typeface="Calibri" panose="020F0502020204030204" pitchFamily="34" charset="0"/>
                <a:ea typeface="宋体" panose="02010600030101010101" pitchFamily="2" charset="-122"/>
                <a:cs typeface="Calibri" panose="020F0502020204030204" pitchFamily="34" charset="0"/>
              </a:rPr>
              <a:t>Listening</a:t>
            </a:r>
          </a:p>
          <a:p>
            <a:pPr marL="457200" indent="-457200">
              <a:lnSpc>
                <a:spcPct val="114000"/>
              </a:lnSpc>
              <a:buAutoNum type="arabicParenBoth"/>
            </a:pPr>
            <a:r>
              <a:rPr lang="en-US" altLang="zh-CN" sz="2400" i="1" dirty="0">
                <a:solidFill>
                  <a:srgbClr val="0070C0"/>
                </a:solidFill>
                <a:latin typeface="Calibri" panose="020F0502020204030204" pitchFamily="34" charset="0"/>
                <a:cs typeface="Calibri" panose="020F0502020204030204" pitchFamily="34" charset="0"/>
              </a:rPr>
              <a:t>Listen to a brief introduction of the disappearance of vernacular languages and answer the questions.</a:t>
            </a:r>
          </a:p>
          <a:p>
            <a:pPr marL="457200" indent="-457200">
              <a:lnSpc>
                <a:spcPct val="114000"/>
              </a:lnSpc>
              <a:buAutoNum type="arabicPeriod"/>
            </a:pPr>
            <a:r>
              <a:rPr lang="en-US" altLang="zh-CN" sz="2400" dirty="0">
                <a:latin typeface="Calibri" panose="020F0502020204030204" pitchFamily="34" charset="0"/>
                <a:cs typeface="Calibri" panose="020F0502020204030204" pitchFamily="34" charset="0"/>
              </a:rPr>
              <a:t>How many languages are there in the whole world?</a:t>
            </a:r>
          </a:p>
          <a:p>
            <a:pPr>
              <a:lnSpc>
                <a:spcPct val="114000"/>
              </a:lnSpc>
            </a:pPr>
            <a:endParaRPr lang="en-US" altLang="zh-CN" sz="2400" dirty="0">
              <a:latin typeface="Calibri" panose="020F0502020204030204" pitchFamily="34" charset="0"/>
              <a:cs typeface="Calibri" panose="020F0502020204030204" pitchFamily="34" charset="0"/>
            </a:endParaRPr>
          </a:p>
          <a:p>
            <a:pPr>
              <a:lnSpc>
                <a:spcPct val="114000"/>
              </a:lnSpc>
            </a:pPr>
            <a:r>
              <a:rPr lang="en-US" altLang="zh-CN" sz="2400" dirty="0">
                <a:latin typeface="Calibri" panose="020F0502020204030204" pitchFamily="34" charset="0"/>
                <a:cs typeface="Calibri" panose="020F0502020204030204" pitchFamily="34" charset="0"/>
              </a:rPr>
              <a:t>2.   How many languages are estimated to vanish by the end of the century?</a:t>
            </a:r>
          </a:p>
          <a:p>
            <a:pPr>
              <a:lnSpc>
                <a:spcPct val="114000"/>
              </a:lnSpc>
            </a:pPr>
            <a:endParaRPr lang="en-US" altLang="zh-CN" sz="2400" dirty="0">
              <a:latin typeface="Calibri" panose="020F0502020204030204" pitchFamily="34" charset="0"/>
              <a:cs typeface="Calibri" panose="020F0502020204030204" pitchFamily="34" charset="0"/>
            </a:endParaRPr>
          </a:p>
          <a:p>
            <a:pPr>
              <a:lnSpc>
                <a:spcPct val="114000"/>
              </a:lnSpc>
            </a:pPr>
            <a:r>
              <a:rPr lang="en-US" altLang="zh-CN" sz="2400" dirty="0">
                <a:latin typeface="Calibri" panose="020F0502020204030204" pitchFamily="34" charset="0"/>
                <a:cs typeface="Calibri" panose="020F0502020204030204" pitchFamily="34" charset="0"/>
              </a:rPr>
              <a:t>3.   What is a vernacular language?</a:t>
            </a:r>
          </a:p>
        </p:txBody>
      </p:sp>
      <p:sp>
        <p:nvSpPr>
          <p:cNvPr id="21" name="文本框 20"/>
          <p:cNvSpPr txBox="1"/>
          <p:nvPr/>
        </p:nvSpPr>
        <p:spPr>
          <a:xfrm>
            <a:off x="7244966" y="4946749"/>
            <a:ext cx="184731" cy="461665"/>
          </a:xfrm>
          <a:prstGeom prst="rect">
            <a:avLst/>
          </a:prstGeom>
          <a:noFill/>
        </p:spPr>
        <p:txBody>
          <a:bodyPr wrap="none" rtlCol="0">
            <a:spAutoFit/>
          </a:bodyPr>
          <a:lstStyle/>
          <a:p>
            <a:pPr algn="l"/>
            <a:endParaRPr lang="zh-CN" altLang="en-US" sz="2400" dirty="0">
              <a:effectLst/>
              <a:latin typeface="Times New Roman" panose="02020603050405020304" pitchFamily="18" charset="0"/>
              <a:ea typeface="宋体" panose="02010600030101010101" pitchFamily="2" charset="-122"/>
            </a:endParaRPr>
          </a:p>
        </p:txBody>
      </p:sp>
      <p:pic>
        <p:nvPicPr>
          <p:cNvPr id="10" name="图片 9"/>
          <p:cNvPicPr>
            <a:picLocks noChangeAspect="1"/>
          </p:cNvPicPr>
          <p:nvPr/>
        </p:nvPicPr>
        <p:blipFill>
          <a:blip r:embed="rId4"/>
          <a:stretch>
            <a:fillRect/>
          </a:stretch>
        </p:blipFill>
        <p:spPr>
          <a:xfrm>
            <a:off x="992253" y="1602486"/>
            <a:ext cx="640936" cy="562294"/>
          </a:xfrm>
          <a:prstGeom prst="rect">
            <a:avLst/>
          </a:prstGeom>
        </p:spPr>
      </p:pic>
      <p:grpSp>
        <p:nvGrpSpPr>
          <p:cNvPr id="22" name="组合 21"/>
          <p:cNvGrpSpPr/>
          <p:nvPr/>
        </p:nvGrpSpPr>
        <p:grpSpPr>
          <a:xfrm>
            <a:off x="867550" y="283464"/>
            <a:ext cx="1179420" cy="1051559"/>
            <a:chOff x="1313" y="323"/>
            <a:chExt cx="2280" cy="2032"/>
          </a:xfrm>
        </p:grpSpPr>
        <p:grpSp>
          <p:nvGrpSpPr>
            <p:cNvPr id="23" name="组合 158"/>
            <p:cNvGrpSpPr/>
            <p:nvPr/>
          </p:nvGrpSpPr>
          <p:grpSpPr>
            <a:xfrm>
              <a:off x="1313" y="323"/>
              <a:ext cx="2280" cy="2032"/>
              <a:chOff x="3720691" y="2824413"/>
              <a:chExt cx="1341120" cy="1209172"/>
            </a:xfrm>
          </p:grpSpPr>
          <p:sp>
            <p:nvSpPr>
              <p:cNvPr id="26"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7"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4"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5" name="图片 24"/>
            <p:cNvPicPr>
              <a:picLocks noChangeAspect="1"/>
            </p:cNvPicPr>
            <p:nvPr/>
          </p:nvPicPr>
          <p:blipFill>
            <a:blip r:embed="rId5"/>
            <a:stretch>
              <a:fillRect/>
            </a:stretch>
          </p:blipFill>
          <p:spPr>
            <a:xfrm>
              <a:off x="1635" y="568"/>
              <a:ext cx="1538" cy="1537"/>
            </a:xfrm>
            <a:prstGeom prst="rect">
              <a:avLst/>
            </a:prstGeom>
            <a:noFill/>
            <a:ln w="9525">
              <a:noFill/>
            </a:ln>
          </p:spPr>
        </p:pic>
      </p:grpSp>
      <p:pic>
        <p:nvPicPr>
          <p:cNvPr id="28" name="B1U4 PartIII Listening">
            <a:hlinkClick r:id="" action="ppaction://media"/>
            <a:extLst>
              <a:ext uri="{FF2B5EF4-FFF2-40B4-BE49-F238E27FC236}">
                <a16:creationId xmlns:a16="http://schemas.microsoft.com/office/drawing/2014/main" id="{07D10DB0-B659-47E1-B0DB-D2C7D5850F48}"/>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2950726" y="1729184"/>
            <a:ext cx="406400" cy="406400"/>
          </a:xfrm>
          <a:prstGeom prst="rect">
            <a:avLst/>
          </a:prstGeom>
        </p:spPr>
      </p:pic>
      <p:sp>
        <p:nvSpPr>
          <p:cNvPr id="29" name="文本框 28">
            <a:extLst>
              <a:ext uri="{FF2B5EF4-FFF2-40B4-BE49-F238E27FC236}">
                <a16:creationId xmlns:a16="http://schemas.microsoft.com/office/drawing/2014/main" id="{86132886-76C8-4D2A-A99D-4826567DD98F}"/>
              </a:ext>
            </a:extLst>
          </p:cNvPr>
          <p:cNvSpPr txBox="1"/>
          <p:nvPr/>
        </p:nvSpPr>
        <p:spPr>
          <a:xfrm>
            <a:off x="1229289" y="3342908"/>
            <a:ext cx="2892138" cy="461665"/>
          </a:xfrm>
          <a:prstGeom prst="rect">
            <a:avLst/>
          </a:prstGeom>
          <a:noFill/>
        </p:spPr>
        <p:txBody>
          <a:bodyPr wrap="none" rtlCol="0">
            <a:spAutoFit/>
          </a:bodyPr>
          <a:lstStyle/>
          <a:p>
            <a:pPr algn="l"/>
            <a:r>
              <a:rPr lang="en-US" altLang="zh-CN" sz="2400" dirty="0">
                <a:solidFill>
                  <a:srgbClr val="C00000"/>
                </a:solidFill>
                <a:effectLst/>
                <a:latin typeface="Calibri" panose="020F0502020204030204" pitchFamily="34" charset="0"/>
                <a:ea typeface="宋体" panose="02010600030101010101" pitchFamily="2" charset="-122"/>
                <a:cs typeface="Calibri" panose="020F0502020204030204" pitchFamily="34" charset="0"/>
              </a:rPr>
              <a:t>Approximately 6,000.</a:t>
            </a:r>
            <a:endParaRPr lang="zh-CN" altLang="en-US" sz="2400" dirty="0">
              <a:solidFill>
                <a:srgbClr val="C00000"/>
              </a:solidFill>
              <a:effectLst/>
              <a:latin typeface="Calibri" panose="020F0502020204030204" pitchFamily="34" charset="0"/>
              <a:ea typeface="宋体" panose="02010600030101010101" pitchFamily="2" charset="-122"/>
              <a:cs typeface="Calibri" panose="020F0502020204030204" pitchFamily="34" charset="0"/>
            </a:endParaRPr>
          </a:p>
        </p:txBody>
      </p:sp>
      <p:sp>
        <p:nvSpPr>
          <p:cNvPr id="30" name="文本框 29">
            <a:extLst>
              <a:ext uri="{FF2B5EF4-FFF2-40B4-BE49-F238E27FC236}">
                <a16:creationId xmlns:a16="http://schemas.microsoft.com/office/drawing/2014/main" id="{F7D9EA24-C40D-49E9-8F89-1D8F308583B8}"/>
              </a:ext>
            </a:extLst>
          </p:cNvPr>
          <p:cNvSpPr txBox="1"/>
          <p:nvPr/>
        </p:nvSpPr>
        <p:spPr>
          <a:xfrm>
            <a:off x="1229289" y="4170270"/>
            <a:ext cx="1846980" cy="461665"/>
          </a:xfrm>
          <a:prstGeom prst="rect">
            <a:avLst/>
          </a:prstGeom>
          <a:noFill/>
        </p:spPr>
        <p:txBody>
          <a:bodyPr wrap="none" rtlCol="0">
            <a:spAutoFit/>
          </a:bodyPr>
          <a:lstStyle/>
          <a:p>
            <a:pPr algn="l"/>
            <a:r>
              <a:rPr lang="en-US" altLang="zh-CN" sz="2400" dirty="0">
                <a:solidFill>
                  <a:srgbClr val="C00000"/>
                </a:solidFill>
                <a:effectLst/>
                <a:latin typeface="Calibri" panose="020F0502020204030204" pitchFamily="34" charset="0"/>
                <a:ea typeface="宋体" panose="02010600030101010101" pitchFamily="2" charset="-122"/>
                <a:cs typeface="Calibri" panose="020F0502020204030204" pitchFamily="34" charset="0"/>
              </a:rPr>
              <a:t>Nearly 3,000.</a:t>
            </a:r>
            <a:endParaRPr lang="zh-CN" altLang="en-US" sz="2400" dirty="0">
              <a:solidFill>
                <a:srgbClr val="C00000"/>
              </a:solidFill>
              <a:effectLst/>
              <a:latin typeface="Calibri" panose="020F0502020204030204" pitchFamily="34" charset="0"/>
              <a:ea typeface="宋体" panose="02010600030101010101" pitchFamily="2" charset="-122"/>
              <a:cs typeface="Calibri" panose="020F0502020204030204" pitchFamily="34" charset="0"/>
            </a:endParaRPr>
          </a:p>
        </p:txBody>
      </p:sp>
      <p:sp>
        <p:nvSpPr>
          <p:cNvPr id="31" name="文本框 30">
            <a:extLst>
              <a:ext uri="{FF2B5EF4-FFF2-40B4-BE49-F238E27FC236}">
                <a16:creationId xmlns:a16="http://schemas.microsoft.com/office/drawing/2014/main" id="{6147F320-55EF-460E-B6E7-A946907FA770}"/>
              </a:ext>
            </a:extLst>
          </p:cNvPr>
          <p:cNvSpPr txBox="1"/>
          <p:nvPr/>
        </p:nvSpPr>
        <p:spPr>
          <a:xfrm>
            <a:off x="1229289" y="5014921"/>
            <a:ext cx="9576359" cy="830997"/>
          </a:xfrm>
          <a:prstGeom prst="rect">
            <a:avLst/>
          </a:prstGeom>
          <a:noFill/>
        </p:spPr>
        <p:txBody>
          <a:bodyPr wrap="square" rtlCol="0">
            <a:spAutoFit/>
          </a:bodyPr>
          <a:lstStyle/>
          <a:p>
            <a:pPr algn="l"/>
            <a:r>
              <a:rPr lang="en-US" altLang="zh-CN" sz="2400" dirty="0">
                <a:solidFill>
                  <a:srgbClr val="C00000"/>
                </a:solidFill>
                <a:effectLst/>
                <a:latin typeface="Calibri" panose="020F0502020204030204" pitchFamily="34" charset="0"/>
                <a:ea typeface="宋体" panose="02010600030101010101" pitchFamily="2" charset="-122"/>
                <a:cs typeface="Calibri" panose="020F0502020204030204" pitchFamily="34" charset="0"/>
              </a:rPr>
              <a:t>It is the native language or native dialect of a </a:t>
            </a:r>
            <a:r>
              <a:rPr lang="en-US" altLang="zh-CN" sz="2400" dirty="0">
                <a:solidFill>
                  <a:srgbClr val="C00000"/>
                </a:solidFill>
                <a:latin typeface="Calibri" panose="020F0502020204030204" pitchFamily="34" charset="0"/>
                <a:ea typeface="宋体" panose="02010600030101010101" pitchFamily="2" charset="-122"/>
                <a:cs typeface="Calibri" panose="020F0502020204030204" pitchFamily="34" charset="0"/>
              </a:rPr>
              <a:t>specific population, region or country that is more the language of ordinary speech than formal writing.</a:t>
            </a:r>
            <a:endParaRPr lang="zh-CN" altLang="en-US" sz="2400" dirty="0">
              <a:solidFill>
                <a:srgbClr val="C00000"/>
              </a:solidFill>
              <a:effectLst/>
              <a:latin typeface="Calibri" panose="020F0502020204030204" pitchFamily="34" charset="0"/>
              <a:ea typeface="宋体" panose="02010600030101010101" pitchFamily="2" charset="-122"/>
              <a:cs typeface="Calibri" panose="020F0502020204030204" pitchFamily="34" charset="0"/>
            </a:endParaRPr>
          </a:p>
        </p:txBody>
      </p:sp>
    </p:spTree>
    <p:extLst>
      <p:ext uri="{BB962C8B-B14F-4D97-AF65-F5344CB8AC3E}">
        <p14:creationId xmlns:p14="http://schemas.microsoft.com/office/powerpoint/2010/main" val="1844854467"/>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63365" fill="hold"/>
                                        <p:tgtEl>
                                          <p:spTgt spid="28"/>
                                        </p:tgtEl>
                                      </p:cBhvr>
                                    </p:cmd>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29"/>
                                        </p:tgtEl>
                                        <p:attrNameLst>
                                          <p:attrName>style.visibility</p:attrName>
                                        </p:attrNameLst>
                                      </p:cBhvr>
                                      <p:to>
                                        <p:strVal val="visible"/>
                                      </p:to>
                                    </p:set>
                                    <p:animEffect transition="in" filter="fade">
                                      <p:cBhvr>
                                        <p:cTn id="11" dur="500"/>
                                        <p:tgtEl>
                                          <p:spTgt spid="29"/>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30"/>
                                        </p:tgtEl>
                                        <p:attrNameLst>
                                          <p:attrName>style.visibility</p:attrName>
                                        </p:attrNameLst>
                                      </p:cBhvr>
                                      <p:to>
                                        <p:strVal val="visible"/>
                                      </p:to>
                                    </p:set>
                                    <p:animEffect transition="in" filter="fade">
                                      <p:cBhvr>
                                        <p:cTn id="16" dur="500"/>
                                        <p:tgtEl>
                                          <p:spTgt spid="30"/>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31"/>
                                        </p:tgtEl>
                                        <p:attrNameLst>
                                          <p:attrName>style.visibility</p:attrName>
                                        </p:attrNameLst>
                                      </p:cBhvr>
                                      <p:to>
                                        <p:strVal val="visible"/>
                                      </p:to>
                                    </p:set>
                                    <p:animEffect transition="in" filter="fade">
                                      <p:cBhvr>
                                        <p:cTn id="21"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22" fill="hold" display="0">
                  <p:stCondLst>
                    <p:cond delay="indefinite"/>
                  </p:stCondLst>
                  <p:endCondLst>
                    <p:cond evt="onStopAudio" delay="0">
                      <p:tgtEl>
                        <p:sldTgt/>
                      </p:tgtEl>
                    </p:cond>
                  </p:endCondLst>
                </p:cTn>
                <p:tgtEl>
                  <p:spTgt spid="28"/>
                </p:tgtEl>
              </p:cMediaNode>
            </p:audio>
          </p:childTnLst>
        </p:cTn>
      </p:par>
    </p:tnLst>
    <p:bldLst>
      <p:bldP spid="29" grpId="0"/>
      <p:bldP spid="30" grpId="0"/>
      <p:bldP spid="31"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Further Enhancement</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5" name="文本框 4"/>
          <p:cNvSpPr txBox="1"/>
          <p:nvPr/>
        </p:nvSpPr>
        <p:spPr>
          <a:xfrm>
            <a:off x="780415" y="1653540"/>
            <a:ext cx="10940415" cy="3940694"/>
          </a:xfrm>
          <a:prstGeom prst="rect">
            <a:avLst/>
          </a:prstGeom>
          <a:noFill/>
        </p:spPr>
        <p:txBody>
          <a:bodyPr wrap="square">
            <a:spAutoFit/>
          </a:bodyPr>
          <a:lstStyle/>
          <a:p>
            <a:pPr algn="l">
              <a:lnSpc>
                <a:spcPct val="114000"/>
              </a:lnSpc>
            </a:pPr>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chemeClr val="accent2">
                    <a:lumMod val="75000"/>
                  </a:schemeClr>
                </a:solidFill>
                <a:latin typeface="Calibri" panose="020F0502020204030204" pitchFamily="34" charset="0"/>
                <a:ea typeface="宋体" panose="02010600030101010101" pitchFamily="2" charset="-122"/>
                <a:cs typeface="Calibri" panose="020F0502020204030204" pitchFamily="34" charset="0"/>
              </a:rPr>
              <a:t>Listening</a:t>
            </a:r>
          </a:p>
          <a:p>
            <a:pPr marL="457200" indent="-457200">
              <a:lnSpc>
                <a:spcPct val="114000"/>
              </a:lnSpc>
              <a:buAutoNum type="arabicParenBoth"/>
            </a:pPr>
            <a:r>
              <a:rPr lang="en-US" altLang="zh-CN" sz="2400" i="1" dirty="0">
                <a:solidFill>
                  <a:srgbClr val="0070C0"/>
                </a:solidFill>
                <a:latin typeface="Calibri" panose="020F0502020204030204" pitchFamily="34" charset="0"/>
                <a:cs typeface="Calibri" panose="020F0502020204030204" pitchFamily="34" charset="0"/>
              </a:rPr>
              <a:t>Listen to a brief introduction of the disappearance of vernacular languages and answer the questions.</a:t>
            </a:r>
          </a:p>
          <a:p>
            <a:r>
              <a:rPr lang="en-US" altLang="zh-CN" sz="2400" dirty="0">
                <a:latin typeface="Calibri" panose="020F0502020204030204" pitchFamily="34" charset="0"/>
                <a:cs typeface="Calibri" panose="020F0502020204030204" pitchFamily="34" charset="0"/>
              </a:rPr>
              <a:t>4. What roles does language play according to the introduction here?</a:t>
            </a:r>
          </a:p>
          <a:p>
            <a:endParaRPr lang="en-US" altLang="zh-CN" sz="2400" dirty="0">
              <a:latin typeface="Calibri" panose="020F0502020204030204" pitchFamily="34" charset="0"/>
              <a:cs typeface="Calibri" panose="020F0502020204030204" pitchFamily="34" charset="0"/>
            </a:endParaRPr>
          </a:p>
          <a:p>
            <a:endParaRPr lang="en-US" altLang="zh-CN" sz="2400" dirty="0">
              <a:latin typeface="Calibri" panose="020F0502020204030204" pitchFamily="34" charset="0"/>
              <a:cs typeface="Calibri" panose="020F0502020204030204" pitchFamily="34" charset="0"/>
            </a:endParaRPr>
          </a:p>
          <a:p>
            <a:endParaRPr lang="en-US" altLang="zh-CN" sz="2400" dirty="0">
              <a:latin typeface="Calibri" panose="020F0502020204030204" pitchFamily="34" charset="0"/>
              <a:cs typeface="Calibri" panose="020F0502020204030204" pitchFamily="34" charset="0"/>
            </a:endParaRPr>
          </a:p>
          <a:p>
            <a:endParaRPr lang="en-US" altLang="zh-CN" sz="2400" dirty="0">
              <a:latin typeface="Calibri" panose="020F0502020204030204" pitchFamily="34" charset="0"/>
              <a:cs typeface="Calibri" panose="020F0502020204030204" pitchFamily="34" charset="0"/>
            </a:endParaRPr>
          </a:p>
          <a:p>
            <a:r>
              <a:rPr lang="en-US" altLang="zh-CN" sz="2400" dirty="0">
                <a:latin typeface="Calibri" panose="020F0502020204030204" pitchFamily="34" charset="0"/>
                <a:cs typeface="Calibri" panose="020F0502020204030204" pitchFamily="34" charset="0"/>
              </a:rPr>
              <a:t>5. Which organizations advocate the need for a greater presence of vernacular languages?</a:t>
            </a:r>
          </a:p>
        </p:txBody>
      </p:sp>
      <p:sp>
        <p:nvSpPr>
          <p:cNvPr id="21" name="文本框 20"/>
          <p:cNvSpPr txBox="1"/>
          <p:nvPr/>
        </p:nvSpPr>
        <p:spPr>
          <a:xfrm>
            <a:off x="7244966" y="4946749"/>
            <a:ext cx="184731" cy="461665"/>
          </a:xfrm>
          <a:prstGeom prst="rect">
            <a:avLst/>
          </a:prstGeom>
          <a:noFill/>
        </p:spPr>
        <p:txBody>
          <a:bodyPr wrap="none" rtlCol="0">
            <a:spAutoFit/>
          </a:bodyPr>
          <a:lstStyle/>
          <a:p>
            <a:pPr algn="l"/>
            <a:endParaRPr lang="zh-CN" altLang="en-US" sz="2400" dirty="0">
              <a:effectLst/>
              <a:latin typeface="Times New Roman" panose="02020603050405020304" pitchFamily="18" charset="0"/>
              <a:ea typeface="宋体" panose="02010600030101010101" pitchFamily="2" charset="-122"/>
            </a:endParaRPr>
          </a:p>
        </p:txBody>
      </p:sp>
      <p:pic>
        <p:nvPicPr>
          <p:cNvPr id="10" name="图片 9"/>
          <p:cNvPicPr>
            <a:picLocks noChangeAspect="1"/>
          </p:cNvPicPr>
          <p:nvPr/>
        </p:nvPicPr>
        <p:blipFill>
          <a:blip r:embed="rId2"/>
          <a:stretch>
            <a:fillRect/>
          </a:stretch>
        </p:blipFill>
        <p:spPr>
          <a:xfrm>
            <a:off x="992253" y="1602486"/>
            <a:ext cx="640936" cy="562294"/>
          </a:xfrm>
          <a:prstGeom prst="rect">
            <a:avLst/>
          </a:prstGeom>
        </p:spPr>
      </p:pic>
      <p:grpSp>
        <p:nvGrpSpPr>
          <p:cNvPr id="22" name="组合 21"/>
          <p:cNvGrpSpPr/>
          <p:nvPr/>
        </p:nvGrpSpPr>
        <p:grpSpPr>
          <a:xfrm>
            <a:off x="867550" y="283464"/>
            <a:ext cx="1179420" cy="1051559"/>
            <a:chOff x="1313" y="323"/>
            <a:chExt cx="2280" cy="2032"/>
          </a:xfrm>
        </p:grpSpPr>
        <p:grpSp>
          <p:nvGrpSpPr>
            <p:cNvPr id="23" name="组合 158"/>
            <p:cNvGrpSpPr/>
            <p:nvPr/>
          </p:nvGrpSpPr>
          <p:grpSpPr>
            <a:xfrm>
              <a:off x="1313" y="323"/>
              <a:ext cx="2280" cy="2032"/>
              <a:chOff x="3720691" y="2824413"/>
              <a:chExt cx="1341120" cy="1209172"/>
            </a:xfrm>
          </p:grpSpPr>
          <p:sp>
            <p:nvSpPr>
              <p:cNvPr id="26"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7"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4"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5" name="图片 24"/>
            <p:cNvPicPr>
              <a:picLocks noChangeAspect="1"/>
            </p:cNvPicPr>
            <p:nvPr/>
          </p:nvPicPr>
          <p:blipFill>
            <a:blip r:embed="rId3"/>
            <a:stretch>
              <a:fillRect/>
            </a:stretch>
          </p:blipFill>
          <p:spPr>
            <a:xfrm>
              <a:off x="1635" y="568"/>
              <a:ext cx="1538" cy="1537"/>
            </a:xfrm>
            <a:prstGeom prst="rect">
              <a:avLst/>
            </a:prstGeom>
            <a:noFill/>
            <a:ln w="9525">
              <a:noFill/>
            </a:ln>
          </p:spPr>
        </p:pic>
      </p:grpSp>
      <p:sp>
        <p:nvSpPr>
          <p:cNvPr id="20" name="文本框 19">
            <a:extLst>
              <a:ext uri="{FF2B5EF4-FFF2-40B4-BE49-F238E27FC236}">
                <a16:creationId xmlns:a16="http://schemas.microsoft.com/office/drawing/2014/main" id="{CF01E1D3-A2BB-47CF-B52A-108C3DFA3A80}"/>
              </a:ext>
            </a:extLst>
          </p:cNvPr>
          <p:cNvSpPr txBox="1"/>
          <p:nvPr/>
        </p:nvSpPr>
        <p:spPr>
          <a:xfrm>
            <a:off x="1081810" y="3237292"/>
            <a:ext cx="10215456" cy="1569660"/>
          </a:xfrm>
          <a:prstGeom prst="rect">
            <a:avLst/>
          </a:prstGeom>
          <a:noFill/>
        </p:spPr>
        <p:txBody>
          <a:bodyPr wrap="square" rtlCol="0">
            <a:spAutoFit/>
          </a:bodyPr>
          <a:lstStyle/>
          <a:p>
            <a:r>
              <a:rPr lang="en-US" altLang="zh-CN" sz="2400" dirty="0">
                <a:solidFill>
                  <a:srgbClr val="C00000"/>
                </a:solidFill>
                <a:latin typeface="Calibri" panose="020F0502020204030204" pitchFamily="34" charset="0"/>
                <a:cs typeface="Calibri" panose="020F0502020204030204" pitchFamily="34" charset="0"/>
              </a:rPr>
              <a:t>Language plays a vital role in development, in ensuring cultural diversity and intercultural dialogue, and is also critical in strengthening cooperation, building inclusive knowledge societies, preserving cultural heritage and providing quality education for all. </a:t>
            </a:r>
            <a:endParaRPr lang="zh-CN" altLang="en-US" sz="2400" dirty="0">
              <a:solidFill>
                <a:srgbClr val="C00000"/>
              </a:solidFill>
              <a:effectLst/>
              <a:latin typeface="Calibri" panose="020F0502020204030204" pitchFamily="34" charset="0"/>
              <a:ea typeface="宋体" panose="02010600030101010101" pitchFamily="2" charset="-122"/>
              <a:cs typeface="Calibri" panose="020F0502020204030204" pitchFamily="34" charset="0"/>
            </a:endParaRPr>
          </a:p>
        </p:txBody>
      </p:sp>
      <p:sp>
        <p:nvSpPr>
          <p:cNvPr id="32" name="文本框 31">
            <a:extLst>
              <a:ext uri="{FF2B5EF4-FFF2-40B4-BE49-F238E27FC236}">
                <a16:creationId xmlns:a16="http://schemas.microsoft.com/office/drawing/2014/main" id="{7F8D1BAD-A8E6-409B-ADD3-C6B93D9469A3}"/>
              </a:ext>
            </a:extLst>
          </p:cNvPr>
          <p:cNvSpPr txBox="1"/>
          <p:nvPr/>
        </p:nvSpPr>
        <p:spPr>
          <a:xfrm>
            <a:off x="1091641" y="5547167"/>
            <a:ext cx="11090527" cy="461665"/>
          </a:xfrm>
          <a:prstGeom prst="rect">
            <a:avLst/>
          </a:prstGeom>
          <a:noFill/>
        </p:spPr>
        <p:txBody>
          <a:bodyPr wrap="square" rtlCol="0">
            <a:spAutoFit/>
          </a:bodyPr>
          <a:lstStyle/>
          <a:p>
            <a:pPr algn="l"/>
            <a:r>
              <a:rPr lang="en-US" altLang="zh-CN" sz="2400" dirty="0">
                <a:solidFill>
                  <a:srgbClr val="C00000"/>
                </a:solidFill>
                <a:effectLst/>
                <a:latin typeface="Calibri" panose="020F0502020204030204" pitchFamily="34" charset="0"/>
                <a:ea typeface="宋体" panose="02010600030101010101" pitchFamily="2" charset="-122"/>
                <a:cs typeface="Calibri" panose="020F0502020204030204" pitchFamily="34" charset="0"/>
              </a:rPr>
              <a:t>UNESCO and the Broadband Commission for Digital Development.</a:t>
            </a:r>
            <a:endParaRPr lang="zh-CN" altLang="en-US" sz="2400" dirty="0">
              <a:solidFill>
                <a:srgbClr val="C00000"/>
              </a:solidFill>
              <a:effectLst/>
              <a:latin typeface="Calibri" panose="020F0502020204030204" pitchFamily="34" charset="0"/>
              <a:ea typeface="宋体" panose="02010600030101010101" pitchFamily="2" charset="-122"/>
              <a:cs typeface="Calibri" panose="020F0502020204030204" pitchFamily="34" charset="0"/>
            </a:endParaRPr>
          </a:p>
        </p:txBody>
      </p:sp>
    </p:spTree>
    <p:extLst>
      <p:ext uri="{BB962C8B-B14F-4D97-AF65-F5344CB8AC3E}">
        <p14:creationId xmlns:p14="http://schemas.microsoft.com/office/powerpoint/2010/main" val="3662241711"/>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2"/>
                                        </p:tgtEl>
                                        <p:attrNameLst>
                                          <p:attrName>style.visibility</p:attrName>
                                        </p:attrNameLst>
                                      </p:cBhvr>
                                      <p:to>
                                        <p:strVal val="visible"/>
                                      </p:to>
                                    </p:set>
                                    <p:animEffect transition="in" filter="fade">
                                      <p:cBhvr>
                                        <p:cTn id="12"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3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360553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About the Texts</a:t>
            </a:r>
          </a:p>
        </p:txBody>
      </p:sp>
      <p:sp>
        <p:nvSpPr>
          <p:cNvPr id="14" name="文本框 13"/>
          <p:cNvSpPr txBox="1"/>
          <p:nvPr/>
        </p:nvSpPr>
        <p:spPr>
          <a:xfrm>
            <a:off x="736600" y="1643380"/>
            <a:ext cx="10758170" cy="4374724"/>
          </a:xfrm>
          <a:prstGeom prst="rect">
            <a:avLst/>
          </a:prstGeom>
          <a:noFill/>
        </p:spPr>
        <p:txBody>
          <a:bodyPr wrap="square" rtlCol="0">
            <a:spAutoFit/>
          </a:bodyPr>
          <a:lstStyle/>
          <a:p>
            <a:pPr algn="just">
              <a:lnSpc>
                <a:spcPct val="130000"/>
              </a:lnSpc>
            </a:pPr>
            <a:r>
              <a:rPr lang="en-US" altLang="zh-CN" sz="2400" kern="100" dirty="0"/>
              <a:t>The two texts discuss the importance of language learning: it not only enables us to express our ideas and to communicate with each other, but also helps us to foster our creativity. Language learning improves our ability to think and to create. </a:t>
            </a:r>
          </a:p>
          <a:p>
            <a:pPr algn="just">
              <a:lnSpc>
                <a:spcPct val="130000"/>
              </a:lnSpc>
            </a:pPr>
            <a:r>
              <a:rPr lang="en-US" altLang="zh-CN" sz="2400" kern="100" dirty="0"/>
              <a:t>Reading A is particularly relevant to the ESL students because Amy Tang’s personal experience of becoming a well-known Chinese American writer should be encouraging to our students whose aim is to master English. </a:t>
            </a:r>
          </a:p>
          <a:p>
            <a:pPr algn="just">
              <a:lnSpc>
                <a:spcPct val="130000"/>
              </a:lnSpc>
            </a:pPr>
            <a:r>
              <a:rPr lang="en-US" altLang="zh-CN" sz="2400" kern="100" dirty="0"/>
              <a:t>Reading B discusses the combination of technology and liberal arts, highlighting the importance of language learning not only to the students who major in the humanities but also in science and technology.</a:t>
            </a:r>
            <a:endParaRPr lang="zh-CN" altLang="zh-CN" sz="2400" kern="100" dirty="0"/>
          </a:p>
        </p:txBody>
      </p:sp>
      <p:sp>
        <p:nvSpPr>
          <p:cNvPr id="15" name="动作按钮: 转到主页 11">
            <a:hlinkClick r:id="rId3" action="ppaction://hlinksldjump" highlightClick="1"/>
          </p:cNvPr>
          <p:cNvSpPr/>
          <p:nvPr/>
        </p:nvSpPr>
        <p:spPr>
          <a:xfrm>
            <a:off x="11005376" y="5777250"/>
            <a:ext cx="705678" cy="545459"/>
          </a:xfrm>
          <a:prstGeom prst="actionButtonHome">
            <a:avLst/>
          </a:prstGeom>
          <a:solidFill>
            <a:srgbClr val="99CB38"/>
          </a:solidFill>
          <a:ln w="15875" cap="flat" cmpd="sng" algn="ctr">
            <a:solidFill>
              <a:srgbClr val="99CB38">
                <a:shade val="50000"/>
              </a:srgbClr>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 name="组合 18"/>
          <p:cNvGrpSpPr/>
          <p:nvPr/>
        </p:nvGrpSpPr>
        <p:grpSpPr>
          <a:xfrm>
            <a:off x="867550" y="283464"/>
            <a:ext cx="1179420" cy="1051559"/>
            <a:chOff x="1313" y="323"/>
            <a:chExt cx="2280" cy="2032"/>
          </a:xfrm>
        </p:grpSpPr>
        <p:grpSp>
          <p:nvGrpSpPr>
            <p:cNvPr id="20" name="组合 158"/>
            <p:cNvGrpSpPr/>
            <p:nvPr/>
          </p:nvGrpSpPr>
          <p:grpSpPr>
            <a:xfrm>
              <a:off x="1313" y="323"/>
              <a:ext cx="2280" cy="2032"/>
              <a:chOff x="3720691" y="2824413"/>
              <a:chExt cx="1341120" cy="1209172"/>
            </a:xfrm>
          </p:grpSpPr>
          <p:sp>
            <p:nvSpPr>
              <p:cNvPr id="23"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4"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1"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2" name="图片 21"/>
            <p:cNvPicPr>
              <a:picLocks noChangeAspect="1"/>
            </p:cNvPicPr>
            <p:nvPr/>
          </p:nvPicPr>
          <p:blipFill>
            <a:blip r:embed="rId4"/>
            <a:stretch>
              <a:fillRect/>
            </a:stretch>
          </p:blipFill>
          <p:spPr>
            <a:xfrm>
              <a:off x="1635" y="568"/>
              <a:ext cx="1538" cy="1537"/>
            </a:xfrm>
            <a:prstGeom prst="rect">
              <a:avLst/>
            </a:prstGeom>
            <a:noFill/>
            <a:ln w="9525">
              <a:noFill/>
            </a:ln>
          </p:spPr>
        </p:pic>
      </p:grpSp>
    </p:spTree>
    <p:custDataLst>
      <p:tags r:id="rId1"/>
    </p:custDataLst>
  </p:cSld>
  <p:clrMapOvr>
    <a:masterClrMapping/>
  </p:clrMapOvr>
  <p:transition>
    <p:random/>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Further Enhancement</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5" name="文本框 4"/>
          <p:cNvSpPr txBox="1"/>
          <p:nvPr/>
        </p:nvSpPr>
        <p:spPr>
          <a:xfrm>
            <a:off x="780415" y="1653540"/>
            <a:ext cx="10940415" cy="2463367"/>
          </a:xfrm>
          <a:prstGeom prst="rect">
            <a:avLst/>
          </a:prstGeom>
          <a:noFill/>
        </p:spPr>
        <p:txBody>
          <a:bodyPr wrap="square">
            <a:spAutoFit/>
          </a:bodyPr>
          <a:lstStyle/>
          <a:p>
            <a:pPr algn="l">
              <a:lnSpc>
                <a:spcPct val="114000"/>
              </a:lnSpc>
            </a:pPr>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chemeClr val="accent2">
                    <a:lumMod val="75000"/>
                  </a:schemeClr>
                </a:solidFill>
                <a:latin typeface="Calibri" panose="020F0502020204030204" pitchFamily="34" charset="0"/>
                <a:ea typeface="宋体" panose="02010600030101010101" pitchFamily="2" charset="-122"/>
                <a:cs typeface="Calibri" panose="020F0502020204030204" pitchFamily="34" charset="0"/>
              </a:rPr>
              <a:t>Listening</a:t>
            </a:r>
          </a:p>
          <a:p>
            <a:pPr>
              <a:lnSpc>
                <a:spcPct val="114000"/>
              </a:lnSpc>
            </a:pPr>
            <a:r>
              <a:rPr lang="en-US" altLang="zh-CN" sz="2400" i="1" dirty="0">
                <a:solidFill>
                  <a:srgbClr val="0070C0"/>
                </a:solidFill>
                <a:latin typeface="Calibri" panose="020F0502020204030204" pitchFamily="34" charset="0"/>
                <a:cs typeface="Calibri" panose="020F0502020204030204" pitchFamily="34" charset="0"/>
              </a:rPr>
              <a:t>(2) </a:t>
            </a:r>
            <a:r>
              <a:rPr lang="en-US" altLang="zh-CN" sz="2400" i="1" dirty="0">
                <a:solidFill>
                  <a:srgbClr val="0070C0"/>
                </a:solidFill>
                <a:latin typeface="Calibri" panose="020F0502020204030204" pitchFamily="34" charset="0"/>
                <a:ea typeface="等线" panose="02010600030101010101" pitchFamily="2" charset="-122"/>
                <a:cs typeface="Calibri" panose="020F0502020204030204" pitchFamily="34" charset="0"/>
              </a:rPr>
              <a:t>Listen to the introduction again, and then discuss the following questions with your partner.</a:t>
            </a:r>
          </a:p>
          <a:p>
            <a:endParaRPr lang="en-US" altLang="zh-CN" sz="2400" i="1" dirty="0">
              <a:solidFill>
                <a:srgbClr val="0070C0"/>
              </a:solidFill>
              <a:latin typeface="Calibri" panose="020F0502020204030204" pitchFamily="34" charset="0"/>
              <a:ea typeface="等线" panose="02010600030101010101" pitchFamily="2" charset="-122"/>
              <a:cs typeface="Calibri" panose="020F0502020204030204" pitchFamily="34" charset="0"/>
            </a:endParaRPr>
          </a:p>
          <a:p>
            <a:r>
              <a:rPr lang="en-US" altLang="zh-CN" sz="2400" dirty="0">
                <a:solidFill>
                  <a:srgbClr val="333333"/>
                </a:solidFill>
                <a:ea typeface="等线" panose="02010600030101010101" pitchFamily="2" charset="-122"/>
              </a:rPr>
              <a:t>Do you agree with the view that information and communication technologies contributed to the trend towards reduced linguistic diversity? Why or why not? </a:t>
            </a:r>
          </a:p>
        </p:txBody>
      </p:sp>
      <p:sp>
        <p:nvSpPr>
          <p:cNvPr id="21" name="文本框 20"/>
          <p:cNvSpPr txBox="1"/>
          <p:nvPr/>
        </p:nvSpPr>
        <p:spPr>
          <a:xfrm>
            <a:off x="7244966" y="4946749"/>
            <a:ext cx="184731" cy="461665"/>
          </a:xfrm>
          <a:prstGeom prst="rect">
            <a:avLst/>
          </a:prstGeom>
          <a:noFill/>
        </p:spPr>
        <p:txBody>
          <a:bodyPr wrap="none" rtlCol="0">
            <a:spAutoFit/>
          </a:bodyPr>
          <a:lstStyle/>
          <a:p>
            <a:pPr algn="l"/>
            <a:endParaRPr lang="zh-CN" altLang="en-US" sz="2400" dirty="0">
              <a:effectLst/>
              <a:latin typeface="Times New Roman" panose="02020603050405020304" pitchFamily="18" charset="0"/>
              <a:ea typeface="宋体" panose="02010600030101010101" pitchFamily="2" charset="-122"/>
            </a:endParaRPr>
          </a:p>
        </p:txBody>
      </p:sp>
      <p:pic>
        <p:nvPicPr>
          <p:cNvPr id="10" name="图片 9"/>
          <p:cNvPicPr>
            <a:picLocks noChangeAspect="1"/>
          </p:cNvPicPr>
          <p:nvPr/>
        </p:nvPicPr>
        <p:blipFill>
          <a:blip r:embed="rId2"/>
          <a:stretch>
            <a:fillRect/>
          </a:stretch>
        </p:blipFill>
        <p:spPr>
          <a:xfrm>
            <a:off x="992253" y="1602486"/>
            <a:ext cx="640936" cy="562294"/>
          </a:xfrm>
          <a:prstGeom prst="rect">
            <a:avLst/>
          </a:prstGeom>
        </p:spPr>
      </p:pic>
      <p:grpSp>
        <p:nvGrpSpPr>
          <p:cNvPr id="22" name="组合 21"/>
          <p:cNvGrpSpPr/>
          <p:nvPr/>
        </p:nvGrpSpPr>
        <p:grpSpPr>
          <a:xfrm>
            <a:off x="867550" y="283464"/>
            <a:ext cx="1179420" cy="1051559"/>
            <a:chOff x="1313" y="323"/>
            <a:chExt cx="2280" cy="2032"/>
          </a:xfrm>
        </p:grpSpPr>
        <p:grpSp>
          <p:nvGrpSpPr>
            <p:cNvPr id="23" name="组合 158"/>
            <p:cNvGrpSpPr/>
            <p:nvPr/>
          </p:nvGrpSpPr>
          <p:grpSpPr>
            <a:xfrm>
              <a:off x="1313" y="323"/>
              <a:ext cx="2280" cy="2032"/>
              <a:chOff x="3720691" y="2824413"/>
              <a:chExt cx="1341120" cy="1209172"/>
            </a:xfrm>
          </p:grpSpPr>
          <p:sp>
            <p:nvSpPr>
              <p:cNvPr id="26"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7"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4"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5" name="图片 24"/>
            <p:cNvPicPr>
              <a:picLocks noChangeAspect="1"/>
            </p:cNvPicPr>
            <p:nvPr/>
          </p:nvPicPr>
          <p:blipFill>
            <a:blip r:embed="rId3"/>
            <a:stretch>
              <a:fillRect/>
            </a:stretch>
          </p:blipFill>
          <p:spPr>
            <a:xfrm>
              <a:off x="1635" y="568"/>
              <a:ext cx="1538" cy="1537"/>
            </a:xfrm>
            <a:prstGeom prst="rect">
              <a:avLst/>
            </a:prstGeom>
            <a:noFill/>
            <a:ln w="9525">
              <a:noFill/>
            </a:ln>
          </p:spPr>
        </p:pic>
      </p:grpSp>
      <p:pic>
        <p:nvPicPr>
          <p:cNvPr id="18" name="Picture 5">
            <a:extLst>
              <a:ext uri="{FF2B5EF4-FFF2-40B4-BE49-F238E27FC236}">
                <a16:creationId xmlns:a16="http://schemas.microsoft.com/office/drawing/2014/main" id="{A84051CD-8B70-42E8-B96D-D5018790354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15957689">
            <a:off x="875486" y="4301817"/>
            <a:ext cx="457200" cy="457200"/>
          </a:xfrm>
          <a:prstGeom prst="rect">
            <a:avLst/>
          </a:prstGeom>
          <a:noFill/>
          <a:extLst>
            <a:ext uri="{909E8E84-426E-40DD-AFC4-6F175D3DCCD1}">
              <a14:hiddenFill xmlns:a14="http://schemas.microsoft.com/office/drawing/2010/main">
                <a:solidFill>
                  <a:srgbClr val="FFFFFF"/>
                </a:solidFill>
              </a14:hiddenFill>
            </a:ext>
          </a:extLst>
        </p:spPr>
      </p:pic>
      <p:sp>
        <p:nvSpPr>
          <p:cNvPr id="19" name="Rectangle 6">
            <a:extLst>
              <a:ext uri="{FF2B5EF4-FFF2-40B4-BE49-F238E27FC236}">
                <a16:creationId xmlns:a16="http://schemas.microsoft.com/office/drawing/2014/main" id="{A119438A-60A1-4551-BCCD-D7303AB10049}"/>
              </a:ext>
            </a:extLst>
          </p:cNvPr>
          <p:cNvSpPr>
            <a:spLocks noChangeArrowheads="1"/>
          </p:cNvSpPr>
          <p:nvPr/>
        </p:nvSpPr>
        <p:spPr bwMode="auto">
          <a:xfrm>
            <a:off x="1348218" y="4301817"/>
            <a:ext cx="2800995" cy="463846"/>
          </a:xfrm>
          <a:prstGeom prst="rect">
            <a:avLst/>
          </a:prstGeom>
          <a:noFill/>
          <a:ln>
            <a:noFill/>
          </a:ln>
          <a:effectLst/>
          <a:extLst>
            <a:ext uri="{909E8E84-426E-40DD-AFC4-6F175D3DCCD1}">
              <a14:hiddenFill xmlns:a14="http://schemas.microsoft.com/office/drawing/2010/main">
                <a:solidFill>
                  <a:srgbClr val="FEA50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0000" tIns="46800" rIns="90000" bIns="46800">
            <a:spAutoFit/>
          </a:bodyPr>
          <a:lstStyle/>
          <a:p>
            <a:pPr algn="just" eaLnBrk="0" hangingPunct="0">
              <a:spcAft>
                <a:spcPct val="40000"/>
              </a:spcAft>
              <a:buFont typeface="Wingdings" panose="05000000000000000000" pitchFamily="2" charset="2"/>
              <a:buNone/>
            </a:pPr>
            <a:r>
              <a:rPr lang="en-US" altLang="zh-CN" sz="2400" dirty="0">
                <a:solidFill>
                  <a:srgbClr val="000000"/>
                </a:solidFill>
                <a:ea typeface="宋体" panose="02010600030101010101" pitchFamily="2" charset="-122"/>
                <a:cs typeface="Arial" panose="020B0604020202020204" pitchFamily="34" charset="0"/>
              </a:rPr>
              <a:t>Open for discussion.</a:t>
            </a:r>
          </a:p>
        </p:txBody>
      </p:sp>
    </p:spTree>
    <p:extLst>
      <p:ext uri="{BB962C8B-B14F-4D97-AF65-F5344CB8AC3E}">
        <p14:creationId xmlns:p14="http://schemas.microsoft.com/office/powerpoint/2010/main" val="3084212837"/>
      </p:ext>
    </p:extLst>
  </p:cSld>
  <p:clrMapOvr>
    <a:masterClrMapping/>
  </p:clrMapOvr>
  <p:transition>
    <p:random/>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Further Enhancement</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0" name="文本框 9"/>
          <p:cNvSpPr txBox="1"/>
          <p:nvPr/>
        </p:nvSpPr>
        <p:spPr>
          <a:xfrm>
            <a:off x="789305" y="1636395"/>
            <a:ext cx="11003915" cy="3460434"/>
          </a:xfrm>
          <a:prstGeom prst="rect">
            <a:avLst/>
          </a:prstGeom>
          <a:noFill/>
        </p:spPr>
        <p:txBody>
          <a:bodyPr wrap="square">
            <a:spAutoFit/>
          </a:bodyPr>
          <a:lstStyle/>
          <a:p>
            <a:pPr algn="l">
              <a:lnSpc>
                <a:spcPct val="114000"/>
              </a:lnSpc>
            </a:pPr>
            <a:r>
              <a:rPr lang="en-US" altLang="zh-CN" sz="2400" b="1" dirty="0">
                <a:latin typeface="Calibri" panose="020F0502020204030204" pitchFamily="34" charset="0"/>
                <a:ea typeface="宋体" panose="02010600030101010101" pitchFamily="2" charset="-122"/>
                <a:cs typeface="Calibri" panose="020F0502020204030204" pitchFamily="34" charset="0"/>
              </a:rPr>
              <a:t>       S </a:t>
            </a:r>
            <a:r>
              <a:rPr lang="en-US" altLang="zh-CN" sz="2400" b="1" dirty="0">
                <a:solidFill>
                  <a:srgbClr val="D86424"/>
                </a:solidFill>
                <a:latin typeface="Calibri" panose="020F0502020204030204" pitchFamily="34" charset="0"/>
                <a:ea typeface="宋体" panose="02010600030101010101" pitchFamily="2" charset="-122"/>
                <a:cs typeface="Calibri" panose="020F0502020204030204" pitchFamily="34" charset="0"/>
              </a:rPr>
              <a:t>Speaking</a:t>
            </a:r>
          </a:p>
          <a:p>
            <a:pPr>
              <a:lnSpc>
                <a:spcPct val="114000"/>
              </a:lnSpc>
            </a:pPr>
            <a:endParaRPr lang="en-US" altLang="zh-CN" sz="2400" i="1" dirty="0">
              <a:solidFill>
                <a:srgbClr val="0070C0"/>
              </a:solidFill>
              <a:latin typeface="Calibri" panose="020F0502020204030204" pitchFamily="34" charset="0"/>
              <a:cs typeface="Calibri" panose="020F0502020204030204" pitchFamily="34" charset="0"/>
            </a:endParaRPr>
          </a:p>
          <a:p>
            <a:pPr>
              <a:lnSpc>
                <a:spcPct val="114000"/>
              </a:lnSpc>
            </a:pPr>
            <a:r>
              <a:rPr lang="en-US" altLang="zh-CN" sz="2400" i="1" dirty="0">
                <a:solidFill>
                  <a:srgbClr val="0070C0"/>
                </a:solidFill>
                <a:latin typeface="Calibri" panose="020F0502020204030204" pitchFamily="34" charset="0"/>
                <a:cs typeface="Calibri" panose="020F0502020204030204" pitchFamily="34" charset="0"/>
              </a:rPr>
              <a:t>In Gabon, a middle-income African country, vernacular languages are functioning differently in rural and urban areas. While they are widely used for daily communication in rural areas, they are experiencing a significant decline in urban areas. As a result, a number of initiatives are targeting the preservation of the linguistic and cultural identity of Gabon. Discuss with your partner the effectiveness of the following initiatives and their possible application to China.</a:t>
            </a:r>
            <a:endParaRPr lang="en-US" altLang="zh-CN" sz="2400" b="1" dirty="0">
              <a:latin typeface="Calibri" panose="020F0502020204030204" pitchFamily="34" charset="0"/>
              <a:ea typeface="宋体" panose="02010600030101010101" pitchFamily="2" charset="-122"/>
              <a:cs typeface="Calibri" panose="020F0502020204030204" pitchFamily="34" charset="0"/>
            </a:endParaRPr>
          </a:p>
        </p:txBody>
      </p:sp>
      <p:sp>
        <p:nvSpPr>
          <p:cNvPr id="11" name="文本框 10"/>
          <p:cNvSpPr txBox="1"/>
          <p:nvPr/>
        </p:nvSpPr>
        <p:spPr>
          <a:xfrm>
            <a:off x="7074786" y="4870549"/>
            <a:ext cx="184731" cy="461665"/>
          </a:xfrm>
          <a:prstGeom prst="rect">
            <a:avLst/>
          </a:prstGeom>
          <a:noFill/>
        </p:spPr>
        <p:txBody>
          <a:bodyPr wrap="none" rtlCol="0">
            <a:spAutoFit/>
          </a:bodyPr>
          <a:lstStyle/>
          <a:p>
            <a:pPr algn="l"/>
            <a:endParaRPr lang="zh-CN" altLang="en-US" sz="2400" dirty="0">
              <a:effectLst/>
              <a:latin typeface="Times New Roman" panose="02020603050405020304" pitchFamily="18" charset="0"/>
              <a:ea typeface="宋体" panose="02010600030101010101" pitchFamily="2" charset="-122"/>
            </a:endParaRPr>
          </a:p>
        </p:txBody>
      </p:sp>
      <p:pic>
        <p:nvPicPr>
          <p:cNvPr id="20" name="图片 19"/>
          <p:cNvPicPr>
            <a:picLocks noChangeAspect="1"/>
          </p:cNvPicPr>
          <p:nvPr/>
        </p:nvPicPr>
        <p:blipFill>
          <a:blip r:embed="rId2"/>
          <a:stretch>
            <a:fillRect/>
          </a:stretch>
        </p:blipFill>
        <p:spPr>
          <a:xfrm>
            <a:off x="882732" y="1581324"/>
            <a:ext cx="640936" cy="562294"/>
          </a:xfrm>
          <a:prstGeom prst="rect">
            <a:avLst/>
          </a:prstGeom>
        </p:spPr>
      </p:pic>
      <p:grpSp>
        <p:nvGrpSpPr>
          <p:cNvPr id="21" name="组合 20"/>
          <p:cNvGrpSpPr/>
          <p:nvPr/>
        </p:nvGrpSpPr>
        <p:grpSpPr>
          <a:xfrm>
            <a:off x="867550" y="283464"/>
            <a:ext cx="1179420" cy="1051559"/>
            <a:chOff x="1313" y="323"/>
            <a:chExt cx="2280" cy="2032"/>
          </a:xfrm>
        </p:grpSpPr>
        <p:grpSp>
          <p:nvGrpSpPr>
            <p:cNvPr id="22" name="组合 158"/>
            <p:cNvGrpSpPr/>
            <p:nvPr/>
          </p:nvGrpSpPr>
          <p:grpSpPr>
            <a:xfrm>
              <a:off x="1313" y="323"/>
              <a:ext cx="2280" cy="2032"/>
              <a:chOff x="3720691" y="2824413"/>
              <a:chExt cx="1341120" cy="1209172"/>
            </a:xfrm>
          </p:grpSpPr>
          <p:sp>
            <p:nvSpPr>
              <p:cNvPr id="25"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6"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3"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4" name="图片 23"/>
            <p:cNvPicPr>
              <a:picLocks noChangeAspect="1"/>
            </p:cNvPicPr>
            <p:nvPr/>
          </p:nvPicPr>
          <p:blipFill>
            <a:blip r:embed="rId3"/>
            <a:stretch>
              <a:fillRect/>
            </a:stretch>
          </p:blipFill>
          <p:spPr>
            <a:xfrm>
              <a:off x="1635" y="568"/>
              <a:ext cx="1538" cy="1537"/>
            </a:xfrm>
            <a:prstGeom prst="rect">
              <a:avLst/>
            </a:prstGeom>
            <a:noFill/>
            <a:ln w="9525">
              <a:noFill/>
            </a:ln>
          </p:spPr>
        </p:pic>
      </p:grpSp>
    </p:spTree>
    <p:extLst>
      <p:ext uri="{BB962C8B-B14F-4D97-AF65-F5344CB8AC3E}">
        <p14:creationId xmlns:p14="http://schemas.microsoft.com/office/powerpoint/2010/main" val="139975424"/>
      </p:ext>
    </p:extLst>
  </p:cSld>
  <p:clrMapOvr>
    <a:masterClrMapping/>
  </p:clrMapOvr>
  <p:transition>
    <p:random/>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Further Enhancement</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0" name="文本框 9"/>
          <p:cNvSpPr txBox="1"/>
          <p:nvPr/>
        </p:nvSpPr>
        <p:spPr>
          <a:xfrm>
            <a:off x="789305" y="1636395"/>
            <a:ext cx="11003915" cy="489365"/>
          </a:xfrm>
          <a:prstGeom prst="rect">
            <a:avLst/>
          </a:prstGeom>
          <a:noFill/>
        </p:spPr>
        <p:txBody>
          <a:bodyPr wrap="square">
            <a:spAutoFit/>
          </a:bodyPr>
          <a:lstStyle/>
          <a:p>
            <a:pPr algn="l">
              <a:lnSpc>
                <a:spcPct val="114000"/>
              </a:lnSpc>
            </a:pPr>
            <a:r>
              <a:rPr lang="en-US" altLang="zh-CN" sz="2400" b="1" dirty="0">
                <a:latin typeface="Calibri" panose="020F0502020204030204" pitchFamily="34" charset="0"/>
                <a:ea typeface="宋体" panose="02010600030101010101" pitchFamily="2" charset="-122"/>
                <a:cs typeface="Calibri" panose="020F0502020204030204" pitchFamily="34" charset="0"/>
              </a:rPr>
              <a:t>       S </a:t>
            </a:r>
            <a:r>
              <a:rPr lang="en-US" altLang="zh-CN" sz="2400" b="1" dirty="0">
                <a:solidFill>
                  <a:srgbClr val="D86424"/>
                </a:solidFill>
                <a:latin typeface="Calibri" panose="020F0502020204030204" pitchFamily="34" charset="0"/>
                <a:ea typeface="宋体" panose="02010600030101010101" pitchFamily="2" charset="-122"/>
                <a:cs typeface="Calibri" panose="020F0502020204030204" pitchFamily="34" charset="0"/>
              </a:rPr>
              <a:t>Speaking</a:t>
            </a:r>
          </a:p>
        </p:txBody>
      </p:sp>
      <p:pic>
        <p:nvPicPr>
          <p:cNvPr id="20" name="图片 19"/>
          <p:cNvPicPr>
            <a:picLocks noChangeAspect="1"/>
          </p:cNvPicPr>
          <p:nvPr/>
        </p:nvPicPr>
        <p:blipFill>
          <a:blip r:embed="rId2"/>
          <a:stretch>
            <a:fillRect/>
          </a:stretch>
        </p:blipFill>
        <p:spPr>
          <a:xfrm>
            <a:off x="882732" y="1581324"/>
            <a:ext cx="640936" cy="562294"/>
          </a:xfrm>
          <a:prstGeom prst="rect">
            <a:avLst/>
          </a:prstGeom>
        </p:spPr>
      </p:pic>
      <p:grpSp>
        <p:nvGrpSpPr>
          <p:cNvPr id="21" name="组合 20"/>
          <p:cNvGrpSpPr/>
          <p:nvPr/>
        </p:nvGrpSpPr>
        <p:grpSpPr>
          <a:xfrm>
            <a:off x="867550" y="283464"/>
            <a:ext cx="1179420" cy="1051559"/>
            <a:chOff x="1313" y="323"/>
            <a:chExt cx="2280" cy="2032"/>
          </a:xfrm>
        </p:grpSpPr>
        <p:grpSp>
          <p:nvGrpSpPr>
            <p:cNvPr id="22" name="组合 158"/>
            <p:cNvGrpSpPr/>
            <p:nvPr/>
          </p:nvGrpSpPr>
          <p:grpSpPr>
            <a:xfrm>
              <a:off x="1313" y="323"/>
              <a:ext cx="2280" cy="2032"/>
              <a:chOff x="3720691" y="2824413"/>
              <a:chExt cx="1341120" cy="1209172"/>
            </a:xfrm>
          </p:grpSpPr>
          <p:sp>
            <p:nvSpPr>
              <p:cNvPr id="25"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6"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3"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4" name="图片 23"/>
            <p:cNvPicPr>
              <a:picLocks noChangeAspect="1"/>
            </p:cNvPicPr>
            <p:nvPr/>
          </p:nvPicPr>
          <p:blipFill>
            <a:blip r:embed="rId3"/>
            <a:stretch>
              <a:fillRect/>
            </a:stretch>
          </p:blipFill>
          <p:spPr>
            <a:xfrm>
              <a:off x="1635" y="568"/>
              <a:ext cx="1538" cy="1537"/>
            </a:xfrm>
            <a:prstGeom prst="rect">
              <a:avLst/>
            </a:prstGeom>
            <a:noFill/>
            <a:ln w="9525">
              <a:noFill/>
            </a:ln>
          </p:spPr>
        </p:pic>
      </p:grpSp>
      <p:pic>
        <p:nvPicPr>
          <p:cNvPr id="17"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15957689">
            <a:off x="699334" y="3525829"/>
            <a:ext cx="457200" cy="457200"/>
          </a:xfrm>
          <a:prstGeom prst="rect">
            <a:avLst/>
          </a:prstGeom>
          <a:noFill/>
          <a:extLst>
            <a:ext uri="{909E8E84-426E-40DD-AFC4-6F175D3DCCD1}">
              <a14:hiddenFill xmlns:a14="http://schemas.microsoft.com/office/drawing/2010/main">
                <a:solidFill>
                  <a:srgbClr val="FFFFFF"/>
                </a:solidFill>
              </a14:hiddenFill>
            </a:ext>
          </a:extLst>
        </p:spPr>
      </p:pic>
      <p:sp>
        <p:nvSpPr>
          <p:cNvPr id="18" name="Rectangle 6"/>
          <p:cNvSpPr>
            <a:spLocks noChangeArrowheads="1"/>
          </p:cNvSpPr>
          <p:nvPr/>
        </p:nvSpPr>
        <p:spPr bwMode="auto">
          <a:xfrm>
            <a:off x="1147486" y="3473511"/>
            <a:ext cx="2764114" cy="461645"/>
          </a:xfrm>
          <a:prstGeom prst="rect">
            <a:avLst/>
          </a:prstGeom>
          <a:noFill/>
          <a:ln>
            <a:noFill/>
          </a:ln>
          <a:effectLst/>
          <a:extLst>
            <a:ext uri="{909E8E84-426E-40DD-AFC4-6F175D3DCCD1}">
              <a14:hiddenFill xmlns:a14="http://schemas.microsoft.com/office/drawing/2010/main">
                <a:solidFill>
                  <a:srgbClr val="FEA50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0000" tIns="46800" rIns="90000" bIns="46800">
            <a:spAutoFit/>
          </a:bodyPr>
          <a:lstStyle/>
          <a:p>
            <a:pPr algn="just" eaLnBrk="0" hangingPunct="0">
              <a:spcAft>
                <a:spcPct val="40000"/>
              </a:spcAft>
              <a:buFont typeface="Wingdings" panose="05000000000000000000" pitchFamily="2" charset="2"/>
              <a:buNone/>
            </a:pPr>
            <a:r>
              <a:rPr lang="en-US" altLang="zh-CN" sz="2400" dirty="0">
                <a:solidFill>
                  <a:srgbClr val="000000"/>
                </a:solidFill>
                <a:ea typeface="宋体" panose="02010600030101010101" pitchFamily="2" charset="-122"/>
                <a:cs typeface="Arial" panose="020B0604020202020204" pitchFamily="34" charset="0"/>
              </a:rPr>
              <a:t>Open for discussion.</a:t>
            </a:r>
          </a:p>
        </p:txBody>
      </p:sp>
      <p:pic>
        <p:nvPicPr>
          <p:cNvPr id="19" name="图片 18">
            <a:extLst>
              <a:ext uri="{FF2B5EF4-FFF2-40B4-BE49-F238E27FC236}">
                <a16:creationId xmlns:a16="http://schemas.microsoft.com/office/drawing/2014/main" id="{11869DCD-6616-4057-B5C0-21E2EFE4DB07}"/>
              </a:ext>
            </a:extLst>
          </p:cNvPr>
          <p:cNvPicPr>
            <a:picLocks noChangeAspect="1"/>
          </p:cNvPicPr>
          <p:nvPr/>
        </p:nvPicPr>
        <p:blipFill>
          <a:blip r:embed="rId5"/>
          <a:stretch>
            <a:fillRect/>
          </a:stretch>
        </p:blipFill>
        <p:spPr>
          <a:xfrm>
            <a:off x="4249101" y="1486000"/>
            <a:ext cx="6408325" cy="4529498"/>
          </a:xfrm>
          <a:prstGeom prst="rect">
            <a:avLst/>
          </a:prstGeom>
        </p:spPr>
      </p:pic>
    </p:spTree>
    <p:extLst>
      <p:ext uri="{BB962C8B-B14F-4D97-AF65-F5344CB8AC3E}">
        <p14:creationId xmlns:p14="http://schemas.microsoft.com/office/powerpoint/2010/main" val="3903409143"/>
      </p:ext>
    </p:extLst>
  </p:cSld>
  <p:clrMapOvr>
    <a:masterClrMapping/>
  </p:clrMapOvr>
  <p:transition>
    <p:random/>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p:cNvPicPr>
          <p:nvPr/>
        </p:nvPicPr>
        <p:blipFill>
          <a:blip r:embed="rId2"/>
          <a:stretch>
            <a:fillRect/>
          </a:stretch>
        </p:blipFill>
        <p:spPr>
          <a:xfrm>
            <a:off x="783672" y="1542712"/>
            <a:ext cx="640936" cy="562294"/>
          </a:xfrm>
          <a:prstGeom prst="rect">
            <a:avLst/>
          </a:prstGeom>
        </p:spPr>
      </p:pic>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Further Enhancement</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778510" y="1606038"/>
            <a:ext cx="10840085" cy="3881447"/>
          </a:xfrm>
          <a:prstGeom prst="rect">
            <a:avLst/>
          </a:prstGeom>
          <a:noFill/>
        </p:spPr>
        <p:txBody>
          <a:bodyPr wrap="square">
            <a:spAutoFit/>
          </a:bodyPr>
          <a:lstStyle/>
          <a:p>
            <a:pPr algn="l">
              <a:lnSpc>
                <a:spcPct val="114000"/>
              </a:lnSpc>
            </a:pPr>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chemeClr val="accent2">
                    <a:lumMod val="75000"/>
                  </a:schemeClr>
                </a:solidFill>
                <a:latin typeface="Calibri" panose="020F0502020204030204" pitchFamily="34" charset="0"/>
                <a:ea typeface="宋体" panose="02010600030101010101" pitchFamily="2" charset="-122"/>
                <a:cs typeface="Calibri" panose="020F0502020204030204" pitchFamily="34" charset="0"/>
              </a:rPr>
              <a:t>Translation</a:t>
            </a:r>
          </a:p>
          <a:p>
            <a:pPr>
              <a:lnSpc>
                <a:spcPct val="114000"/>
              </a:lnSpc>
            </a:pPr>
            <a:r>
              <a:rPr lang="en-US" altLang="zh-CN" sz="2400" i="1" dirty="0">
                <a:solidFill>
                  <a:srgbClr val="0070C0"/>
                </a:solidFill>
                <a:latin typeface="Calibri" panose="020F0502020204030204" pitchFamily="34" charset="0"/>
                <a:ea typeface="等线" panose="02010600030101010101" pitchFamily="2" charset="-122"/>
                <a:cs typeface="Calibri" panose="020F0502020204030204" pitchFamily="34" charset="0"/>
              </a:rPr>
              <a:t>Make sense of the boldfaced words or expressions in the English sentences, and then translate the sentences into Chinese.</a:t>
            </a:r>
          </a:p>
          <a:p>
            <a:pPr>
              <a:lnSpc>
                <a:spcPct val="114000"/>
              </a:lnSpc>
            </a:pPr>
            <a:r>
              <a:rPr lang="en-US" altLang="zh-CN" sz="2400" dirty="0">
                <a:latin typeface="Calibri" panose="020F0502020204030204" pitchFamily="34" charset="0"/>
                <a:ea typeface="等线" panose="02010600030101010101" pitchFamily="2" charset="-122"/>
                <a:cs typeface="Calibri" panose="020F0502020204030204" pitchFamily="34" charset="0"/>
              </a:rPr>
              <a:t>1. I can think of </a:t>
            </a:r>
            <a:r>
              <a:rPr lang="en-US" altLang="zh-CN" sz="2400" b="1" dirty="0">
                <a:latin typeface="Calibri" panose="020F0502020204030204" pitchFamily="34" charset="0"/>
                <a:ea typeface="等线" panose="02010600030101010101" pitchFamily="2" charset="-122"/>
                <a:cs typeface="Calibri" panose="020F0502020204030204" pitchFamily="34" charset="0"/>
              </a:rPr>
              <a:t>no way </a:t>
            </a:r>
            <a:r>
              <a:rPr lang="en-US" altLang="zh-CN" sz="2400" dirty="0">
                <a:latin typeface="Calibri" panose="020F0502020204030204" pitchFamily="34" charset="0"/>
                <a:ea typeface="等线" panose="02010600030101010101" pitchFamily="2" charset="-122"/>
                <a:cs typeface="Calibri" panose="020F0502020204030204" pitchFamily="34" charset="0"/>
              </a:rPr>
              <a:t>to describe my mother’s English </a:t>
            </a:r>
            <a:r>
              <a:rPr lang="en-US" altLang="zh-CN" sz="2400" b="1" dirty="0">
                <a:latin typeface="Calibri" panose="020F0502020204030204" pitchFamily="34" charset="0"/>
                <a:ea typeface="等线" panose="02010600030101010101" pitchFamily="2" charset="-122"/>
                <a:cs typeface="Calibri" panose="020F0502020204030204" pitchFamily="34" charset="0"/>
              </a:rPr>
              <a:t>other than </a:t>
            </a:r>
            <a:r>
              <a:rPr lang="en-US" altLang="zh-CN" sz="2400" dirty="0">
                <a:latin typeface="Calibri" panose="020F0502020204030204" pitchFamily="34" charset="0"/>
                <a:ea typeface="等线" panose="02010600030101010101" pitchFamily="2" charset="-122"/>
                <a:cs typeface="Calibri" panose="020F0502020204030204" pitchFamily="34" charset="0"/>
              </a:rPr>
              <a:t>“broken”, as if it lacked a certain </a:t>
            </a:r>
            <a:r>
              <a:rPr lang="en-US" altLang="zh-CN" sz="2400" b="1" dirty="0">
                <a:latin typeface="Calibri" panose="020F0502020204030204" pitchFamily="34" charset="0"/>
                <a:ea typeface="等线" panose="02010600030101010101" pitchFamily="2" charset="-122"/>
                <a:cs typeface="Calibri" panose="020F0502020204030204" pitchFamily="34" charset="0"/>
              </a:rPr>
              <a:t>wholeness</a:t>
            </a:r>
            <a:r>
              <a:rPr lang="en-US" altLang="zh-CN" sz="2400" dirty="0">
                <a:latin typeface="Calibri" panose="020F0502020204030204" pitchFamily="34" charset="0"/>
                <a:ea typeface="等线" panose="02010600030101010101" pitchFamily="2" charset="-122"/>
                <a:cs typeface="Calibri" panose="020F0502020204030204" pitchFamily="34" charset="0"/>
              </a:rPr>
              <a:t> and </a:t>
            </a:r>
            <a:r>
              <a:rPr lang="en-US" altLang="zh-CN" sz="2400" b="1" dirty="0">
                <a:latin typeface="Calibri" panose="020F0502020204030204" pitchFamily="34" charset="0"/>
                <a:ea typeface="等线" panose="02010600030101010101" pitchFamily="2" charset="-122"/>
                <a:cs typeface="Calibri" panose="020F0502020204030204" pitchFamily="34" charset="0"/>
              </a:rPr>
              <a:t>soundness.</a:t>
            </a:r>
          </a:p>
          <a:p>
            <a:pPr>
              <a:lnSpc>
                <a:spcPct val="114000"/>
              </a:lnSpc>
            </a:pPr>
            <a:endParaRPr lang="en-US" altLang="zh-CN" sz="2400" dirty="0">
              <a:latin typeface="Calibri" panose="020F0502020204030204" pitchFamily="34" charset="0"/>
              <a:ea typeface="等线" panose="02010600030101010101" pitchFamily="2" charset="-122"/>
              <a:cs typeface="Calibri" panose="020F0502020204030204" pitchFamily="34" charset="0"/>
            </a:endParaRPr>
          </a:p>
          <a:p>
            <a:pPr>
              <a:lnSpc>
                <a:spcPct val="114000"/>
              </a:lnSpc>
            </a:pPr>
            <a:endParaRPr lang="en-US" altLang="zh-CN" sz="2400" dirty="0">
              <a:latin typeface="Calibri" panose="020F0502020204030204" pitchFamily="34" charset="0"/>
              <a:ea typeface="等线" panose="02010600030101010101" pitchFamily="2" charset="-122"/>
              <a:cs typeface="Calibri" panose="020F0502020204030204" pitchFamily="34" charset="0"/>
            </a:endParaRPr>
          </a:p>
          <a:p>
            <a:pPr>
              <a:lnSpc>
                <a:spcPct val="114000"/>
              </a:lnSpc>
            </a:pPr>
            <a:r>
              <a:rPr lang="en-US" altLang="zh-CN" sz="2400" dirty="0">
                <a:latin typeface="Calibri" panose="020F0502020204030204" pitchFamily="34" charset="0"/>
                <a:ea typeface="等线" panose="02010600030101010101" pitchFamily="2" charset="-122"/>
                <a:cs typeface="Calibri" panose="020F0502020204030204" pitchFamily="34" charset="0"/>
              </a:rPr>
              <a:t>2. I know this </a:t>
            </a:r>
            <a:r>
              <a:rPr lang="en-US" altLang="zh-CN" sz="2400" b="1" dirty="0">
                <a:latin typeface="Calibri" panose="020F0502020204030204" pitchFamily="34" charset="0"/>
                <a:ea typeface="等线" panose="02010600030101010101" pitchFamily="2" charset="-122"/>
                <a:cs typeface="Calibri" panose="020F0502020204030204" pitchFamily="34" charset="0"/>
              </a:rPr>
              <a:t>for a fact</a:t>
            </a:r>
            <a:r>
              <a:rPr lang="en-US" altLang="zh-CN" sz="2400" dirty="0">
                <a:latin typeface="Calibri" panose="020F0502020204030204" pitchFamily="34" charset="0"/>
                <a:ea typeface="等线" panose="02010600030101010101" pitchFamily="2" charset="-122"/>
                <a:cs typeface="Calibri" panose="020F0502020204030204" pitchFamily="34" charset="0"/>
              </a:rPr>
              <a:t>, because when I was growing up, my mother’s “limited” English limited my </a:t>
            </a:r>
            <a:r>
              <a:rPr lang="en-US" altLang="zh-CN" sz="2400" b="1" dirty="0">
                <a:latin typeface="Calibri" panose="020F0502020204030204" pitchFamily="34" charset="0"/>
                <a:ea typeface="等线" panose="02010600030101010101" pitchFamily="2" charset="-122"/>
                <a:cs typeface="Calibri" panose="020F0502020204030204" pitchFamily="34" charset="0"/>
              </a:rPr>
              <a:t>perception </a:t>
            </a:r>
            <a:r>
              <a:rPr lang="en-US" altLang="zh-CN" sz="2400" dirty="0">
                <a:latin typeface="Calibri" panose="020F0502020204030204" pitchFamily="34" charset="0"/>
                <a:ea typeface="等线" panose="02010600030101010101" pitchFamily="2" charset="-122"/>
                <a:cs typeface="Calibri" panose="020F0502020204030204" pitchFamily="34" charset="0"/>
              </a:rPr>
              <a:t>of her.</a:t>
            </a:r>
          </a:p>
        </p:txBody>
      </p:sp>
      <p:sp>
        <p:nvSpPr>
          <p:cNvPr id="21" name="文本框 20"/>
          <p:cNvSpPr txBox="1"/>
          <p:nvPr/>
        </p:nvSpPr>
        <p:spPr>
          <a:xfrm>
            <a:off x="6975726" y="4787487"/>
            <a:ext cx="184731" cy="461665"/>
          </a:xfrm>
          <a:prstGeom prst="rect">
            <a:avLst/>
          </a:prstGeom>
          <a:noFill/>
        </p:spPr>
        <p:txBody>
          <a:bodyPr wrap="none" rtlCol="0">
            <a:spAutoFit/>
          </a:bodyPr>
          <a:lstStyle/>
          <a:p>
            <a:pPr algn="l"/>
            <a:endParaRPr lang="zh-CN" altLang="en-US" sz="2400" dirty="0">
              <a:effectLst/>
              <a:latin typeface="Times New Roman" panose="02020603050405020304" pitchFamily="18" charset="0"/>
              <a:ea typeface="宋体" panose="02010600030101010101" pitchFamily="2" charset="-122"/>
            </a:endParaRPr>
          </a:p>
        </p:txBody>
      </p:sp>
      <p:grpSp>
        <p:nvGrpSpPr>
          <p:cNvPr id="18" name="组合 17"/>
          <p:cNvGrpSpPr/>
          <p:nvPr/>
        </p:nvGrpSpPr>
        <p:grpSpPr>
          <a:xfrm>
            <a:off x="867550" y="283464"/>
            <a:ext cx="1179420" cy="1051559"/>
            <a:chOff x="1313" y="323"/>
            <a:chExt cx="2280" cy="2032"/>
          </a:xfrm>
        </p:grpSpPr>
        <p:grpSp>
          <p:nvGrpSpPr>
            <p:cNvPr id="19" name="组合 158"/>
            <p:cNvGrpSpPr/>
            <p:nvPr/>
          </p:nvGrpSpPr>
          <p:grpSpPr>
            <a:xfrm>
              <a:off x="1313" y="323"/>
              <a:ext cx="2280" cy="2032"/>
              <a:chOff x="3720691" y="2824413"/>
              <a:chExt cx="1341120" cy="1209172"/>
            </a:xfrm>
          </p:grpSpPr>
          <p:sp>
            <p:nvSpPr>
              <p:cNvPr id="23"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4"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0"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2" name="图片 21"/>
            <p:cNvPicPr>
              <a:picLocks noChangeAspect="1"/>
            </p:cNvPicPr>
            <p:nvPr/>
          </p:nvPicPr>
          <p:blipFill>
            <a:blip r:embed="rId3"/>
            <a:stretch>
              <a:fillRect/>
            </a:stretch>
          </p:blipFill>
          <p:spPr>
            <a:xfrm>
              <a:off x="1635" y="568"/>
              <a:ext cx="1538" cy="1537"/>
            </a:xfrm>
            <a:prstGeom prst="rect">
              <a:avLst/>
            </a:prstGeom>
            <a:noFill/>
            <a:ln w="9525">
              <a:noFill/>
            </a:ln>
          </p:spPr>
        </p:pic>
      </p:grpSp>
      <p:sp>
        <p:nvSpPr>
          <p:cNvPr id="25" name="文本框 24">
            <a:extLst>
              <a:ext uri="{FF2B5EF4-FFF2-40B4-BE49-F238E27FC236}">
                <a16:creationId xmlns:a16="http://schemas.microsoft.com/office/drawing/2014/main" id="{30940E49-6AFA-4E24-9CC4-F78ED9EE9195}"/>
              </a:ext>
            </a:extLst>
          </p:cNvPr>
          <p:cNvSpPr txBox="1"/>
          <p:nvPr/>
        </p:nvSpPr>
        <p:spPr>
          <a:xfrm>
            <a:off x="986540" y="3775366"/>
            <a:ext cx="10533180" cy="834909"/>
          </a:xfrm>
          <a:prstGeom prst="rect">
            <a:avLst/>
          </a:prstGeom>
          <a:noFill/>
        </p:spPr>
        <p:txBody>
          <a:bodyPr wrap="square" rtlCol="0">
            <a:spAutoFit/>
          </a:bodyPr>
          <a:lstStyle/>
          <a:p>
            <a:pPr lvl="0">
              <a:lnSpc>
                <a:spcPct val="114000"/>
              </a:lnSpc>
            </a:pPr>
            <a:r>
              <a:rPr lang="zh-CN" altLang="en-US" sz="2200" u="sng" dirty="0">
                <a:solidFill>
                  <a:srgbClr val="C00000"/>
                </a:solidFill>
                <a:latin typeface="微软雅黑" panose="020B0503020204020204" pitchFamily="34" charset="-122"/>
                <a:ea typeface="微软雅黑" panose="020B0503020204020204" pitchFamily="34" charset="-122"/>
              </a:rPr>
              <a:t>除了</a:t>
            </a:r>
            <a:r>
              <a:rPr lang="zh-CN" altLang="en-US" sz="2200" dirty="0">
                <a:solidFill>
                  <a:srgbClr val="C00000"/>
                </a:solidFill>
                <a:latin typeface="微软雅黑" panose="020B0503020204020204" pitchFamily="34" charset="-122"/>
                <a:ea typeface="微软雅黑" panose="020B0503020204020204" pitchFamily="34" charset="-122"/>
              </a:rPr>
              <a:t>“支离破碎”，我</a:t>
            </a:r>
            <a:r>
              <a:rPr lang="zh-CN" altLang="en-US" sz="2200" u="sng" dirty="0">
                <a:solidFill>
                  <a:srgbClr val="C00000"/>
                </a:solidFill>
                <a:latin typeface="微软雅黑" panose="020B0503020204020204" pitchFamily="34" charset="-122"/>
                <a:ea typeface="微软雅黑" panose="020B0503020204020204" pitchFamily="34" charset="-122"/>
              </a:rPr>
              <a:t>想不出</a:t>
            </a:r>
            <a:r>
              <a:rPr lang="zh-CN" altLang="en-US" sz="2200" dirty="0">
                <a:solidFill>
                  <a:srgbClr val="C00000"/>
                </a:solidFill>
                <a:latin typeface="微软雅黑" panose="020B0503020204020204" pitchFamily="34" charset="-122"/>
                <a:ea typeface="微软雅黑" panose="020B0503020204020204" pitchFamily="34" charset="-122"/>
              </a:rPr>
              <a:t>任何词来形容我母亲的英语，她的英语似乎不那么</a:t>
            </a:r>
            <a:r>
              <a:rPr lang="zh-CN" altLang="en-US" sz="2200" u="sng" dirty="0">
                <a:solidFill>
                  <a:srgbClr val="C00000"/>
                </a:solidFill>
                <a:latin typeface="微软雅黑" panose="020B0503020204020204" pitchFamily="34" charset="-122"/>
                <a:ea typeface="微软雅黑" panose="020B0503020204020204" pitchFamily="34" charset="-122"/>
              </a:rPr>
              <a:t>完整</a:t>
            </a:r>
            <a:r>
              <a:rPr lang="zh-CN" altLang="en-US" sz="2200" dirty="0">
                <a:solidFill>
                  <a:srgbClr val="C00000"/>
                </a:solidFill>
                <a:latin typeface="微软雅黑" panose="020B0503020204020204" pitchFamily="34" charset="-122"/>
                <a:ea typeface="微软雅黑" panose="020B0503020204020204" pitchFamily="34" charset="-122"/>
              </a:rPr>
              <a:t>，也不那么</a:t>
            </a:r>
            <a:r>
              <a:rPr lang="zh-CN" altLang="en-US" sz="2200" u="sng" dirty="0">
                <a:solidFill>
                  <a:srgbClr val="C00000"/>
                </a:solidFill>
                <a:latin typeface="微软雅黑" panose="020B0503020204020204" pitchFamily="34" charset="-122"/>
                <a:ea typeface="微软雅黑" panose="020B0503020204020204" pitchFamily="34" charset="-122"/>
              </a:rPr>
              <a:t>确切</a:t>
            </a:r>
            <a:r>
              <a:rPr lang="zh-CN" altLang="en-US" sz="2200" dirty="0">
                <a:solidFill>
                  <a:srgbClr val="C00000"/>
                </a:solidFill>
                <a:latin typeface="微软雅黑" panose="020B0503020204020204" pitchFamily="34" charset="-122"/>
                <a:ea typeface="微软雅黑" panose="020B0503020204020204" pitchFamily="34" charset="-122"/>
              </a:rPr>
              <a:t>。</a:t>
            </a:r>
            <a:endParaRPr lang="zh-CN" altLang="zh-CN" sz="2200" dirty="0">
              <a:solidFill>
                <a:srgbClr val="C00000"/>
              </a:solidFill>
              <a:latin typeface="微软雅黑" panose="020B0503020204020204" pitchFamily="34" charset="-122"/>
              <a:ea typeface="微软雅黑" panose="020B0503020204020204" pitchFamily="34" charset="-122"/>
            </a:endParaRPr>
          </a:p>
        </p:txBody>
      </p:sp>
      <p:sp>
        <p:nvSpPr>
          <p:cNvPr id="26" name="文本框 25">
            <a:extLst>
              <a:ext uri="{FF2B5EF4-FFF2-40B4-BE49-F238E27FC236}">
                <a16:creationId xmlns:a16="http://schemas.microsoft.com/office/drawing/2014/main" id="{EA2E38BC-3EBE-4002-8101-032F951BCEC3}"/>
              </a:ext>
            </a:extLst>
          </p:cNvPr>
          <p:cNvSpPr txBox="1"/>
          <p:nvPr/>
        </p:nvSpPr>
        <p:spPr>
          <a:xfrm>
            <a:off x="986540" y="5414844"/>
            <a:ext cx="10900660" cy="430887"/>
          </a:xfrm>
          <a:prstGeom prst="rect">
            <a:avLst/>
          </a:prstGeom>
          <a:noFill/>
        </p:spPr>
        <p:txBody>
          <a:bodyPr wrap="square" rtlCol="0">
            <a:spAutoFit/>
          </a:bodyPr>
          <a:lstStyle/>
          <a:p>
            <a:pPr lvl="0"/>
            <a:r>
              <a:rPr lang="zh-CN" altLang="en-US" sz="2200" dirty="0">
                <a:solidFill>
                  <a:srgbClr val="C00000"/>
                </a:solidFill>
                <a:latin typeface="微软雅黑" panose="020B0503020204020204" pitchFamily="34" charset="-122"/>
                <a:ea typeface="微软雅黑" panose="020B0503020204020204" pitchFamily="34" charset="-122"/>
              </a:rPr>
              <a:t>我知道这</a:t>
            </a:r>
            <a:r>
              <a:rPr lang="zh-CN" altLang="en-US" sz="2200" u="sng" dirty="0">
                <a:solidFill>
                  <a:srgbClr val="C00000"/>
                </a:solidFill>
                <a:latin typeface="微软雅黑" panose="020B0503020204020204" pitchFamily="34" charset="-122"/>
                <a:ea typeface="微软雅黑" panose="020B0503020204020204" pitchFamily="34" charset="-122"/>
              </a:rPr>
              <a:t>确实如此</a:t>
            </a:r>
            <a:r>
              <a:rPr lang="zh-CN" altLang="en-US" sz="2200" dirty="0">
                <a:solidFill>
                  <a:srgbClr val="C00000"/>
                </a:solidFill>
                <a:latin typeface="微软雅黑" panose="020B0503020204020204" pitchFamily="34" charset="-122"/>
                <a:ea typeface="微软雅黑" panose="020B0503020204020204" pitchFamily="34" charset="-122"/>
              </a:rPr>
              <a:t>，因为在我成长过程中，我母亲“有限的”英语限制了我对她的</a:t>
            </a:r>
            <a:r>
              <a:rPr lang="zh-CN" altLang="en-US" sz="2200" u="sng" dirty="0">
                <a:solidFill>
                  <a:srgbClr val="C00000"/>
                </a:solidFill>
                <a:latin typeface="微软雅黑" panose="020B0503020204020204" pitchFamily="34" charset="-122"/>
                <a:ea typeface="微软雅黑" panose="020B0503020204020204" pitchFamily="34" charset="-122"/>
              </a:rPr>
              <a:t>了解</a:t>
            </a:r>
            <a:r>
              <a:rPr lang="zh-CN" altLang="en-US" sz="2200" dirty="0">
                <a:solidFill>
                  <a:srgbClr val="C00000"/>
                </a:solidFill>
                <a:latin typeface="微软雅黑" panose="020B0503020204020204" pitchFamily="34" charset="-122"/>
                <a:ea typeface="微软雅黑" panose="020B0503020204020204" pitchFamily="34" charset="-122"/>
              </a:rPr>
              <a:t>。</a:t>
            </a:r>
            <a:endParaRPr lang="zh-CN" altLang="zh-CN" sz="2200" dirty="0">
              <a:solidFill>
                <a:srgbClr val="C0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156522638"/>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p:cNvPicPr>
          <p:nvPr/>
        </p:nvPicPr>
        <p:blipFill>
          <a:blip r:embed="rId2"/>
          <a:stretch>
            <a:fillRect/>
          </a:stretch>
        </p:blipFill>
        <p:spPr>
          <a:xfrm>
            <a:off x="783672" y="1542712"/>
            <a:ext cx="640936" cy="562294"/>
          </a:xfrm>
          <a:prstGeom prst="rect">
            <a:avLst/>
          </a:prstGeom>
        </p:spPr>
      </p:pic>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Further Enhancement</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778510" y="1606038"/>
            <a:ext cx="10840085" cy="3881447"/>
          </a:xfrm>
          <a:prstGeom prst="rect">
            <a:avLst/>
          </a:prstGeom>
          <a:noFill/>
        </p:spPr>
        <p:txBody>
          <a:bodyPr wrap="square">
            <a:spAutoFit/>
          </a:bodyPr>
          <a:lstStyle/>
          <a:p>
            <a:pPr algn="l">
              <a:lnSpc>
                <a:spcPct val="114000"/>
              </a:lnSpc>
            </a:pPr>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chemeClr val="accent2">
                    <a:lumMod val="75000"/>
                  </a:schemeClr>
                </a:solidFill>
                <a:latin typeface="Calibri" panose="020F0502020204030204" pitchFamily="34" charset="0"/>
                <a:ea typeface="宋体" panose="02010600030101010101" pitchFamily="2" charset="-122"/>
                <a:cs typeface="Calibri" panose="020F0502020204030204" pitchFamily="34" charset="0"/>
              </a:rPr>
              <a:t>Translation</a:t>
            </a:r>
          </a:p>
          <a:p>
            <a:pPr>
              <a:lnSpc>
                <a:spcPct val="114000"/>
              </a:lnSpc>
            </a:pPr>
            <a:r>
              <a:rPr lang="en-US" altLang="zh-CN" sz="2400" i="1" dirty="0">
                <a:solidFill>
                  <a:srgbClr val="0070C0"/>
                </a:solidFill>
                <a:latin typeface="Calibri" panose="020F0502020204030204" pitchFamily="34" charset="0"/>
                <a:ea typeface="等线" panose="02010600030101010101" pitchFamily="2" charset="-122"/>
                <a:cs typeface="Calibri" panose="020F0502020204030204" pitchFamily="34" charset="0"/>
              </a:rPr>
              <a:t>Make sense of the boldfaced words or expressions in the English sentences, and then translate the sentences into Chinese.</a:t>
            </a:r>
          </a:p>
          <a:p>
            <a:pPr>
              <a:lnSpc>
                <a:spcPct val="114000"/>
              </a:lnSpc>
            </a:pPr>
            <a:r>
              <a:rPr lang="en-US" altLang="zh-CN" sz="2400" dirty="0">
                <a:latin typeface="Calibri" panose="020F0502020204030204" pitchFamily="34" charset="0"/>
                <a:ea typeface="等线" panose="02010600030101010101" pitchFamily="2" charset="-122"/>
                <a:cs typeface="Calibri" panose="020F0502020204030204" pitchFamily="34" charset="0"/>
              </a:rPr>
              <a:t>3. Fortunately, I </a:t>
            </a:r>
            <a:r>
              <a:rPr lang="en-US" altLang="zh-CN" sz="2400" b="1" dirty="0">
                <a:latin typeface="Calibri" panose="020F0502020204030204" pitchFamily="34" charset="0"/>
                <a:ea typeface="等线" panose="02010600030101010101" pitchFamily="2" charset="-122"/>
                <a:cs typeface="Calibri" panose="020F0502020204030204" pitchFamily="34" charset="0"/>
              </a:rPr>
              <a:t>happen to be </a:t>
            </a:r>
            <a:r>
              <a:rPr lang="en-US" altLang="zh-CN" sz="2400" dirty="0">
                <a:latin typeface="Calibri" panose="020F0502020204030204" pitchFamily="34" charset="0"/>
                <a:ea typeface="等线" panose="02010600030101010101" pitchFamily="2" charset="-122"/>
                <a:cs typeface="Calibri" panose="020F0502020204030204" pitchFamily="34" charset="0"/>
              </a:rPr>
              <a:t>rebellious in nature and enjoy the challenge of </a:t>
            </a:r>
            <a:r>
              <a:rPr lang="en-US" altLang="zh-CN" sz="2400" b="1" dirty="0">
                <a:latin typeface="Calibri" panose="020F0502020204030204" pitchFamily="34" charset="0"/>
                <a:ea typeface="等线" panose="02010600030101010101" pitchFamily="2" charset="-122"/>
                <a:cs typeface="Calibri" panose="020F0502020204030204" pitchFamily="34" charset="0"/>
              </a:rPr>
              <a:t>disproving assumptions</a:t>
            </a:r>
            <a:r>
              <a:rPr lang="en-US" altLang="zh-CN" sz="2400" dirty="0">
                <a:latin typeface="Calibri" panose="020F0502020204030204" pitchFamily="34" charset="0"/>
                <a:ea typeface="等线" panose="02010600030101010101" pitchFamily="2" charset="-122"/>
                <a:cs typeface="Calibri" panose="020F0502020204030204" pitchFamily="34" charset="0"/>
              </a:rPr>
              <a:t> made about me.</a:t>
            </a:r>
          </a:p>
          <a:p>
            <a:pPr>
              <a:lnSpc>
                <a:spcPct val="114000"/>
              </a:lnSpc>
            </a:pPr>
            <a:endParaRPr lang="en-US" altLang="zh-CN" sz="2400" dirty="0">
              <a:latin typeface="Calibri" panose="020F0502020204030204" pitchFamily="34" charset="0"/>
              <a:ea typeface="等线" panose="02010600030101010101" pitchFamily="2" charset="-122"/>
              <a:cs typeface="Calibri" panose="020F0502020204030204" pitchFamily="34" charset="0"/>
            </a:endParaRPr>
          </a:p>
          <a:p>
            <a:pPr>
              <a:lnSpc>
                <a:spcPct val="114000"/>
              </a:lnSpc>
            </a:pPr>
            <a:endParaRPr lang="en-US" altLang="zh-CN" sz="2400" dirty="0">
              <a:latin typeface="Calibri" panose="020F0502020204030204" pitchFamily="34" charset="0"/>
              <a:ea typeface="等线" panose="02010600030101010101" pitchFamily="2" charset="-122"/>
              <a:cs typeface="Calibri" panose="020F0502020204030204" pitchFamily="34" charset="0"/>
            </a:endParaRPr>
          </a:p>
          <a:p>
            <a:pPr>
              <a:lnSpc>
                <a:spcPct val="114000"/>
              </a:lnSpc>
            </a:pPr>
            <a:r>
              <a:rPr lang="en-US" altLang="zh-CN" sz="2400" dirty="0">
                <a:latin typeface="Calibri" panose="020F0502020204030204" pitchFamily="34" charset="0"/>
                <a:ea typeface="等线" panose="02010600030101010101" pitchFamily="2" charset="-122"/>
                <a:cs typeface="Calibri" panose="020F0502020204030204" pitchFamily="34" charset="0"/>
              </a:rPr>
              <a:t>4. At first I wrote using what I thought to be </a:t>
            </a:r>
            <a:r>
              <a:rPr lang="en-US" altLang="zh-CN" sz="2400" b="1" dirty="0">
                <a:latin typeface="Calibri" panose="020F0502020204030204" pitchFamily="34" charset="0"/>
                <a:ea typeface="等线" panose="02010600030101010101" pitchFamily="2" charset="-122"/>
                <a:cs typeface="Calibri" panose="020F0502020204030204" pitchFamily="34" charset="0"/>
              </a:rPr>
              <a:t>wittily crafted </a:t>
            </a:r>
            <a:r>
              <a:rPr lang="en-US" altLang="zh-CN" sz="2400" dirty="0">
                <a:latin typeface="Calibri" panose="020F0502020204030204" pitchFamily="34" charset="0"/>
                <a:ea typeface="等线" panose="02010600030101010101" pitchFamily="2" charset="-122"/>
                <a:cs typeface="Calibri" panose="020F0502020204030204" pitchFamily="34" charset="0"/>
              </a:rPr>
              <a:t>sentences, sentences that would finally prove I </a:t>
            </a:r>
            <a:r>
              <a:rPr lang="en-US" altLang="zh-CN" sz="2400" b="1" dirty="0">
                <a:latin typeface="Calibri" panose="020F0502020204030204" pitchFamily="34" charset="0"/>
                <a:ea typeface="等线" panose="02010600030101010101" pitchFamily="2" charset="-122"/>
                <a:cs typeface="Calibri" panose="020F0502020204030204" pitchFamily="34" charset="0"/>
              </a:rPr>
              <a:t>had mastery over </a:t>
            </a:r>
            <a:r>
              <a:rPr lang="en-US" altLang="zh-CN" sz="2400" dirty="0">
                <a:latin typeface="Calibri" panose="020F0502020204030204" pitchFamily="34" charset="0"/>
                <a:ea typeface="等线" panose="02010600030101010101" pitchFamily="2" charset="-122"/>
                <a:cs typeface="Calibri" panose="020F0502020204030204" pitchFamily="34" charset="0"/>
              </a:rPr>
              <a:t>the English language.</a:t>
            </a:r>
          </a:p>
        </p:txBody>
      </p:sp>
      <p:sp>
        <p:nvSpPr>
          <p:cNvPr id="21" name="文本框 20"/>
          <p:cNvSpPr txBox="1"/>
          <p:nvPr/>
        </p:nvSpPr>
        <p:spPr>
          <a:xfrm>
            <a:off x="6975726" y="4787487"/>
            <a:ext cx="184731" cy="461665"/>
          </a:xfrm>
          <a:prstGeom prst="rect">
            <a:avLst/>
          </a:prstGeom>
          <a:noFill/>
        </p:spPr>
        <p:txBody>
          <a:bodyPr wrap="none" rtlCol="0">
            <a:spAutoFit/>
          </a:bodyPr>
          <a:lstStyle/>
          <a:p>
            <a:pPr algn="l"/>
            <a:endParaRPr lang="zh-CN" altLang="en-US" sz="2400" dirty="0">
              <a:effectLst/>
              <a:latin typeface="Times New Roman" panose="02020603050405020304" pitchFamily="18" charset="0"/>
              <a:ea typeface="宋体" panose="02010600030101010101" pitchFamily="2" charset="-122"/>
            </a:endParaRPr>
          </a:p>
        </p:txBody>
      </p:sp>
      <p:grpSp>
        <p:nvGrpSpPr>
          <p:cNvPr id="18" name="组合 17"/>
          <p:cNvGrpSpPr/>
          <p:nvPr/>
        </p:nvGrpSpPr>
        <p:grpSpPr>
          <a:xfrm>
            <a:off x="867550" y="283464"/>
            <a:ext cx="1179420" cy="1051559"/>
            <a:chOff x="1313" y="323"/>
            <a:chExt cx="2280" cy="2032"/>
          </a:xfrm>
        </p:grpSpPr>
        <p:grpSp>
          <p:nvGrpSpPr>
            <p:cNvPr id="19" name="组合 158"/>
            <p:cNvGrpSpPr/>
            <p:nvPr/>
          </p:nvGrpSpPr>
          <p:grpSpPr>
            <a:xfrm>
              <a:off x="1313" y="323"/>
              <a:ext cx="2280" cy="2032"/>
              <a:chOff x="3720691" y="2824413"/>
              <a:chExt cx="1341120" cy="1209172"/>
            </a:xfrm>
          </p:grpSpPr>
          <p:sp>
            <p:nvSpPr>
              <p:cNvPr id="23"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4"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0"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2" name="图片 21"/>
            <p:cNvPicPr>
              <a:picLocks noChangeAspect="1"/>
            </p:cNvPicPr>
            <p:nvPr/>
          </p:nvPicPr>
          <p:blipFill>
            <a:blip r:embed="rId3"/>
            <a:stretch>
              <a:fillRect/>
            </a:stretch>
          </p:blipFill>
          <p:spPr>
            <a:xfrm>
              <a:off x="1635" y="568"/>
              <a:ext cx="1538" cy="1537"/>
            </a:xfrm>
            <a:prstGeom prst="rect">
              <a:avLst/>
            </a:prstGeom>
            <a:noFill/>
            <a:ln w="9525">
              <a:noFill/>
            </a:ln>
          </p:spPr>
        </p:pic>
      </p:grpSp>
      <p:sp>
        <p:nvSpPr>
          <p:cNvPr id="27" name="文本框 26">
            <a:extLst>
              <a:ext uri="{FF2B5EF4-FFF2-40B4-BE49-F238E27FC236}">
                <a16:creationId xmlns:a16="http://schemas.microsoft.com/office/drawing/2014/main" id="{30940E49-6AFA-4E24-9CC4-F78ED9EE9195}"/>
              </a:ext>
            </a:extLst>
          </p:cNvPr>
          <p:cNvSpPr txBox="1"/>
          <p:nvPr/>
        </p:nvSpPr>
        <p:spPr>
          <a:xfrm>
            <a:off x="938490" y="3789748"/>
            <a:ext cx="10415310" cy="430887"/>
          </a:xfrm>
          <a:prstGeom prst="rect">
            <a:avLst/>
          </a:prstGeom>
          <a:noFill/>
        </p:spPr>
        <p:txBody>
          <a:bodyPr wrap="square" rtlCol="0">
            <a:spAutoFit/>
          </a:bodyPr>
          <a:lstStyle/>
          <a:p>
            <a:pPr lvl="0"/>
            <a:r>
              <a:rPr lang="zh-CN" altLang="en-US" sz="2200" dirty="0">
                <a:solidFill>
                  <a:srgbClr val="C00000"/>
                </a:solidFill>
                <a:latin typeface="微软雅黑" panose="020B0503020204020204" pitchFamily="34" charset="-122"/>
                <a:ea typeface="微软雅黑" panose="020B0503020204020204" pitchFamily="34" charset="-122"/>
              </a:rPr>
              <a:t>庆幸的是，我</a:t>
            </a:r>
            <a:r>
              <a:rPr lang="zh-CN" altLang="en-US" sz="2200" u="sng" dirty="0">
                <a:solidFill>
                  <a:srgbClr val="C00000"/>
                </a:solidFill>
                <a:latin typeface="微软雅黑" panose="020B0503020204020204" pitchFamily="34" charset="-122"/>
                <a:ea typeface="微软雅黑" panose="020B0503020204020204" pitchFamily="34" charset="-122"/>
              </a:rPr>
              <a:t>恰巧</a:t>
            </a:r>
            <a:r>
              <a:rPr lang="zh-CN" altLang="en-US" sz="2200" dirty="0">
                <a:solidFill>
                  <a:srgbClr val="C00000"/>
                </a:solidFill>
                <a:latin typeface="微软雅黑" panose="020B0503020204020204" pitchFamily="34" charset="-122"/>
                <a:ea typeface="微软雅黑" panose="020B0503020204020204" pitchFamily="34" charset="-122"/>
              </a:rPr>
              <a:t>生性叛逆，热衷于证明别人对我的</a:t>
            </a:r>
            <a:r>
              <a:rPr lang="zh-CN" altLang="en-US" sz="2200" u="sng" dirty="0">
                <a:solidFill>
                  <a:srgbClr val="C00000"/>
                </a:solidFill>
                <a:latin typeface="微软雅黑" panose="020B0503020204020204" pitchFamily="34" charset="-122"/>
                <a:ea typeface="微软雅黑" panose="020B0503020204020204" pitchFamily="34" charset="-122"/>
              </a:rPr>
              <a:t>看法是错的</a:t>
            </a:r>
            <a:r>
              <a:rPr lang="zh-CN" altLang="en-US" sz="2200" dirty="0">
                <a:solidFill>
                  <a:srgbClr val="C00000"/>
                </a:solidFill>
                <a:latin typeface="微软雅黑" panose="020B0503020204020204" pitchFamily="34" charset="-122"/>
                <a:ea typeface="微软雅黑" panose="020B0503020204020204" pitchFamily="34" charset="-122"/>
              </a:rPr>
              <a:t>，我乐于这种挑战。</a:t>
            </a:r>
            <a:endParaRPr lang="zh-CN" altLang="zh-CN" sz="2200" dirty="0">
              <a:solidFill>
                <a:srgbClr val="C00000"/>
              </a:solidFill>
              <a:latin typeface="微软雅黑" panose="020B0503020204020204" pitchFamily="34" charset="-122"/>
              <a:ea typeface="微软雅黑" panose="020B0503020204020204" pitchFamily="34" charset="-122"/>
            </a:endParaRPr>
          </a:p>
        </p:txBody>
      </p:sp>
      <p:sp>
        <p:nvSpPr>
          <p:cNvPr id="28" name="文本框 27">
            <a:extLst>
              <a:ext uri="{FF2B5EF4-FFF2-40B4-BE49-F238E27FC236}">
                <a16:creationId xmlns:a16="http://schemas.microsoft.com/office/drawing/2014/main" id="{FA261276-83E6-4C1D-BCE6-3A62A288B114}"/>
              </a:ext>
            </a:extLst>
          </p:cNvPr>
          <p:cNvSpPr txBox="1"/>
          <p:nvPr/>
        </p:nvSpPr>
        <p:spPr>
          <a:xfrm>
            <a:off x="938490" y="5501212"/>
            <a:ext cx="10669310" cy="430887"/>
          </a:xfrm>
          <a:prstGeom prst="rect">
            <a:avLst/>
          </a:prstGeom>
          <a:noFill/>
        </p:spPr>
        <p:txBody>
          <a:bodyPr wrap="square" rtlCol="0">
            <a:spAutoFit/>
          </a:bodyPr>
          <a:lstStyle/>
          <a:p>
            <a:pPr lvl="0"/>
            <a:r>
              <a:rPr lang="zh-CN" altLang="en-US" sz="2200" dirty="0">
                <a:solidFill>
                  <a:srgbClr val="C00000"/>
                </a:solidFill>
                <a:latin typeface="微软雅黑" panose="020B0503020204020204" pitchFamily="34" charset="-122"/>
                <a:ea typeface="微软雅黑" panose="020B0503020204020204" pitchFamily="34" charset="-122"/>
              </a:rPr>
              <a:t>写作之初，我使用了一些自认为</a:t>
            </a:r>
            <a:r>
              <a:rPr lang="zh-CN" altLang="en-US" sz="2200" u="sng" dirty="0">
                <a:solidFill>
                  <a:srgbClr val="C00000"/>
                </a:solidFill>
                <a:latin typeface="微软雅黑" panose="020B0503020204020204" pitchFamily="34" charset="-122"/>
                <a:ea typeface="微软雅黑" panose="020B0503020204020204" pitchFamily="34" charset="-122"/>
              </a:rPr>
              <a:t>精雕细琢</a:t>
            </a:r>
            <a:r>
              <a:rPr lang="zh-CN" altLang="en-US" sz="2200" dirty="0">
                <a:solidFill>
                  <a:srgbClr val="C00000"/>
                </a:solidFill>
                <a:latin typeface="微软雅黑" panose="020B0503020204020204" pitchFamily="34" charset="-122"/>
                <a:ea typeface="微软雅黑" panose="020B0503020204020204" pitchFamily="34" charset="-122"/>
              </a:rPr>
              <a:t>、妙趣横生的句子，为的是证明我</a:t>
            </a:r>
            <a:r>
              <a:rPr lang="zh-CN" altLang="en-US" sz="2200" u="sng" dirty="0">
                <a:solidFill>
                  <a:srgbClr val="C00000"/>
                </a:solidFill>
                <a:latin typeface="微软雅黑" panose="020B0503020204020204" pitchFamily="34" charset="-122"/>
                <a:ea typeface="微软雅黑" panose="020B0503020204020204" pitchFamily="34" charset="-122"/>
              </a:rPr>
              <a:t>通晓</a:t>
            </a:r>
            <a:r>
              <a:rPr lang="zh-CN" altLang="en-US" sz="2200" dirty="0">
                <a:solidFill>
                  <a:srgbClr val="C00000"/>
                </a:solidFill>
                <a:latin typeface="微软雅黑" panose="020B0503020204020204" pitchFamily="34" charset="-122"/>
                <a:ea typeface="微软雅黑" panose="020B0503020204020204" pitchFamily="34" charset="-122"/>
              </a:rPr>
              <a:t>英语。</a:t>
            </a:r>
            <a:endParaRPr lang="zh-CN" altLang="zh-CN" sz="2200" dirty="0">
              <a:solidFill>
                <a:srgbClr val="C0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502809417"/>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500"/>
                                        <p:tgtEl>
                                          <p:spTgt spid="2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8"/>
                                        </p:tgtEl>
                                        <p:attrNameLst>
                                          <p:attrName>style.visibility</p:attrName>
                                        </p:attrNameLst>
                                      </p:cBhvr>
                                      <p:to>
                                        <p:strVal val="visible"/>
                                      </p:to>
                                    </p:set>
                                    <p:animEffect transition="in" filter="fade">
                                      <p:cBhvr>
                                        <p:cTn id="12"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p:cNvPicPr>
          <p:nvPr/>
        </p:nvPicPr>
        <p:blipFill>
          <a:blip r:embed="rId2"/>
          <a:stretch>
            <a:fillRect/>
          </a:stretch>
        </p:blipFill>
        <p:spPr>
          <a:xfrm>
            <a:off x="783672" y="1542712"/>
            <a:ext cx="640936" cy="562294"/>
          </a:xfrm>
          <a:prstGeom prst="rect">
            <a:avLst/>
          </a:prstGeom>
        </p:spPr>
      </p:pic>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Further Enhancement</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778510" y="1606038"/>
            <a:ext cx="10840085" cy="3881447"/>
          </a:xfrm>
          <a:prstGeom prst="rect">
            <a:avLst/>
          </a:prstGeom>
          <a:noFill/>
        </p:spPr>
        <p:txBody>
          <a:bodyPr wrap="square">
            <a:spAutoFit/>
          </a:bodyPr>
          <a:lstStyle/>
          <a:p>
            <a:pPr algn="l">
              <a:lnSpc>
                <a:spcPct val="114000"/>
              </a:lnSpc>
            </a:pPr>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chemeClr val="accent2">
                    <a:lumMod val="75000"/>
                  </a:schemeClr>
                </a:solidFill>
                <a:latin typeface="Calibri" panose="020F0502020204030204" pitchFamily="34" charset="0"/>
                <a:ea typeface="宋体" panose="02010600030101010101" pitchFamily="2" charset="-122"/>
                <a:cs typeface="Calibri" panose="020F0502020204030204" pitchFamily="34" charset="0"/>
              </a:rPr>
              <a:t>Translation</a:t>
            </a:r>
          </a:p>
          <a:p>
            <a:pPr>
              <a:lnSpc>
                <a:spcPct val="114000"/>
              </a:lnSpc>
            </a:pPr>
            <a:r>
              <a:rPr lang="en-US" altLang="zh-CN" sz="2400" i="1" dirty="0">
                <a:solidFill>
                  <a:srgbClr val="0070C0"/>
                </a:solidFill>
                <a:latin typeface="Calibri" panose="020F0502020204030204" pitchFamily="34" charset="0"/>
                <a:ea typeface="等线" panose="02010600030101010101" pitchFamily="2" charset="-122"/>
                <a:cs typeface="Calibri" panose="020F0502020204030204" pitchFamily="34" charset="0"/>
              </a:rPr>
              <a:t>Make sense of the boldfaced words or expressions in the English sentences, and then translate the sentences into Chinese.</a:t>
            </a:r>
          </a:p>
          <a:p>
            <a:pPr>
              <a:lnSpc>
                <a:spcPct val="114000"/>
              </a:lnSpc>
            </a:pPr>
            <a:r>
              <a:rPr lang="en-US" altLang="zh-CN" sz="2400" dirty="0">
                <a:latin typeface="Calibri" panose="020F0502020204030204" pitchFamily="34" charset="0"/>
                <a:ea typeface="等线" panose="02010600030101010101" pitchFamily="2" charset="-122"/>
                <a:cs typeface="Calibri" panose="020F0502020204030204" pitchFamily="34" charset="0"/>
              </a:rPr>
              <a:t>5. She </a:t>
            </a:r>
            <a:r>
              <a:rPr lang="en-US" altLang="zh-CN" sz="2400" b="1" dirty="0">
                <a:latin typeface="Calibri" panose="020F0502020204030204" pitchFamily="34" charset="0"/>
                <a:ea typeface="等线" panose="02010600030101010101" pitchFamily="2" charset="-122"/>
                <a:cs typeface="Calibri" panose="020F0502020204030204" pitchFamily="34" charset="0"/>
              </a:rPr>
              <a:t>had cashed out </a:t>
            </a:r>
            <a:r>
              <a:rPr lang="en-US" altLang="zh-CN" sz="2400" dirty="0">
                <a:latin typeface="Calibri" panose="020F0502020204030204" pitchFamily="34" charset="0"/>
                <a:ea typeface="等线" panose="02010600030101010101" pitchFamily="2" charset="-122"/>
                <a:cs typeface="Calibri" panose="020F0502020204030204" pitchFamily="34" charset="0"/>
              </a:rPr>
              <a:t>her small </a:t>
            </a:r>
            <a:r>
              <a:rPr lang="en-US" altLang="zh-CN" sz="2400" b="1" dirty="0">
                <a:latin typeface="Calibri" panose="020F0502020204030204" pitchFamily="34" charset="0"/>
                <a:ea typeface="等线" panose="02010600030101010101" pitchFamily="2" charset="-122"/>
                <a:cs typeface="Calibri" panose="020F0502020204030204" pitchFamily="34" charset="0"/>
              </a:rPr>
              <a:t>portfolio</a:t>
            </a:r>
            <a:r>
              <a:rPr lang="en-US" altLang="zh-CN" sz="2400" dirty="0">
                <a:latin typeface="Calibri" panose="020F0502020204030204" pitchFamily="34" charset="0"/>
                <a:ea typeface="等线" panose="02010600030101010101" pitchFamily="2" charset="-122"/>
                <a:cs typeface="Calibri" panose="020F0502020204030204" pitchFamily="34" charset="0"/>
              </a:rPr>
              <a:t> and </a:t>
            </a:r>
            <a:r>
              <a:rPr lang="en-US" altLang="zh-CN" sz="2400" b="1" dirty="0">
                <a:latin typeface="Calibri" panose="020F0502020204030204" pitchFamily="34" charset="0"/>
                <a:ea typeface="等线" panose="02010600030101010101" pitchFamily="2" charset="-122"/>
                <a:cs typeface="Calibri" panose="020F0502020204030204" pitchFamily="34" charset="0"/>
              </a:rPr>
              <a:t>it just so happened </a:t>
            </a:r>
            <a:r>
              <a:rPr lang="en-US" altLang="zh-CN" sz="2400" dirty="0">
                <a:latin typeface="Calibri" panose="020F0502020204030204" pitchFamily="34" charset="0"/>
                <a:ea typeface="等线" panose="02010600030101010101" pitchFamily="2" charset="-122"/>
                <a:cs typeface="Calibri" panose="020F0502020204030204" pitchFamily="34" charset="0"/>
              </a:rPr>
              <a:t>we were going to go to New York the next week.</a:t>
            </a:r>
          </a:p>
          <a:p>
            <a:pPr>
              <a:lnSpc>
                <a:spcPct val="114000"/>
              </a:lnSpc>
            </a:pPr>
            <a:endParaRPr lang="en-US" altLang="zh-CN" sz="2400" dirty="0">
              <a:latin typeface="Calibri" panose="020F0502020204030204" pitchFamily="34" charset="0"/>
              <a:ea typeface="等线" panose="02010600030101010101" pitchFamily="2" charset="-122"/>
              <a:cs typeface="Calibri" panose="020F0502020204030204" pitchFamily="34" charset="0"/>
            </a:endParaRPr>
          </a:p>
          <a:p>
            <a:pPr>
              <a:lnSpc>
                <a:spcPct val="114000"/>
              </a:lnSpc>
            </a:pPr>
            <a:r>
              <a:rPr lang="en-US" altLang="zh-CN" sz="2400" dirty="0">
                <a:latin typeface="Calibri" panose="020F0502020204030204" pitchFamily="34" charset="0"/>
                <a:ea typeface="等线" panose="02010600030101010101" pitchFamily="2" charset="-122"/>
                <a:cs typeface="Calibri" panose="020F0502020204030204" pitchFamily="34" charset="0"/>
              </a:rPr>
              <a:t>6. People in department stores, at banks, and at restaurants did not </a:t>
            </a:r>
            <a:r>
              <a:rPr lang="en-US" altLang="zh-CN" sz="2400" b="1" dirty="0">
                <a:latin typeface="Calibri" panose="020F0502020204030204" pitchFamily="34" charset="0"/>
                <a:ea typeface="等线" panose="02010600030101010101" pitchFamily="2" charset="-122"/>
                <a:cs typeface="Calibri" panose="020F0502020204030204" pitchFamily="34" charset="0"/>
              </a:rPr>
              <a:t>take her seriously</a:t>
            </a:r>
            <a:r>
              <a:rPr lang="en-US" altLang="zh-CN" sz="2400" dirty="0">
                <a:latin typeface="Calibri" panose="020F0502020204030204" pitchFamily="34" charset="0"/>
                <a:ea typeface="等线" panose="02010600030101010101" pitchFamily="2" charset="-122"/>
                <a:cs typeface="Calibri" panose="020F0502020204030204" pitchFamily="34" charset="0"/>
              </a:rPr>
              <a:t>, did not </a:t>
            </a:r>
            <a:r>
              <a:rPr lang="en-US" altLang="zh-CN" sz="2400" b="1" dirty="0">
                <a:latin typeface="Calibri" panose="020F0502020204030204" pitchFamily="34" charset="0"/>
                <a:ea typeface="等线" panose="02010600030101010101" pitchFamily="2" charset="-122"/>
                <a:cs typeface="Calibri" panose="020F0502020204030204" pitchFamily="34" charset="0"/>
              </a:rPr>
              <a:t>give her good service</a:t>
            </a:r>
            <a:r>
              <a:rPr lang="en-US" altLang="zh-CN" sz="2400" dirty="0">
                <a:latin typeface="Calibri" panose="020F0502020204030204" pitchFamily="34" charset="0"/>
                <a:ea typeface="等线" panose="02010600030101010101" pitchFamily="2" charset="-122"/>
                <a:cs typeface="Calibri" panose="020F0502020204030204" pitchFamily="34" charset="0"/>
              </a:rPr>
              <a:t>, pretended not to understand her, or even </a:t>
            </a:r>
            <a:r>
              <a:rPr lang="en-US" altLang="zh-CN" sz="2400" b="1" dirty="0">
                <a:latin typeface="Calibri" panose="020F0502020204030204" pitchFamily="34" charset="0"/>
                <a:ea typeface="等线" panose="02010600030101010101" pitchFamily="2" charset="-122"/>
                <a:cs typeface="Calibri" panose="020F0502020204030204" pitchFamily="34" charset="0"/>
              </a:rPr>
              <a:t>acted as </a:t>
            </a:r>
            <a:r>
              <a:rPr lang="en-US" altLang="zh-CN" sz="2400" dirty="0">
                <a:latin typeface="Calibri" panose="020F0502020204030204" pitchFamily="34" charset="0"/>
                <a:ea typeface="等线" panose="02010600030101010101" pitchFamily="2" charset="-122"/>
                <a:cs typeface="Calibri" panose="020F0502020204030204" pitchFamily="34" charset="0"/>
              </a:rPr>
              <a:t>if they did not hear her.</a:t>
            </a:r>
          </a:p>
        </p:txBody>
      </p:sp>
      <p:sp>
        <p:nvSpPr>
          <p:cNvPr id="21" name="文本框 20"/>
          <p:cNvSpPr txBox="1"/>
          <p:nvPr/>
        </p:nvSpPr>
        <p:spPr>
          <a:xfrm>
            <a:off x="6975726" y="4787487"/>
            <a:ext cx="184731" cy="461665"/>
          </a:xfrm>
          <a:prstGeom prst="rect">
            <a:avLst/>
          </a:prstGeom>
          <a:noFill/>
        </p:spPr>
        <p:txBody>
          <a:bodyPr wrap="none" rtlCol="0">
            <a:spAutoFit/>
          </a:bodyPr>
          <a:lstStyle/>
          <a:p>
            <a:pPr algn="l"/>
            <a:endParaRPr lang="zh-CN" altLang="en-US" sz="2400" dirty="0">
              <a:effectLst/>
              <a:latin typeface="Times New Roman" panose="02020603050405020304" pitchFamily="18" charset="0"/>
              <a:ea typeface="宋体" panose="02010600030101010101" pitchFamily="2" charset="-122"/>
            </a:endParaRPr>
          </a:p>
        </p:txBody>
      </p:sp>
      <p:grpSp>
        <p:nvGrpSpPr>
          <p:cNvPr id="18" name="组合 17"/>
          <p:cNvGrpSpPr/>
          <p:nvPr/>
        </p:nvGrpSpPr>
        <p:grpSpPr>
          <a:xfrm>
            <a:off x="867550" y="283464"/>
            <a:ext cx="1179420" cy="1051559"/>
            <a:chOff x="1313" y="323"/>
            <a:chExt cx="2280" cy="2032"/>
          </a:xfrm>
        </p:grpSpPr>
        <p:grpSp>
          <p:nvGrpSpPr>
            <p:cNvPr id="19" name="组合 158"/>
            <p:cNvGrpSpPr/>
            <p:nvPr/>
          </p:nvGrpSpPr>
          <p:grpSpPr>
            <a:xfrm>
              <a:off x="1313" y="323"/>
              <a:ext cx="2280" cy="2032"/>
              <a:chOff x="3720691" y="2824413"/>
              <a:chExt cx="1341120" cy="1209172"/>
            </a:xfrm>
          </p:grpSpPr>
          <p:sp>
            <p:nvSpPr>
              <p:cNvPr id="23"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4"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0"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2" name="图片 21"/>
            <p:cNvPicPr>
              <a:picLocks noChangeAspect="1"/>
            </p:cNvPicPr>
            <p:nvPr/>
          </p:nvPicPr>
          <p:blipFill>
            <a:blip r:embed="rId3"/>
            <a:stretch>
              <a:fillRect/>
            </a:stretch>
          </p:blipFill>
          <p:spPr>
            <a:xfrm>
              <a:off x="1635" y="568"/>
              <a:ext cx="1538" cy="1537"/>
            </a:xfrm>
            <a:prstGeom prst="rect">
              <a:avLst/>
            </a:prstGeom>
            <a:noFill/>
            <a:ln w="9525">
              <a:noFill/>
            </a:ln>
          </p:spPr>
        </p:pic>
      </p:grpSp>
      <p:sp>
        <p:nvSpPr>
          <p:cNvPr id="25" name="文本框 24">
            <a:extLst>
              <a:ext uri="{FF2B5EF4-FFF2-40B4-BE49-F238E27FC236}">
                <a16:creationId xmlns:a16="http://schemas.microsoft.com/office/drawing/2014/main" id="{355E7FD3-19E4-41F5-AABF-E93328663C8D}"/>
              </a:ext>
            </a:extLst>
          </p:cNvPr>
          <p:cNvSpPr txBox="1"/>
          <p:nvPr/>
        </p:nvSpPr>
        <p:spPr>
          <a:xfrm>
            <a:off x="1041461" y="3743477"/>
            <a:ext cx="11445774" cy="430887"/>
          </a:xfrm>
          <a:prstGeom prst="rect">
            <a:avLst/>
          </a:prstGeom>
          <a:noFill/>
        </p:spPr>
        <p:txBody>
          <a:bodyPr wrap="square" rtlCol="0">
            <a:spAutoFit/>
          </a:bodyPr>
          <a:lstStyle/>
          <a:p>
            <a:pPr lvl="0"/>
            <a:r>
              <a:rPr lang="zh-CN" altLang="en-US" sz="2200" dirty="0">
                <a:solidFill>
                  <a:srgbClr val="C00000"/>
                </a:solidFill>
                <a:latin typeface="微软雅黑" panose="020B0503020204020204" pitchFamily="34" charset="-122"/>
                <a:ea typeface="微软雅黑" panose="020B0503020204020204" pitchFamily="34" charset="-122"/>
              </a:rPr>
              <a:t>她刚刚把一小笔</a:t>
            </a:r>
            <a:r>
              <a:rPr lang="zh-CN" altLang="en-US" sz="2200" u="sng" dirty="0">
                <a:solidFill>
                  <a:srgbClr val="C00000"/>
                </a:solidFill>
                <a:latin typeface="微软雅黑" panose="020B0503020204020204" pitchFamily="34" charset="-122"/>
                <a:ea typeface="微软雅黑" panose="020B0503020204020204" pitchFamily="34" charset="-122"/>
              </a:rPr>
              <a:t>投资组合变现</a:t>
            </a:r>
            <a:r>
              <a:rPr lang="zh-CN" altLang="en-US" sz="2200" dirty="0">
                <a:solidFill>
                  <a:srgbClr val="C00000"/>
                </a:solidFill>
                <a:latin typeface="微软雅黑" panose="020B0503020204020204" pitchFamily="34" charset="-122"/>
                <a:ea typeface="微软雅黑" panose="020B0503020204020204" pitchFamily="34" charset="-122"/>
              </a:rPr>
              <a:t>，而</a:t>
            </a:r>
            <a:r>
              <a:rPr lang="zh-CN" altLang="en-US" sz="2200" u="sng" dirty="0">
                <a:solidFill>
                  <a:srgbClr val="C00000"/>
                </a:solidFill>
                <a:latin typeface="微软雅黑" panose="020B0503020204020204" pitchFamily="34" charset="-122"/>
                <a:ea typeface="微软雅黑" panose="020B0503020204020204" pitchFamily="34" charset="-122"/>
              </a:rPr>
              <a:t>正巧</a:t>
            </a:r>
            <a:r>
              <a:rPr lang="zh-CN" altLang="en-US" sz="2200" dirty="0">
                <a:solidFill>
                  <a:srgbClr val="C00000"/>
                </a:solidFill>
                <a:latin typeface="微软雅黑" panose="020B0503020204020204" pitchFamily="34" charset="-122"/>
                <a:ea typeface="微软雅黑" panose="020B0503020204020204" pitchFamily="34" charset="-122"/>
              </a:rPr>
              <a:t>下个星期我们要去纽约。</a:t>
            </a:r>
            <a:endParaRPr lang="zh-CN" altLang="zh-CN" sz="2200" dirty="0">
              <a:solidFill>
                <a:srgbClr val="C00000"/>
              </a:solidFill>
              <a:latin typeface="微软雅黑" panose="020B0503020204020204" pitchFamily="34" charset="-122"/>
              <a:ea typeface="微软雅黑" panose="020B0503020204020204" pitchFamily="34" charset="-122"/>
            </a:endParaRPr>
          </a:p>
        </p:txBody>
      </p:sp>
      <p:sp>
        <p:nvSpPr>
          <p:cNvPr id="26" name="文本框 25">
            <a:extLst>
              <a:ext uri="{FF2B5EF4-FFF2-40B4-BE49-F238E27FC236}">
                <a16:creationId xmlns:a16="http://schemas.microsoft.com/office/drawing/2014/main" id="{95F85EC0-51DE-4329-8037-9B85B23C8928}"/>
              </a:ext>
            </a:extLst>
          </p:cNvPr>
          <p:cNvSpPr txBox="1"/>
          <p:nvPr/>
        </p:nvSpPr>
        <p:spPr>
          <a:xfrm>
            <a:off x="1041461" y="5432492"/>
            <a:ext cx="10388539" cy="834909"/>
          </a:xfrm>
          <a:prstGeom prst="rect">
            <a:avLst/>
          </a:prstGeom>
          <a:noFill/>
        </p:spPr>
        <p:txBody>
          <a:bodyPr wrap="square" rtlCol="0">
            <a:spAutoFit/>
          </a:bodyPr>
          <a:lstStyle/>
          <a:p>
            <a:pPr lvl="0">
              <a:lnSpc>
                <a:spcPct val="114000"/>
              </a:lnSpc>
            </a:pPr>
            <a:r>
              <a:rPr lang="zh-CN" altLang="en-US" sz="2200" dirty="0">
                <a:solidFill>
                  <a:srgbClr val="C00000"/>
                </a:solidFill>
                <a:latin typeface="微软雅黑" panose="020B0503020204020204" pitchFamily="34" charset="-122"/>
                <a:ea typeface="微软雅黑" panose="020B0503020204020204" pitchFamily="34" charset="-122"/>
              </a:rPr>
              <a:t>百货公司售货员、银行职员、饭店服务员都不</a:t>
            </a:r>
            <a:r>
              <a:rPr lang="zh-CN" altLang="en-US" sz="2200" u="sng" dirty="0">
                <a:solidFill>
                  <a:srgbClr val="C00000"/>
                </a:solidFill>
                <a:latin typeface="微软雅黑" panose="020B0503020204020204" pitchFamily="34" charset="-122"/>
                <a:ea typeface="微软雅黑" panose="020B0503020204020204" pitchFamily="34" charset="-122"/>
              </a:rPr>
              <a:t>拿她当回事</a:t>
            </a:r>
            <a:r>
              <a:rPr lang="zh-CN" altLang="en-US" sz="2200" dirty="0">
                <a:solidFill>
                  <a:srgbClr val="C00000"/>
                </a:solidFill>
                <a:latin typeface="微软雅黑" panose="020B0503020204020204" pitchFamily="34" charset="-122"/>
                <a:ea typeface="微软雅黑" panose="020B0503020204020204" pitchFamily="34" charset="-122"/>
              </a:rPr>
              <a:t>，要么</a:t>
            </a:r>
            <a:r>
              <a:rPr lang="zh-CN" altLang="en-US" sz="2200" u="sng" dirty="0">
                <a:solidFill>
                  <a:srgbClr val="C00000"/>
                </a:solidFill>
                <a:latin typeface="微软雅黑" panose="020B0503020204020204" pitchFamily="34" charset="-122"/>
                <a:ea typeface="微软雅黑" panose="020B0503020204020204" pitchFamily="34" charset="-122"/>
              </a:rPr>
              <a:t>服务不周到</a:t>
            </a:r>
            <a:r>
              <a:rPr lang="zh-CN" altLang="en-US" sz="2200" dirty="0">
                <a:solidFill>
                  <a:srgbClr val="C00000"/>
                </a:solidFill>
                <a:latin typeface="微软雅黑" panose="020B0503020204020204" pitchFamily="34" charset="-122"/>
                <a:ea typeface="微软雅黑" panose="020B0503020204020204" pitchFamily="34" charset="-122"/>
              </a:rPr>
              <a:t>，要么装作听不懂她的意思，甚至</a:t>
            </a:r>
            <a:r>
              <a:rPr lang="zh-CN" altLang="en-US" sz="2200" u="sng" dirty="0">
                <a:solidFill>
                  <a:srgbClr val="C00000"/>
                </a:solidFill>
                <a:latin typeface="微软雅黑" panose="020B0503020204020204" pitchFamily="34" charset="-122"/>
                <a:ea typeface="微软雅黑" panose="020B0503020204020204" pitchFamily="34" charset="-122"/>
              </a:rPr>
              <a:t>假装</a:t>
            </a:r>
            <a:r>
              <a:rPr lang="zh-CN" altLang="en-US" sz="2200" dirty="0">
                <a:solidFill>
                  <a:srgbClr val="C00000"/>
                </a:solidFill>
                <a:latin typeface="微软雅黑" panose="020B0503020204020204" pitchFamily="34" charset="-122"/>
                <a:ea typeface="微软雅黑" panose="020B0503020204020204" pitchFamily="34" charset="-122"/>
              </a:rPr>
              <a:t>没听见她的话。</a:t>
            </a:r>
            <a:endParaRPr lang="zh-CN" altLang="zh-CN" sz="2200" dirty="0">
              <a:solidFill>
                <a:srgbClr val="C0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905433794"/>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p:cNvPicPr>
          <p:nvPr/>
        </p:nvPicPr>
        <p:blipFill>
          <a:blip r:embed="rId2"/>
          <a:stretch>
            <a:fillRect/>
          </a:stretch>
        </p:blipFill>
        <p:spPr>
          <a:xfrm>
            <a:off x="783672" y="1542712"/>
            <a:ext cx="640936" cy="562294"/>
          </a:xfrm>
          <a:prstGeom prst="rect">
            <a:avLst/>
          </a:prstGeom>
        </p:spPr>
      </p:pic>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Further Enhancement</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778510" y="1606038"/>
            <a:ext cx="10840085" cy="2618409"/>
          </a:xfrm>
          <a:prstGeom prst="rect">
            <a:avLst/>
          </a:prstGeom>
          <a:noFill/>
        </p:spPr>
        <p:txBody>
          <a:bodyPr wrap="square">
            <a:spAutoFit/>
          </a:bodyPr>
          <a:lstStyle/>
          <a:p>
            <a:pPr algn="l">
              <a:lnSpc>
                <a:spcPct val="114000"/>
              </a:lnSpc>
            </a:pPr>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chemeClr val="accent2">
                    <a:lumMod val="75000"/>
                  </a:schemeClr>
                </a:solidFill>
                <a:latin typeface="Calibri" panose="020F0502020204030204" pitchFamily="34" charset="0"/>
                <a:ea typeface="宋体" panose="02010600030101010101" pitchFamily="2" charset="-122"/>
                <a:cs typeface="Calibri" panose="020F0502020204030204" pitchFamily="34" charset="0"/>
              </a:rPr>
              <a:t>Translation</a:t>
            </a:r>
          </a:p>
          <a:p>
            <a:pPr>
              <a:lnSpc>
                <a:spcPct val="114000"/>
              </a:lnSpc>
            </a:pPr>
            <a:r>
              <a:rPr lang="en-US" altLang="zh-CN" sz="2400" i="1" dirty="0">
                <a:solidFill>
                  <a:srgbClr val="0070C0"/>
                </a:solidFill>
                <a:latin typeface="Calibri" panose="020F0502020204030204" pitchFamily="34" charset="0"/>
                <a:ea typeface="等线" panose="02010600030101010101" pitchFamily="2" charset="-122"/>
                <a:cs typeface="Calibri" panose="020F0502020204030204" pitchFamily="34" charset="0"/>
              </a:rPr>
              <a:t>Make sense of the boldfaced words or expressions in the English sentences, and then translate the sentences into Chinese.</a:t>
            </a:r>
          </a:p>
          <a:p>
            <a:pPr>
              <a:lnSpc>
                <a:spcPct val="114000"/>
              </a:lnSpc>
            </a:pPr>
            <a:endParaRPr lang="en-US" altLang="zh-CN" sz="2400" dirty="0">
              <a:latin typeface="Calibri" panose="020F0502020204030204" pitchFamily="34" charset="0"/>
              <a:ea typeface="等线" panose="02010600030101010101" pitchFamily="2" charset="-122"/>
              <a:cs typeface="Calibri" panose="020F0502020204030204" pitchFamily="34" charset="0"/>
            </a:endParaRPr>
          </a:p>
          <a:p>
            <a:pPr>
              <a:lnSpc>
                <a:spcPct val="114000"/>
              </a:lnSpc>
            </a:pPr>
            <a:r>
              <a:rPr lang="en-US" altLang="zh-CN" sz="2400" dirty="0">
                <a:latin typeface="Calibri" panose="020F0502020204030204" pitchFamily="34" charset="0"/>
                <a:ea typeface="等线" panose="02010600030101010101" pitchFamily="2" charset="-122"/>
                <a:cs typeface="Calibri" panose="020F0502020204030204" pitchFamily="34" charset="0"/>
              </a:rPr>
              <a:t>7. I wanted to </a:t>
            </a:r>
            <a:r>
              <a:rPr lang="en-US" altLang="zh-CN" sz="2400" b="1" dirty="0">
                <a:latin typeface="Calibri" panose="020F0502020204030204" pitchFamily="34" charset="0"/>
                <a:ea typeface="等线" panose="02010600030101010101" pitchFamily="2" charset="-122"/>
                <a:cs typeface="Calibri" panose="020F0502020204030204" pitchFamily="34" charset="0"/>
              </a:rPr>
              <a:t>capture </a:t>
            </a:r>
            <a:r>
              <a:rPr lang="en-US" altLang="zh-CN" sz="2400" dirty="0">
                <a:latin typeface="Calibri" panose="020F0502020204030204" pitchFamily="34" charset="0"/>
                <a:ea typeface="等线" panose="02010600030101010101" pitchFamily="2" charset="-122"/>
                <a:cs typeface="Calibri" panose="020F0502020204030204" pitchFamily="34" charset="0"/>
              </a:rPr>
              <a:t>what language ability tests can never </a:t>
            </a:r>
            <a:r>
              <a:rPr lang="en-US" altLang="zh-CN" sz="2400" b="1" dirty="0">
                <a:latin typeface="Calibri" panose="020F0502020204030204" pitchFamily="34" charset="0"/>
                <a:ea typeface="等线" panose="02010600030101010101" pitchFamily="2" charset="-122"/>
                <a:cs typeface="Calibri" panose="020F0502020204030204" pitchFamily="34" charset="0"/>
              </a:rPr>
              <a:t>reveal</a:t>
            </a:r>
            <a:r>
              <a:rPr lang="en-US" altLang="zh-CN" sz="2400" dirty="0">
                <a:latin typeface="Calibri" panose="020F0502020204030204" pitchFamily="34" charset="0"/>
                <a:ea typeface="等线" panose="02010600030101010101" pitchFamily="2" charset="-122"/>
                <a:cs typeface="Calibri" panose="020F0502020204030204" pitchFamily="34" charset="0"/>
              </a:rPr>
              <a:t>: her intent, her passion, her imagery, the rhythms of her speech and the nature of her thoughts.</a:t>
            </a:r>
          </a:p>
        </p:txBody>
      </p:sp>
      <p:sp>
        <p:nvSpPr>
          <p:cNvPr id="21" name="文本框 20"/>
          <p:cNvSpPr txBox="1"/>
          <p:nvPr/>
        </p:nvSpPr>
        <p:spPr>
          <a:xfrm>
            <a:off x="6975726" y="4787487"/>
            <a:ext cx="184731" cy="461665"/>
          </a:xfrm>
          <a:prstGeom prst="rect">
            <a:avLst/>
          </a:prstGeom>
          <a:noFill/>
        </p:spPr>
        <p:txBody>
          <a:bodyPr wrap="none" rtlCol="0">
            <a:spAutoFit/>
          </a:bodyPr>
          <a:lstStyle/>
          <a:p>
            <a:pPr algn="l"/>
            <a:endParaRPr lang="zh-CN" altLang="en-US" sz="2400" dirty="0">
              <a:effectLst/>
              <a:latin typeface="Times New Roman" panose="02020603050405020304" pitchFamily="18" charset="0"/>
              <a:ea typeface="宋体" panose="02010600030101010101" pitchFamily="2" charset="-122"/>
            </a:endParaRPr>
          </a:p>
        </p:txBody>
      </p:sp>
      <p:grpSp>
        <p:nvGrpSpPr>
          <p:cNvPr id="18" name="组合 17"/>
          <p:cNvGrpSpPr/>
          <p:nvPr/>
        </p:nvGrpSpPr>
        <p:grpSpPr>
          <a:xfrm>
            <a:off x="867550" y="283464"/>
            <a:ext cx="1179420" cy="1051559"/>
            <a:chOff x="1313" y="323"/>
            <a:chExt cx="2280" cy="2032"/>
          </a:xfrm>
        </p:grpSpPr>
        <p:grpSp>
          <p:nvGrpSpPr>
            <p:cNvPr id="19" name="组合 158"/>
            <p:cNvGrpSpPr/>
            <p:nvPr/>
          </p:nvGrpSpPr>
          <p:grpSpPr>
            <a:xfrm>
              <a:off x="1313" y="323"/>
              <a:ext cx="2280" cy="2032"/>
              <a:chOff x="3720691" y="2824413"/>
              <a:chExt cx="1341120" cy="1209172"/>
            </a:xfrm>
          </p:grpSpPr>
          <p:sp>
            <p:nvSpPr>
              <p:cNvPr id="23"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4"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0"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2" name="图片 21"/>
            <p:cNvPicPr>
              <a:picLocks noChangeAspect="1"/>
            </p:cNvPicPr>
            <p:nvPr/>
          </p:nvPicPr>
          <p:blipFill>
            <a:blip r:embed="rId3"/>
            <a:stretch>
              <a:fillRect/>
            </a:stretch>
          </p:blipFill>
          <p:spPr>
            <a:xfrm>
              <a:off x="1635" y="568"/>
              <a:ext cx="1538" cy="1537"/>
            </a:xfrm>
            <a:prstGeom prst="rect">
              <a:avLst/>
            </a:prstGeom>
            <a:noFill/>
            <a:ln w="9525">
              <a:noFill/>
            </a:ln>
          </p:spPr>
        </p:pic>
      </p:grpSp>
      <p:sp>
        <p:nvSpPr>
          <p:cNvPr id="27" name="文本框 26">
            <a:extLst>
              <a:ext uri="{FF2B5EF4-FFF2-40B4-BE49-F238E27FC236}">
                <a16:creationId xmlns:a16="http://schemas.microsoft.com/office/drawing/2014/main" id="{DD8C8728-B621-4122-AFE0-D7F3884BD72B}"/>
              </a:ext>
            </a:extLst>
          </p:cNvPr>
          <p:cNvSpPr txBox="1"/>
          <p:nvPr/>
        </p:nvSpPr>
        <p:spPr>
          <a:xfrm>
            <a:off x="915339" y="4266685"/>
            <a:ext cx="10514662" cy="834909"/>
          </a:xfrm>
          <a:prstGeom prst="rect">
            <a:avLst/>
          </a:prstGeom>
          <a:noFill/>
        </p:spPr>
        <p:txBody>
          <a:bodyPr wrap="square" rtlCol="0">
            <a:spAutoFit/>
          </a:bodyPr>
          <a:lstStyle/>
          <a:p>
            <a:pPr lvl="0">
              <a:lnSpc>
                <a:spcPct val="114000"/>
              </a:lnSpc>
            </a:pPr>
            <a:r>
              <a:rPr lang="zh-CN" altLang="en-US" sz="2200" dirty="0">
                <a:solidFill>
                  <a:srgbClr val="C00000"/>
                </a:solidFill>
                <a:latin typeface="微软雅黑" panose="020B0503020204020204" pitchFamily="34" charset="-122"/>
                <a:ea typeface="微软雅黑" panose="020B0503020204020204" pitchFamily="34" charset="-122"/>
              </a:rPr>
              <a:t>我想</a:t>
            </a:r>
            <a:r>
              <a:rPr lang="zh-CN" altLang="en-US" sz="2200" u="sng" dirty="0">
                <a:solidFill>
                  <a:srgbClr val="C00000"/>
                </a:solidFill>
                <a:latin typeface="微软雅黑" panose="020B0503020204020204" pitchFamily="34" charset="-122"/>
                <a:ea typeface="微软雅黑" panose="020B0503020204020204" pitchFamily="34" charset="-122"/>
              </a:rPr>
              <a:t>捕捉</a:t>
            </a:r>
            <a:r>
              <a:rPr lang="zh-CN" altLang="en-US" sz="2200" dirty="0">
                <a:solidFill>
                  <a:srgbClr val="C00000"/>
                </a:solidFill>
                <a:latin typeface="微软雅黑" panose="020B0503020204020204" pitchFamily="34" charset="-122"/>
                <a:ea typeface="微软雅黑" panose="020B0503020204020204" pitchFamily="34" charset="-122"/>
              </a:rPr>
              <a:t>的是语言能力测试永远无法</a:t>
            </a:r>
            <a:r>
              <a:rPr lang="zh-CN" altLang="en-US" sz="2200" u="sng" dirty="0">
                <a:solidFill>
                  <a:srgbClr val="C00000"/>
                </a:solidFill>
                <a:latin typeface="微软雅黑" panose="020B0503020204020204" pitchFamily="34" charset="-122"/>
                <a:ea typeface="微软雅黑" panose="020B0503020204020204" pitchFamily="34" charset="-122"/>
              </a:rPr>
              <a:t>揭示</a:t>
            </a:r>
            <a:r>
              <a:rPr lang="zh-CN" altLang="en-US" sz="2200" dirty="0">
                <a:solidFill>
                  <a:srgbClr val="C00000"/>
                </a:solidFill>
                <a:latin typeface="微软雅黑" panose="020B0503020204020204" pitchFamily="34" charset="-122"/>
                <a:ea typeface="微软雅黑" panose="020B0503020204020204" pitchFamily="34" charset="-122"/>
              </a:rPr>
              <a:t>的东西：母亲的意图、情感、意象、和她说话的节奏，以及她思想的本质。</a:t>
            </a:r>
            <a:endParaRPr lang="zh-CN" altLang="zh-CN" sz="2200" dirty="0">
              <a:solidFill>
                <a:srgbClr val="C0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946093943"/>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p:cNvPicPr>
          <p:nvPr/>
        </p:nvPicPr>
        <p:blipFill>
          <a:blip r:embed="rId2"/>
          <a:stretch>
            <a:fillRect/>
          </a:stretch>
        </p:blipFill>
        <p:spPr>
          <a:xfrm>
            <a:off x="783672" y="1542712"/>
            <a:ext cx="640936" cy="562294"/>
          </a:xfrm>
          <a:prstGeom prst="rect">
            <a:avLst/>
          </a:prstGeom>
        </p:spPr>
      </p:pic>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Further Enhancement</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778510" y="1606038"/>
            <a:ext cx="10840085" cy="3039422"/>
          </a:xfrm>
          <a:prstGeom prst="rect">
            <a:avLst/>
          </a:prstGeom>
          <a:noFill/>
        </p:spPr>
        <p:txBody>
          <a:bodyPr wrap="square">
            <a:spAutoFit/>
          </a:bodyPr>
          <a:lstStyle/>
          <a:p>
            <a:pPr algn="l">
              <a:lnSpc>
                <a:spcPct val="114000"/>
              </a:lnSpc>
            </a:pPr>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chemeClr val="accent2">
                    <a:lumMod val="75000"/>
                  </a:schemeClr>
                </a:solidFill>
                <a:latin typeface="Calibri" panose="020F0502020204030204" pitchFamily="34" charset="0"/>
                <a:ea typeface="宋体" panose="02010600030101010101" pitchFamily="2" charset="-122"/>
                <a:cs typeface="Calibri" panose="020F0502020204030204" pitchFamily="34" charset="0"/>
              </a:rPr>
              <a:t>Translation</a:t>
            </a:r>
          </a:p>
          <a:p>
            <a:pPr>
              <a:lnSpc>
                <a:spcPct val="114000"/>
              </a:lnSpc>
            </a:pPr>
            <a:r>
              <a:rPr lang="en-US" altLang="zh-CN" sz="2400" i="1" dirty="0">
                <a:solidFill>
                  <a:srgbClr val="0070C0"/>
                </a:solidFill>
                <a:latin typeface="Calibri" panose="020F0502020204030204" pitchFamily="34" charset="0"/>
                <a:ea typeface="等线" panose="02010600030101010101" pitchFamily="2" charset="-122"/>
                <a:cs typeface="Calibri" panose="020F0502020204030204" pitchFamily="34" charset="0"/>
              </a:rPr>
              <a:t>Make sense of the boldfaced words or expressions in the English sentences, and then translate the sentences into Chinese.</a:t>
            </a:r>
          </a:p>
          <a:p>
            <a:pPr>
              <a:lnSpc>
                <a:spcPct val="114000"/>
              </a:lnSpc>
            </a:pPr>
            <a:endParaRPr lang="en-US" altLang="zh-CN" sz="2400" dirty="0">
              <a:latin typeface="Calibri" panose="020F0502020204030204" pitchFamily="34" charset="0"/>
              <a:ea typeface="等线" panose="02010600030101010101" pitchFamily="2" charset="-122"/>
              <a:cs typeface="Calibri" panose="020F0502020204030204" pitchFamily="34" charset="0"/>
            </a:endParaRPr>
          </a:p>
          <a:p>
            <a:pPr>
              <a:lnSpc>
                <a:spcPct val="114000"/>
              </a:lnSpc>
            </a:pPr>
            <a:r>
              <a:rPr lang="en-US" altLang="zh-CN" sz="2400" dirty="0">
                <a:latin typeface="Calibri" panose="020F0502020204030204" pitchFamily="34" charset="0"/>
                <a:cs typeface="Calibri" panose="020F0502020204030204" pitchFamily="34" charset="0"/>
              </a:rPr>
              <a:t>8. </a:t>
            </a:r>
            <a:r>
              <a:rPr lang="en-US" altLang="zh-CN" sz="2400" b="1" dirty="0">
                <a:latin typeface="Calibri" panose="020F0502020204030204" pitchFamily="34" charset="0"/>
                <a:cs typeface="Calibri" panose="020F0502020204030204" pitchFamily="34" charset="0"/>
              </a:rPr>
              <a:t>Apart from </a:t>
            </a:r>
            <a:r>
              <a:rPr lang="en-US" altLang="zh-CN" sz="2400" dirty="0">
                <a:latin typeface="Calibri" panose="020F0502020204030204" pitchFamily="34" charset="0"/>
                <a:cs typeface="Calibri" panose="020F0502020204030204" pitchFamily="34" charset="0"/>
              </a:rPr>
              <a:t>what any critic had to say about my writing, I knew I had succeeded where it </a:t>
            </a:r>
            <a:r>
              <a:rPr lang="en-US" altLang="zh-CN" sz="2400" b="1" dirty="0">
                <a:latin typeface="Calibri" panose="020F0502020204030204" pitchFamily="34" charset="0"/>
                <a:cs typeface="Calibri" panose="020F0502020204030204" pitchFamily="34" charset="0"/>
              </a:rPr>
              <a:t>counted</a:t>
            </a:r>
            <a:r>
              <a:rPr lang="en-US" altLang="zh-CN" sz="2400" dirty="0">
                <a:latin typeface="Calibri" panose="020F0502020204030204" pitchFamily="34" charset="0"/>
                <a:cs typeface="Calibri" panose="020F0502020204030204" pitchFamily="34" charset="0"/>
              </a:rPr>
              <a:t> when my mother finished reading my book and gave me her </a:t>
            </a:r>
            <a:r>
              <a:rPr lang="en-US" altLang="zh-CN" sz="2400" b="1" dirty="0">
                <a:latin typeface="Calibri" panose="020F0502020204030204" pitchFamily="34" charset="0"/>
                <a:cs typeface="Calibri" panose="020F0502020204030204" pitchFamily="34" charset="0"/>
              </a:rPr>
              <a:t>verdict</a:t>
            </a:r>
            <a:r>
              <a:rPr lang="en-US" altLang="zh-CN" sz="2400" dirty="0">
                <a:latin typeface="Calibri" panose="020F0502020204030204" pitchFamily="34" charset="0"/>
                <a:cs typeface="Calibri" panose="020F0502020204030204" pitchFamily="34" charset="0"/>
              </a:rPr>
              <a:t>: “So easy to read.”</a:t>
            </a:r>
          </a:p>
        </p:txBody>
      </p:sp>
      <p:sp>
        <p:nvSpPr>
          <p:cNvPr id="21" name="文本框 20"/>
          <p:cNvSpPr txBox="1"/>
          <p:nvPr/>
        </p:nvSpPr>
        <p:spPr>
          <a:xfrm>
            <a:off x="6975726" y="4787487"/>
            <a:ext cx="184731" cy="461665"/>
          </a:xfrm>
          <a:prstGeom prst="rect">
            <a:avLst/>
          </a:prstGeom>
          <a:noFill/>
        </p:spPr>
        <p:txBody>
          <a:bodyPr wrap="none" rtlCol="0">
            <a:spAutoFit/>
          </a:bodyPr>
          <a:lstStyle/>
          <a:p>
            <a:pPr algn="l"/>
            <a:endParaRPr lang="zh-CN" altLang="en-US" sz="2400" dirty="0">
              <a:effectLst/>
              <a:latin typeface="Times New Roman" panose="02020603050405020304" pitchFamily="18" charset="0"/>
              <a:ea typeface="宋体" panose="02010600030101010101" pitchFamily="2" charset="-122"/>
            </a:endParaRPr>
          </a:p>
        </p:txBody>
      </p:sp>
      <p:grpSp>
        <p:nvGrpSpPr>
          <p:cNvPr id="18" name="组合 17"/>
          <p:cNvGrpSpPr/>
          <p:nvPr/>
        </p:nvGrpSpPr>
        <p:grpSpPr>
          <a:xfrm>
            <a:off x="867550" y="283464"/>
            <a:ext cx="1179420" cy="1051559"/>
            <a:chOff x="1313" y="323"/>
            <a:chExt cx="2280" cy="2032"/>
          </a:xfrm>
        </p:grpSpPr>
        <p:grpSp>
          <p:nvGrpSpPr>
            <p:cNvPr id="19" name="组合 158"/>
            <p:cNvGrpSpPr/>
            <p:nvPr/>
          </p:nvGrpSpPr>
          <p:grpSpPr>
            <a:xfrm>
              <a:off x="1313" y="323"/>
              <a:ext cx="2280" cy="2032"/>
              <a:chOff x="3720691" y="2824413"/>
              <a:chExt cx="1341120" cy="1209172"/>
            </a:xfrm>
          </p:grpSpPr>
          <p:sp>
            <p:nvSpPr>
              <p:cNvPr id="23"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4"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0"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2" name="图片 21"/>
            <p:cNvPicPr>
              <a:picLocks noChangeAspect="1"/>
            </p:cNvPicPr>
            <p:nvPr/>
          </p:nvPicPr>
          <p:blipFill>
            <a:blip r:embed="rId3"/>
            <a:stretch>
              <a:fillRect/>
            </a:stretch>
          </p:blipFill>
          <p:spPr>
            <a:xfrm>
              <a:off x="1635" y="568"/>
              <a:ext cx="1538" cy="1537"/>
            </a:xfrm>
            <a:prstGeom prst="rect">
              <a:avLst/>
            </a:prstGeom>
            <a:noFill/>
            <a:ln w="9525">
              <a:noFill/>
            </a:ln>
          </p:spPr>
        </p:pic>
      </p:grpSp>
      <p:sp>
        <p:nvSpPr>
          <p:cNvPr id="28" name="文本框 27">
            <a:extLst>
              <a:ext uri="{FF2B5EF4-FFF2-40B4-BE49-F238E27FC236}">
                <a16:creationId xmlns:a16="http://schemas.microsoft.com/office/drawing/2014/main" id="{95F85EC0-51DE-4329-8037-9B85B23C8928}"/>
              </a:ext>
            </a:extLst>
          </p:cNvPr>
          <p:cNvSpPr txBox="1"/>
          <p:nvPr/>
        </p:nvSpPr>
        <p:spPr>
          <a:xfrm>
            <a:off x="915339" y="4678375"/>
            <a:ext cx="10461486" cy="834909"/>
          </a:xfrm>
          <a:prstGeom prst="rect">
            <a:avLst/>
          </a:prstGeom>
          <a:noFill/>
        </p:spPr>
        <p:txBody>
          <a:bodyPr wrap="square" rtlCol="0">
            <a:spAutoFit/>
          </a:bodyPr>
          <a:lstStyle/>
          <a:p>
            <a:pPr lvl="0">
              <a:lnSpc>
                <a:spcPct val="114000"/>
              </a:lnSpc>
            </a:pPr>
            <a:r>
              <a:rPr lang="zh-CN" altLang="en-US" sz="2200" u="sng" dirty="0">
                <a:solidFill>
                  <a:srgbClr val="C00000"/>
                </a:solidFill>
                <a:latin typeface="微软雅黑" panose="020B0503020204020204" pitchFamily="34" charset="-122"/>
                <a:ea typeface="微软雅黑" panose="020B0503020204020204" pitchFamily="34" charset="-122"/>
              </a:rPr>
              <a:t>且不说</a:t>
            </a:r>
            <a:r>
              <a:rPr lang="zh-CN" altLang="en-US" sz="2200" dirty="0">
                <a:solidFill>
                  <a:srgbClr val="C00000"/>
                </a:solidFill>
                <a:latin typeface="微软雅黑" panose="020B0503020204020204" pitchFamily="34" charset="-122"/>
                <a:ea typeface="微软雅黑" panose="020B0503020204020204" pitchFamily="34" charset="-122"/>
              </a:rPr>
              <a:t>书评家会怎么评价我的写作，当母亲读完我的书后给出了“很好读”这一评价，我就知道自己成功了，那正是我想要</a:t>
            </a:r>
            <a:r>
              <a:rPr lang="zh-CN" altLang="en-US" sz="2200" u="sng" dirty="0">
                <a:solidFill>
                  <a:srgbClr val="C00000"/>
                </a:solidFill>
                <a:latin typeface="微软雅黑" panose="020B0503020204020204" pitchFamily="34" charset="-122"/>
                <a:ea typeface="微软雅黑" panose="020B0503020204020204" pitchFamily="34" charset="-122"/>
              </a:rPr>
              <a:t>取得的效果</a:t>
            </a:r>
            <a:r>
              <a:rPr lang="zh-CN" altLang="en-US" sz="2200" dirty="0">
                <a:solidFill>
                  <a:srgbClr val="C00000"/>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2126833350"/>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Further Enhancement</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6" name="文本框 5"/>
          <p:cNvSpPr txBox="1"/>
          <p:nvPr/>
        </p:nvSpPr>
        <p:spPr>
          <a:xfrm>
            <a:off x="700405" y="1516560"/>
            <a:ext cx="10156781" cy="3986732"/>
          </a:xfrm>
          <a:prstGeom prst="rect">
            <a:avLst/>
          </a:prstGeom>
          <a:noFill/>
        </p:spPr>
        <p:txBody>
          <a:bodyPr wrap="square">
            <a:spAutoFit/>
          </a:bodyPr>
          <a:lstStyle/>
          <a:p>
            <a:pPr algn="l" fontAlgn="auto">
              <a:lnSpc>
                <a:spcPct val="120000"/>
              </a:lnSpc>
            </a:pPr>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chemeClr val="accent2">
                    <a:lumMod val="75000"/>
                  </a:schemeClr>
                </a:solidFill>
                <a:latin typeface="Calibri" panose="020F0502020204030204" pitchFamily="34" charset="0"/>
                <a:ea typeface="宋体" panose="02010600030101010101" pitchFamily="2" charset="-122"/>
                <a:cs typeface="Calibri" panose="020F0502020204030204" pitchFamily="34" charset="0"/>
              </a:rPr>
              <a:t>Translation</a:t>
            </a:r>
          </a:p>
          <a:p>
            <a:r>
              <a:rPr lang="en-US" altLang="zh-CN" sz="2400" i="1" dirty="0">
                <a:solidFill>
                  <a:srgbClr val="0070C0"/>
                </a:solidFill>
                <a:latin typeface="Calibri" panose="020F0502020204030204" pitchFamily="34" charset="0"/>
                <a:ea typeface="黑体" panose="02010609060101010101" pitchFamily="49" charset="-122"/>
                <a:cs typeface="Calibri" panose="020F0502020204030204" pitchFamily="34" charset="0"/>
              </a:rPr>
              <a:t>Translate the following Chinese sentences into English while using the words or expressions given in the brackets.</a:t>
            </a:r>
            <a:endParaRPr lang="en-US" altLang="zh-CN" sz="2400" i="1" dirty="0">
              <a:solidFill>
                <a:srgbClr val="0070C0"/>
              </a:solidFill>
              <a:effectLst/>
              <a:latin typeface="Calibri" panose="020F0502020204030204" pitchFamily="34" charset="0"/>
              <a:ea typeface="黑体" panose="02010609060101010101" pitchFamily="49" charset="-122"/>
              <a:cs typeface="Calibri" panose="020F0502020204030204" pitchFamily="34" charset="0"/>
            </a:endParaRPr>
          </a:p>
          <a:p>
            <a:pPr algn="just">
              <a:lnSpc>
                <a:spcPts val="2000"/>
              </a:lnSpc>
            </a:pPr>
            <a:endParaRPr lang="en-US" altLang="zh-CN" sz="2200" dirty="0">
              <a:latin typeface="微软雅黑" panose="020B0503020204020204" charset="-122"/>
              <a:ea typeface="微软雅黑" panose="020B0503020204020204" charset="-122"/>
              <a:cs typeface="微软雅黑" panose="020B0503020204020204" charset="-122"/>
            </a:endParaRPr>
          </a:p>
          <a:p>
            <a:pPr algn="just">
              <a:lnSpc>
                <a:spcPts val="2000"/>
              </a:lnSpc>
            </a:pPr>
            <a:r>
              <a:rPr lang="en-US" altLang="zh-CN" sz="2200" dirty="0">
                <a:latin typeface="微软雅黑" panose="020B0503020204020204" charset="-122"/>
                <a:ea typeface="微软雅黑" panose="020B0503020204020204" charset="-122"/>
                <a:cs typeface="微软雅黑" panose="020B0503020204020204" charset="-122"/>
              </a:rPr>
              <a:t>1. </a:t>
            </a:r>
            <a:r>
              <a:rPr lang="zh-CN" altLang="en-US" sz="2200" dirty="0">
                <a:latin typeface="微软雅黑" panose="020B0503020204020204" charset="-122"/>
                <a:ea typeface="微软雅黑" panose="020B0503020204020204" charset="-122"/>
                <a:cs typeface="微软雅黑" panose="020B0503020204020204" charset="-122"/>
              </a:rPr>
              <a:t>新词新语或许最终会收入字典。（</a:t>
            </a:r>
            <a:r>
              <a:rPr lang="en-US" altLang="zh-CN" sz="2200" dirty="0">
                <a:latin typeface="微软雅黑" panose="020B0503020204020204" charset="-122"/>
                <a:ea typeface="微软雅黑" panose="020B0503020204020204" charset="-122"/>
                <a:cs typeface="微软雅黑" panose="020B0503020204020204" charset="-122"/>
              </a:rPr>
              <a:t>make one’s way into</a:t>
            </a:r>
            <a:r>
              <a:rPr lang="zh-CN" altLang="en-US" sz="2200" dirty="0">
                <a:latin typeface="微软雅黑" panose="020B0503020204020204" charset="-122"/>
                <a:ea typeface="微软雅黑" panose="020B0503020204020204" charset="-122"/>
                <a:cs typeface="微软雅黑" panose="020B0503020204020204" charset="-122"/>
              </a:rPr>
              <a:t>）</a:t>
            </a:r>
            <a:endParaRPr lang="en-US" altLang="zh-CN" sz="2200" dirty="0">
              <a:latin typeface="微软雅黑" panose="020B0503020204020204" charset="-122"/>
              <a:ea typeface="微软雅黑" panose="020B0503020204020204" charset="-122"/>
              <a:cs typeface="微软雅黑" panose="020B0503020204020204" charset="-122"/>
            </a:endParaRPr>
          </a:p>
          <a:p>
            <a:pPr algn="just">
              <a:lnSpc>
                <a:spcPts val="2000"/>
              </a:lnSpc>
            </a:pPr>
            <a:endParaRPr lang="en-US" altLang="zh-CN" sz="2200" dirty="0">
              <a:latin typeface="微软雅黑" panose="020B0503020204020204" charset="-122"/>
              <a:ea typeface="微软雅黑" panose="020B0503020204020204" charset="-122"/>
              <a:cs typeface="微软雅黑" panose="020B0503020204020204" charset="-122"/>
            </a:endParaRPr>
          </a:p>
          <a:p>
            <a:pPr algn="just">
              <a:lnSpc>
                <a:spcPts val="2000"/>
              </a:lnSpc>
            </a:pPr>
            <a:endParaRPr lang="en-US" altLang="zh-CN" sz="2200" dirty="0">
              <a:latin typeface="微软雅黑" panose="020B0503020204020204" charset="-122"/>
              <a:ea typeface="微软雅黑" panose="020B0503020204020204" charset="-122"/>
              <a:cs typeface="微软雅黑" panose="020B0503020204020204" charset="-122"/>
            </a:endParaRPr>
          </a:p>
          <a:p>
            <a:pPr algn="just">
              <a:lnSpc>
                <a:spcPts val="2000"/>
              </a:lnSpc>
            </a:pPr>
            <a:endParaRPr lang="zh-CN" altLang="en-US" sz="2200" dirty="0">
              <a:latin typeface="微软雅黑" panose="020B0503020204020204" charset="-122"/>
              <a:ea typeface="微软雅黑" panose="020B0503020204020204" charset="-122"/>
              <a:cs typeface="微软雅黑" panose="020B0503020204020204" charset="-122"/>
            </a:endParaRPr>
          </a:p>
          <a:p>
            <a:pPr algn="just">
              <a:lnSpc>
                <a:spcPts val="2000"/>
              </a:lnSpc>
            </a:pPr>
            <a:r>
              <a:rPr lang="en-US" altLang="zh-CN" sz="2200" dirty="0">
                <a:latin typeface="微软雅黑" panose="020B0503020204020204" charset="-122"/>
                <a:ea typeface="微软雅黑" panose="020B0503020204020204" charset="-122"/>
                <a:cs typeface="微软雅黑" panose="020B0503020204020204" charset="-122"/>
              </a:rPr>
              <a:t>2. </a:t>
            </a:r>
            <a:r>
              <a:rPr lang="zh-CN" altLang="en-US" sz="2200" dirty="0">
                <a:latin typeface="微软雅黑" panose="020B0503020204020204" charset="-122"/>
                <a:ea typeface="微软雅黑" panose="020B0503020204020204" charset="-122"/>
                <a:cs typeface="微软雅黑" panose="020B0503020204020204" charset="-122"/>
              </a:rPr>
              <a:t>他认真地履行做父亲的责任。</a:t>
            </a:r>
            <a:r>
              <a:rPr lang="en-US" altLang="zh-CN" sz="2200" dirty="0">
                <a:latin typeface="微软雅黑" panose="020B0503020204020204" charset="-122"/>
                <a:ea typeface="微软雅黑" panose="020B0503020204020204" charset="-122"/>
                <a:cs typeface="微软雅黑" panose="020B0503020204020204" charset="-122"/>
              </a:rPr>
              <a:t>(take… seriously)</a:t>
            </a:r>
          </a:p>
          <a:p>
            <a:pPr algn="just">
              <a:lnSpc>
                <a:spcPts val="2000"/>
              </a:lnSpc>
            </a:pPr>
            <a:endParaRPr lang="en-US" altLang="zh-CN" sz="2200" dirty="0">
              <a:latin typeface="微软雅黑" panose="020B0503020204020204" charset="-122"/>
              <a:ea typeface="微软雅黑" panose="020B0503020204020204" charset="-122"/>
              <a:cs typeface="微软雅黑" panose="020B0503020204020204" charset="-122"/>
            </a:endParaRPr>
          </a:p>
          <a:p>
            <a:pPr algn="just">
              <a:lnSpc>
                <a:spcPts val="2000"/>
              </a:lnSpc>
            </a:pPr>
            <a:endParaRPr lang="en-US" altLang="zh-CN" sz="2200" dirty="0">
              <a:latin typeface="微软雅黑" panose="020B0503020204020204" charset="-122"/>
              <a:ea typeface="微软雅黑" panose="020B0503020204020204" charset="-122"/>
              <a:cs typeface="微软雅黑" panose="020B0503020204020204" charset="-122"/>
            </a:endParaRPr>
          </a:p>
          <a:p>
            <a:pPr algn="just">
              <a:lnSpc>
                <a:spcPts val="2000"/>
              </a:lnSpc>
            </a:pPr>
            <a:endParaRPr lang="en-US" altLang="zh-CN" sz="2200" dirty="0">
              <a:latin typeface="微软雅黑" panose="020B0503020204020204" charset="-122"/>
              <a:ea typeface="微软雅黑" panose="020B0503020204020204" charset="-122"/>
              <a:cs typeface="微软雅黑" panose="020B0503020204020204" charset="-122"/>
            </a:endParaRPr>
          </a:p>
          <a:p>
            <a:pPr algn="just">
              <a:lnSpc>
                <a:spcPts val="2000"/>
              </a:lnSpc>
            </a:pPr>
            <a:r>
              <a:rPr lang="en-US" altLang="zh-CN" sz="2200" dirty="0">
                <a:latin typeface="微软雅黑" panose="020B0503020204020204" charset="-122"/>
                <a:ea typeface="微软雅黑" panose="020B0503020204020204" charset="-122"/>
                <a:cs typeface="微软雅黑" panose="020B0503020204020204" charset="-122"/>
              </a:rPr>
              <a:t>3. </a:t>
            </a:r>
            <a:r>
              <a:rPr lang="zh-CN" altLang="en-US" sz="2200" dirty="0">
                <a:latin typeface="微软雅黑" panose="020B0503020204020204" charset="-122"/>
                <a:ea typeface="微软雅黑" panose="020B0503020204020204" charset="-122"/>
                <a:cs typeface="微软雅黑" panose="020B0503020204020204" charset="-122"/>
              </a:rPr>
              <a:t>他们总觉得帮助他人、不计个人得失是一种乐趣。</a:t>
            </a:r>
            <a:r>
              <a:rPr lang="en-US" altLang="zh-CN" sz="2200" dirty="0">
                <a:latin typeface="微软雅黑" panose="020B0503020204020204" charset="-122"/>
                <a:ea typeface="微软雅黑" panose="020B0503020204020204" charset="-122"/>
                <a:cs typeface="微软雅黑" panose="020B0503020204020204" charset="-122"/>
              </a:rPr>
              <a:t>(give thought to)</a:t>
            </a:r>
          </a:p>
        </p:txBody>
      </p:sp>
      <p:sp>
        <p:nvSpPr>
          <p:cNvPr id="10" name="文本框 9"/>
          <p:cNvSpPr txBox="1"/>
          <p:nvPr/>
        </p:nvSpPr>
        <p:spPr>
          <a:xfrm>
            <a:off x="6897621" y="4698009"/>
            <a:ext cx="184731" cy="461665"/>
          </a:xfrm>
          <a:prstGeom prst="rect">
            <a:avLst/>
          </a:prstGeom>
          <a:noFill/>
        </p:spPr>
        <p:txBody>
          <a:bodyPr wrap="none" rtlCol="0">
            <a:spAutoFit/>
          </a:bodyPr>
          <a:lstStyle/>
          <a:p>
            <a:pPr algn="l"/>
            <a:endParaRPr lang="zh-CN" altLang="en-US" sz="2400" dirty="0">
              <a:effectLst/>
              <a:latin typeface="Times New Roman" panose="02020603050405020304" pitchFamily="18" charset="0"/>
              <a:ea typeface="宋体" panose="02010600030101010101" pitchFamily="2" charset="-122"/>
            </a:endParaRPr>
          </a:p>
        </p:txBody>
      </p:sp>
      <p:pic>
        <p:nvPicPr>
          <p:cNvPr id="22" name="图片 21"/>
          <p:cNvPicPr>
            <a:picLocks noChangeAspect="1"/>
          </p:cNvPicPr>
          <p:nvPr/>
        </p:nvPicPr>
        <p:blipFill>
          <a:blip r:embed="rId2"/>
          <a:stretch>
            <a:fillRect/>
          </a:stretch>
        </p:blipFill>
        <p:spPr>
          <a:xfrm>
            <a:off x="614552" y="1478193"/>
            <a:ext cx="640936" cy="562294"/>
          </a:xfrm>
          <a:prstGeom prst="rect">
            <a:avLst/>
          </a:prstGeom>
        </p:spPr>
      </p:pic>
      <p:grpSp>
        <p:nvGrpSpPr>
          <p:cNvPr id="19" name="组合 18"/>
          <p:cNvGrpSpPr/>
          <p:nvPr/>
        </p:nvGrpSpPr>
        <p:grpSpPr>
          <a:xfrm>
            <a:off x="867550" y="283464"/>
            <a:ext cx="1179420" cy="1051559"/>
            <a:chOff x="1313" y="323"/>
            <a:chExt cx="2280" cy="2032"/>
          </a:xfrm>
        </p:grpSpPr>
        <p:grpSp>
          <p:nvGrpSpPr>
            <p:cNvPr id="20" name="组合 158"/>
            <p:cNvGrpSpPr/>
            <p:nvPr/>
          </p:nvGrpSpPr>
          <p:grpSpPr>
            <a:xfrm>
              <a:off x="1313" y="323"/>
              <a:ext cx="2280" cy="2032"/>
              <a:chOff x="3720691" y="2824413"/>
              <a:chExt cx="1341120" cy="1209172"/>
            </a:xfrm>
          </p:grpSpPr>
          <p:sp>
            <p:nvSpPr>
              <p:cNvPr id="24"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5"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1"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3" name="图片 22"/>
            <p:cNvPicPr>
              <a:picLocks noChangeAspect="1"/>
            </p:cNvPicPr>
            <p:nvPr/>
          </p:nvPicPr>
          <p:blipFill>
            <a:blip r:embed="rId3"/>
            <a:stretch>
              <a:fillRect/>
            </a:stretch>
          </p:blipFill>
          <p:spPr>
            <a:xfrm>
              <a:off x="1635" y="568"/>
              <a:ext cx="1538" cy="1537"/>
            </a:xfrm>
            <a:prstGeom prst="rect">
              <a:avLst/>
            </a:prstGeom>
            <a:noFill/>
            <a:ln w="9525">
              <a:noFill/>
            </a:ln>
          </p:spPr>
        </p:pic>
      </p:grpSp>
      <p:sp>
        <p:nvSpPr>
          <p:cNvPr id="26" name="文本框 25">
            <a:extLst>
              <a:ext uri="{FF2B5EF4-FFF2-40B4-BE49-F238E27FC236}">
                <a16:creationId xmlns:a16="http://schemas.microsoft.com/office/drawing/2014/main" id="{76C235E3-7150-4041-A8FD-489438DF6EC6}"/>
              </a:ext>
            </a:extLst>
          </p:cNvPr>
          <p:cNvSpPr txBox="1"/>
          <p:nvPr/>
        </p:nvSpPr>
        <p:spPr>
          <a:xfrm>
            <a:off x="1048374" y="3310275"/>
            <a:ext cx="9596281" cy="461665"/>
          </a:xfrm>
          <a:prstGeom prst="rect">
            <a:avLst/>
          </a:prstGeom>
          <a:noFill/>
        </p:spPr>
        <p:txBody>
          <a:bodyPr wrap="none" rtlCol="0">
            <a:spAutoFit/>
          </a:bodyPr>
          <a:lstStyle/>
          <a:p>
            <a:r>
              <a:rPr lang="en-US" altLang="zh-CN" sz="2400" dirty="0">
                <a:latin typeface="Calibri" panose="020F0502020204030204" pitchFamily="34" charset="0"/>
                <a:ea typeface="等线" panose="02010600030101010101" pitchFamily="2" charset="-122"/>
                <a:cs typeface="Calibri" panose="020F0502020204030204" pitchFamily="34" charset="0"/>
              </a:rPr>
              <a:t>New words and phrases may </a:t>
            </a:r>
            <a:r>
              <a:rPr lang="en-US" altLang="zh-CN" sz="2400" dirty="0">
                <a:solidFill>
                  <a:srgbClr val="C00000"/>
                </a:solidFill>
                <a:latin typeface="Calibri" panose="020F0502020204030204" pitchFamily="34" charset="0"/>
                <a:ea typeface="等线" panose="02010600030101010101" pitchFamily="2" charset="-122"/>
                <a:cs typeface="Calibri" panose="020F0502020204030204" pitchFamily="34" charset="0"/>
              </a:rPr>
              <a:t>eventually make their way into </a:t>
            </a:r>
            <a:r>
              <a:rPr lang="en-US" altLang="zh-CN" sz="2400" dirty="0">
                <a:latin typeface="Calibri" panose="020F0502020204030204" pitchFamily="34" charset="0"/>
                <a:ea typeface="等线" panose="02010600030101010101" pitchFamily="2" charset="-122"/>
                <a:cs typeface="Calibri" panose="020F0502020204030204" pitchFamily="34" charset="0"/>
              </a:rPr>
              <a:t>the dictionary. </a:t>
            </a:r>
            <a:endParaRPr lang="zh-CN" altLang="en-US" sz="2400" dirty="0">
              <a:solidFill>
                <a:srgbClr val="C00000"/>
              </a:solidFill>
              <a:effectLst/>
              <a:latin typeface="Calibri" panose="020F0502020204030204" pitchFamily="34" charset="0"/>
              <a:ea typeface="宋体" panose="02010600030101010101" pitchFamily="2" charset="-122"/>
              <a:cs typeface="Calibri" panose="020F0502020204030204" pitchFamily="34" charset="0"/>
            </a:endParaRPr>
          </a:p>
        </p:txBody>
      </p:sp>
      <p:sp>
        <p:nvSpPr>
          <p:cNvPr id="27" name="文本框 26">
            <a:extLst>
              <a:ext uri="{FF2B5EF4-FFF2-40B4-BE49-F238E27FC236}">
                <a16:creationId xmlns:a16="http://schemas.microsoft.com/office/drawing/2014/main" id="{501430F6-64B4-48EF-A716-FA14C68AD8CB}"/>
              </a:ext>
            </a:extLst>
          </p:cNvPr>
          <p:cNvSpPr txBox="1"/>
          <p:nvPr/>
        </p:nvSpPr>
        <p:spPr>
          <a:xfrm>
            <a:off x="1048374" y="4300714"/>
            <a:ext cx="6209392" cy="461665"/>
          </a:xfrm>
          <a:prstGeom prst="rect">
            <a:avLst/>
          </a:prstGeom>
          <a:noFill/>
        </p:spPr>
        <p:txBody>
          <a:bodyPr wrap="none" rtlCol="0">
            <a:spAutoFit/>
          </a:bodyPr>
          <a:lstStyle/>
          <a:p>
            <a:r>
              <a:rPr lang="en-US" altLang="zh-CN" sz="2400" dirty="0"/>
              <a:t>He </a:t>
            </a:r>
            <a:r>
              <a:rPr lang="en-US" altLang="zh-CN" sz="2400" dirty="0">
                <a:solidFill>
                  <a:srgbClr val="C00000"/>
                </a:solidFill>
              </a:rPr>
              <a:t>took</a:t>
            </a:r>
            <a:r>
              <a:rPr lang="en-US" altLang="zh-CN" sz="2400" dirty="0"/>
              <a:t> his responsibilities as a father </a:t>
            </a:r>
            <a:r>
              <a:rPr lang="en-US" altLang="zh-CN" sz="2400" dirty="0">
                <a:solidFill>
                  <a:srgbClr val="C00000"/>
                </a:solidFill>
              </a:rPr>
              <a:t>seriously</a:t>
            </a:r>
            <a:r>
              <a:rPr lang="en-US" altLang="zh-CN" sz="2400" dirty="0"/>
              <a:t>. </a:t>
            </a:r>
            <a:endParaRPr lang="zh-CN" altLang="zh-CN" sz="2400" dirty="0"/>
          </a:p>
        </p:txBody>
      </p:sp>
      <p:sp>
        <p:nvSpPr>
          <p:cNvPr id="28" name="文本框 27">
            <a:extLst>
              <a:ext uri="{FF2B5EF4-FFF2-40B4-BE49-F238E27FC236}">
                <a16:creationId xmlns:a16="http://schemas.microsoft.com/office/drawing/2014/main" id="{7882D6A8-1E74-488F-AA01-15EDF15C3DE1}"/>
              </a:ext>
            </a:extLst>
          </p:cNvPr>
          <p:cNvSpPr txBox="1"/>
          <p:nvPr/>
        </p:nvSpPr>
        <p:spPr>
          <a:xfrm>
            <a:off x="1048375" y="5318623"/>
            <a:ext cx="9997998" cy="830997"/>
          </a:xfrm>
          <a:prstGeom prst="rect">
            <a:avLst/>
          </a:prstGeom>
          <a:noFill/>
        </p:spPr>
        <p:txBody>
          <a:bodyPr wrap="square" rtlCol="0">
            <a:spAutoFit/>
          </a:bodyPr>
          <a:lstStyle/>
          <a:p>
            <a:r>
              <a:rPr lang="en-US" altLang="zh-CN" sz="2400" dirty="0"/>
              <a:t>They always find it a pleasure to assist others and </a:t>
            </a:r>
            <a:r>
              <a:rPr lang="en-US" altLang="zh-CN" sz="2400" dirty="0">
                <a:solidFill>
                  <a:srgbClr val="C00000"/>
                </a:solidFill>
              </a:rPr>
              <a:t>give no thought to </a:t>
            </a:r>
            <a:r>
              <a:rPr lang="en-US" altLang="zh-CN" sz="2400" dirty="0"/>
              <a:t>personal gains or losses. </a:t>
            </a:r>
            <a:endParaRPr lang="zh-CN" altLang="zh-CN" sz="2400" dirty="0"/>
          </a:p>
        </p:txBody>
      </p:sp>
    </p:spTree>
    <p:extLst>
      <p:ext uri="{BB962C8B-B14F-4D97-AF65-F5344CB8AC3E}">
        <p14:creationId xmlns:p14="http://schemas.microsoft.com/office/powerpoint/2010/main" val="984783016"/>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500"/>
                                        <p:tgtEl>
                                          <p:spTgt spid="2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7"/>
                                        </p:tgtEl>
                                        <p:attrNameLst>
                                          <p:attrName>style.visibility</p:attrName>
                                        </p:attrNameLst>
                                      </p:cBhvr>
                                      <p:to>
                                        <p:strVal val="visible"/>
                                      </p:to>
                                    </p:set>
                                    <p:animEffect transition="in" filter="fade">
                                      <p:cBhvr>
                                        <p:cTn id="12" dur="500"/>
                                        <p:tgtEl>
                                          <p:spTgt spid="2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8"/>
                                        </p:tgtEl>
                                        <p:attrNameLst>
                                          <p:attrName>style.visibility</p:attrName>
                                        </p:attrNameLst>
                                      </p:cBhvr>
                                      <p:to>
                                        <p:strVal val="visible"/>
                                      </p:to>
                                    </p:set>
                                    <p:animEffect transition="in" filter="fade">
                                      <p:cBhvr>
                                        <p:cTn id="17"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28"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Further Enhancement</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6" name="文本框 5"/>
          <p:cNvSpPr txBox="1"/>
          <p:nvPr/>
        </p:nvSpPr>
        <p:spPr>
          <a:xfrm>
            <a:off x="700405" y="1516560"/>
            <a:ext cx="11047095" cy="3967240"/>
          </a:xfrm>
          <a:prstGeom prst="rect">
            <a:avLst/>
          </a:prstGeom>
          <a:noFill/>
        </p:spPr>
        <p:txBody>
          <a:bodyPr wrap="square">
            <a:spAutoFit/>
          </a:bodyPr>
          <a:lstStyle/>
          <a:p>
            <a:pPr algn="l" fontAlgn="auto">
              <a:lnSpc>
                <a:spcPct val="120000"/>
              </a:lnSpc>
            </a:pPr>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chemeClr val="accent2">
                    <a:lumMod val="75000"/>
                  </a:schemeClr>
                </a:solidFill>
                <a:latin typeface="Calibri" panose="020F0502020204030204" pitchFamily="34" charset="0"/>
                <a:ea typeface="宋体" panose="02010600030101010101" pitchFamily="2" charset="-122"/>
                <a:cs typeface="Calibri" panose="020F0502020204030204" pitchFamily="34" charset="0"/>
              </a:rPr>
              <a:t>Translation</a:t>
            </a:r>
          </a:p>
          <a:p>
            <a:r>
              <a:rPr lang="en-US" altLang="zh-CN" sz="2400" i="1" dirty="0">
                <a:solidFill>
                  <a:srgbClr val="0070C0"/>
                </a:solidFill>
                <a:latin typeface="Calibri" panose="020F0502020204030204" pitchFamily="34" charset="0"/>
                <a:ea typeface="黑体" panose="02010609060101010101" pitchFamily="49" charset="-122"/>
                <a:cs typeface="Calibri" panose="020F0502020204030204" pitchFamily="34" charset="0"/>
              </a:rPr>
              <a:t>Translate the following Chinese sentences into English while using the words or expressions given in the brackets.</a:t>
            </a:r>
          </a:p>
          <a:p>
            <a:pPr algn="just">
              <a:lnSpc>
                <a:spcPct val="120000"/>
              </a:lnSpc>
            </a:pPr>
            <a:endParaRPr lang="en-US" altLang="zh-CN" sz="1000" dirty="0">
              <a:latin typeface="微软雅黑" panose="020B0503020204020204" charset="-122"/>
              <a:ea typeface="微软雅黑" panose="020B0503020204020204" charset="-122"/>
              <a:cs typeface="微软雅黑" panose="020B0503020204020204" charset="-122"/>
            </a:endParaRPr>
          </a:p>
          <a:p>
            <a:r>
              <a:rPr lang="en-US" altLang="zh-CN" sz="2200" dirty="0">
                <a:latin typeface="微软雅黑" panose="020B0503020204020204" charset="-122"/>
                <a:ea typeface="微软雅黑" panose="020B0503020204020204" charset="-122"/>
                <a:cs typeface="微软雅黑" panose="020B0503020204020204" charset="-122"/>
              </a:rPr>
              <a:t>4. </a:t>
            </a:r>
            <a:r>
              <a:rPr lang="zh-CN" altLang="en-US" sz="2200" dirty="0">
                <a:latin typeface="微软雅黑" panose="020B0503020204020204" charset="-122"/>
                <a:ea typeface="微软雅黑" panose="020B0503020204020204" charset="-122"/>
                <a:cs typeface="微软雅黑" panose="020B0503020204020204" charset="-122"/>
              </a:rPr>
              <a:t>他假装没有听到她的抱怨，打算把话岔开。（</a:t>
            </a:r>
            <a:r>
              <a:rPr lang="en-US" altLang="zh-CN" sz="2200" dirty="0">
                <a:latin typeface="微软雅黑" panose="020B0503020204020204" charset="-122"/>
                <a:ea typeface="微软雅黑" panose="020B0503020204020204" charset="-122"/>
                <a:cs typeface="微软雅黑" panose="020B0503020204020204" charset="-122"/>
              </a:rPr>
              <a:t>pretend, steer away</a:t>
            </a:r>
            <a:r>
              <a:rPr lang="zh-CN" altLang="en-US" sz="2200" dirty="0">
                <a:latin typeface="微软雅黑" panose="020B0503020204020204" charset="-122"/>
                <a:ea typeface="微软雅黑" panose="020B0503020204020204" charset="-122"/>
                <a:cs typeface="微软雅黑" panose="020B0503020204020204" charset="-122"/>
              </a:rPr>
              <a:t>） </a:t>
            </a:r>
            <a:endParaRPr lang="en-US" altLang="zh-CN" sz="2200" dirty="0">
              <a:latin typeface="微软雅黑" panose="020B0503020204020204" charset="-122"/>
              <a:ea typeface="微软雅黑" panose="020B0503020204020204" charset="-122"/>
              <a:cs typeface="微软雅黑" panose="020B0503020204020204" charset="-122"/>
            </a:endParaRPr>
          </a:p>
          <a:p>
            <a:endParaRPr lang="en-US" altLang="zh-CN" dirty="0">
              <a:latin typeface="微软雅黑" panose="020B0503020204020204" charset="-122"/>
              <a:ea typeface="微软雅黑" panose="020B0503020204020204" charset="-122"/>
              <a:cs typeface="微软雅黑" panose="020B0503020204020204" charset="-122"/>
            </a:endParaRPr>
          </a:p>
          <a:p>
            <a:endParaRPr lang="en-US" altLang="zh-CN" sz="2200" dirty="0">
              <a:latin typeface="微软雅黑" panose="020B0503020204020204" charset="-122"/>
              <a:ea typeface="微软雅黑" panose="020B0503020204020204" charset="-122"/>
              <a:cs typeface="微软雅黑" panose="020B0503020204020204" charset="-122"/>
            </a:endParaRPr>
          </a:p>
          <a:p>
            <a:r>
              <a:rPr lang="en-US" altLang="zh-CN" sz="2200" dirty="0">
                <a:latin typeface="微软雅黑" panose="020B0503020204020204" charset="-122"/>
                <a:ea typeface="微软雅黑" panose="020B0503020204020204" charset="-122"/>
                <a:cs typeface="微软雅黑" panose="020B0503020204020204" charset="-122"/>
              </a:rPr>
              <a:t>5. </a:t>
            </a:r>
            <a:r>
              <a:rPr lang="zh-CN" altLang="en-US" sz="2200" dirty="0">
                <a:latin typeface="微软雅黑" panose="020B0503020204020204" charset="-122"/>
                <a:ea typeface="微软雅黑" panose="020B0503020204020204" charset="-122"/>
                <a:cs typeface="微软雅黑" panose="020B0503020204020204" charset="-122"/>
              </a:rPr>
              <a:t>他无法想象新搬来的隔壁邻居会以交朋友为名找他做伴。（</a:t>
            </a:r>
            <a:r>
              <a:rPr lang="en-US" altLang="zh-CN" sz="2200" dirty="0">
                <a:latin typeface="微软雅黑" panose="020B0503020204020204" charset="-122"/>
                <a:ea typeface="微软雅黑" panose="020B0503020204020204" charset="-122"/>
                <a:cs typeface="微软雅黑" panose="020B0503020204020204" charset="-122"/>
              </a:rPr>
              <a:t>in the guise of, envision</a:t>
            </a:r>
            <a:r>
              <a:rPr lang="zh-CN" altLang="en-US" sz="2200" dirty="0">
                <a:latin typeface="微软雅黑" panose="020B0503020204020204" charset="-122"/>
                <a:ea typeface="微软雅黑" panose="020B0503020204020204" charset="-122"/>
                <a:cs typeface="微软雅黑" panose="020B0503020204020204" charset="-122"/>
              </a:rPr>
              <a:t>）</a:t>
            </a:r>
            <a:endParaRPr lang="en-US" altLang="zh-CN" sz="2200" dirty="0">
              <a:latin typeface="微软雅黑" panose="020B0503020204020204" charset="-122"/>
              <a:ea typeface="微软雅黑" panose="020B0503020204020204" charset="-122"/>
              <a:cs typeface="微软雅黑" panose="020B0503020204020204" charset="-122"/>
            </a:endParaRPr>
          </a:p>
          <a:p>
            <a:endParaRPr lang="en-US" altLang="zh-CN" sz="3500" dirty="0">
              <a:latin typeface="微软雅黑" panose="020B0503020204020204" charset="-122"/>
              <a:ea typeface="微软雅黑" panose="020B0503020204020204" charset="-122"/>
              <a:cs typeface="微软雅黑" panose="020B0503020204020204" charset="-122"/>
            </a:endParaRPr>
          </a:p>
          <a:p>
            <a:endParaRPr lang="en-US" altLang="zh-CN" sz="2200" dirty="0">
              <a:latin typeface="微软雅黑" panose="020B0503020204020204" charset="-122"/>
              <a:ea typeface="微软雅黑" panose="020B0503020204020204" charset="-122"/>
              <a:cs typeface="微软雅黑" panose="020B0503020204020204" charset="-122"/>
            </a:endParaRPr>
          </a:p>
          <a:p>
            <a:r>
              <a:rPr lang="en-US" altLang="zh-CN" sz="2200" dirty="0">
                <a:latin typeface="微软雅黑" panose="020B0503020204020204" charset="-122"/>
                <a:ea typeface="微软雅黑" panose="020B0503020204020204" charset="-122"/>
                <a:cs typeface="微软雅黑" panose="020B0503020204020204" charset="-122"/>
              </a:rPr>
              <a:t>6. </a:t>
            </a:r>
            <a:r>
              <a:rPr lang="zh-CN" altLang="en-US" sz="2200" dirty="0">
                <a:latin typeface="微软雅黑" panose="020B0503020204020204" charset="-122"/>
                <a:ea typeface="微软雅黑" panose="020B0503020204020204" charset="-122"/>
                <a:cs typeface="微软雅黑" panose="020B0503020204020204" charset="-122"/>
              </a:rPr>
              <a:t>到底该不该指出她发言中用词不当的地方，他感到左右为难。（</a:t>
            </a:r>
            <a:r>
              <a:rPr lang="en-US" altLang="zh-CN" sz="2200" dirty="0">
                <a:latin typeface="微软雅黑" panose="020B0503020204020204" charset="-122"/>
                <a:ea typeface="微软雅黑" panose="020B0503020204020204" charset="-122"/>
                <a:cs typeface="微软雅黑" panose="020B0503020204020204" charset="-122"/>
              </a:rPr>
              <a:t>in a quandary, term</a:t>
            </a:r>
            <a:r>
              <a:rPr lang="zh-CN" altLang="en-US" sz="2200" dirty="0">
                <a:latin typeface="微软雅黑" panose="020B0503020204020204" charset="-122"/>
                <a:ea typeface="微软雅黑" panose="020B0503020204020204" charset="-122"/>
                <a:cs typeface="微软雅黑" panose="020B0503020204020204" charset="-122"/>
              </a:rPr>
              <a:t>） </a:t>
            </a:r>
          </a:p>
        </p:txBody>
      </p:sp>
      <p:sp>
        <p:nvSpPr>
          <p:cNvPr id="10" name="文本框 9"/>
          <p:cNvSpPr txBox="1"/>
          <p:nvPr/>
        </p:nvSpPr>
        <p:spPr>
          <a:xfrm>
            <a:off x="6897621" y="4698009"/>
            <a:ext cx="184731" cy="461665"/>
          </a:xfrm>
          <a:prstGeom prst="rect">
            <a:avLst/>
          </a:prstGeom>
          <a:noFill/>
        </p:spPr>
        <p:txBody>
          <a:bodyPr wrap="none" rtlCol="0">
            <a:spAutoFit/>
          </a:bodyPr>
          <a:lstStyle/>
          <a:p>
            <a:pPr algn="l"/>
            <a:endParaRPr lang="zh-CN" altLang="en-US" sz="2400" dirty="0">
              <a:effectLst/>
              <a:latin typeface="Times New Roman" panose="02020603050405020304" pitchFamily="18" charset="0"/>
              <a:ea typeface="宋体" panose="02010600030101010101" pitchFamily="2" charset="-122"/>
            </a:endParaRPr>
          </a:p>
        </p:txBody>
      </p:sp>
      <p:pic>
        <p:nvPicPr>
          <p:cNvPr id="22" name="图片 21"/>
          <p:cNvPicPr>
            <a:picLocks noChangeAspect="1"/>
          </p:cNvPicPr>
          <p:nvPr/>
        </p:nvPicPr>
        <p:blipFill>
          <a:blip r:embed="rId2"/>
          <a:stretch>
            <a:fillRect/>
          </a:stretch>
        </p:blipFill>
        <p:spPr>
          <a:xfrm>
            <a:off x="614552" y="1478193"/>
            <a:ext cx="640936" cy="562294"/>
          </a:xfrm>
          <a:prstGeom prst="rect">
            <a:avLst/>
          </a:prstGeom>
        </p:spPr>
      </p:pic>
      <p:grpSp>
        <p:nvGrpSpPr>
          <p:cNvPr id="19" name="组合 18"/>
          <p:cNvGrpSpPr/>
          <p:nvPr/>
        </p:nvGrpSpPr>
        <p:grpSpPr>
          <a:xfrm>
            <a:off x="867550" y="283464"/>
            <a:ext cx="1179420" cy="1051559"/>
            <a:chOff x="1313" y="323"/>
            <a:chExt cx="2280" cy="2032"/>
          </a:xfrm>
        </p:grpSpPr>
        <p:grpSp>
          <p:nvGrpSpPr>
            <p:cNvPr id="20" name="组合 158"/>
            <p:cNvGrpSpPr/>
            <p:nvPr/>
          </p:nvGrpSpPr>
          <p:grpSpPr>
            <a:xfrm>
              <a:off x="1313" y="323"/>
              <a:ext cx="2280" cy="2032"/>
              <a:chOff x="3720691" y="2824413"/>
              <a:chExt cx="1341120" cy="1209172"/>
            </a:xfrm>
          </p:grpSpPr>
          <p:sp>
            <p:nvSpPr>
              <p:cNvPr id="24"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5"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1"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3" name="图片 22"/>
            <p:cNvPicPr>
              <a:picLocks noChangeAspect="1"/>
            </p:cNvPicPr>
            <p:nvPr/>
          </p:nvPicPr>
          <p:blipFill>
            <a:blip r:embed="rId3"/>
            <a:stretch>
              <a:fillRect/>
            </a:stretch>
          </p:blipFill>
          <p:spPr>
            <a:xfrm>
              <a:off x="1635" y="568"/>
              <a:ext cx="1538" cy="1537"/>
            </a:xfrm>
            <a:prstGeom prst="rect">
              <a:avLst/>
            </a:prstGeom>
            <a:noFill/>
            <a:ln w="9525">
              <a:noFill/>
            </a:ln>
          </p:spPr>
        </p:pic>
      </p:grpSp>
      <p:sp>
        <p:nvSpPr>
          <p:cNvPr id="29" name="文本框 28">
            <a:extLst>
              <a:ext uri="{FF2B5EF4-FFF2-40B4-BE49-F238E27FC236}">
                <a16:creationId xmlns:a16="http://schemas.microsoft.com/office/drawing/2014/main" id="{4D611831-EB65-4C0E-AD13-F116904096C8}"/>
              </a:ext>
            </a:extLst>
          </p:cNvPr>
          <p:cNvSpPr txBox="1"/>
          <p:nvPr/>
        </p:nvSpPr>
        <p:spPr>
          <a:xfrm>
            <a:off x="1028810" y="3212828"/>
            <a:ext cx="10710817" cy="487441"/>
          </a:xfrm>
          <a:prstGeom prst="rect">
            <a:avLst/>
          </a:prstGeom>
          <a:noFill/>
        </p:spPr>
        <p:txBody>
          <a:bodyPr wrap="none" rtlCol="0">
            <a:spAutoFit/>
          </a:bodyPr>
          <a:lstStyle/>
          <a:p>
            <a:pPr>
              <a:lnSpc>
                <a:spcPct val="114000"/>
              </a:lnSpc>
            </a:pPr>
            <a:r>
              <a:rPr lang="en-US" altLang="zh-CN" sz="2400" dirty="0"/>
              <a:t>He </a:t>
            </a:r>
            <a:r>
              <a:rPr lang="en-US" altLang="zh-CN" sz="2400" dirty="0">
                <a:solidFill>
                  <a:srgbClr val="C00000"/>
                </a:solidFill>
              </a:rPr>
              <a:t>pretended</a:t>
            </a:r>
            <a:r>
              <a:rPr lang="en-US" altLang="zh-CN" sz="2400" dirty="0"/>
              <a:t> not to hear her complaints and tried to </a:t>
            </a:r>
            <a:r>
              <a:rPr lang="en-US" altLang="zh-CN" sz="2400" dirty="0">
                <a:solidFill>
                  <a:srgbClr val="C00000"/>
                </a:solidFill>
              </a:rPr>
              <a:t>steer </a:t>
            </a:r>
            <a:r>
              <a:rPr lang="en-US" altLang="zh-CN" sz="2400" dirty="0"/>
              <a:t>their conversation </a:t>
            </a:r>
            <a:r>
              <a:rPr lang="en-US" altLang="zh-CN" sz="2400" dirty="0">
                <a:solidFill>
                  <a:srgbClr val="C00000"/>
                </a:solidFill>
              </a:rPr>
              <a:t>away</a:t>
            </a:r>
            <a:r>
              <a:rPr lang="en-US" altLang="zh-CN" sz="2400" dirty="0"/>
              <a:t>. </a:t>
            </a:r>
            <a:endParaRPr lang="zh-CN" altLang="en-US" sz="2400" dirty="0">
              <a:effectLst/>
              <a:latin typeface="Times New Roman" panose="02020603050405020304" pitchFamily="18" charset="0"/>
              <a:ea typeface="宋体" panose="02010600030101010101" pitchFamily="2" charset="-122"/>
            </a:endParaRPr>
          </a:p>
        </p:txBody>
      </p:sp>
      <p:sp>
        <p:nvSpPr>
          <p:cNvPr id="30" name="文本框 29">
            <a:extLst>
              <a:ext uri="{FF2B5EF4-FFF2-40B4-BE49-F238E27FC236}">
                <a16:creationId xmlns:a16="http://schemas.microsoft.com/office/drawing/2014/main" id="{501430F6-64B4-48EF-A716-FA14C68AD8CB}"/>
              </a:ext>
            </a:extLst>
          </p:cNvPr>
          <p:cNvSpPr txBox="1"/>
          <p:nvPr/>
        </p:nvSpPr>
        <p:spPr>
          <a:xfrm>
            <a:off x="1028810" y="4213895"/>
            <a:ext cx="10607455" cy="830997"/>
          </a:xfrm>
          <a:prstGeom prst="rect">
            <a:avLst/>
          </a:prstGeom>
          <a:noFill/>
        </p:spPr>
        <p:txBody>
          <a:bodyPr wrap="square" rtlCol="0">
            <a:spAutoFit/>
          </a:bodyPr>
          <a:lstStyle/>
          <a:p>
            <a:pPr algn="just"/>
            <a:r>
              <a:rPr lang="en-US" altLang="zh-CN" sz="2400" dirty="0">
                <a:latin typeface="Calibri" panose="020F0502020204030204" pitchFamily="34" charset="0"/>
                <a:ea typeface="黑体" panose="02010609060101010101" pitchFamily="49" charset="-122"/>
                <a:cs typeface="Calibri" panose="020F0502020204030204" pitchFamily="34" charset="0"/>
              </a:rPr>
              <a:t>He couldn’t </a:t>
            </a:r>
            <a:r>
              <a:rPr lang="en-US" altLang="zh-CN" sz="2400" dirty="0">
                <a:solidFill>
                  <a:srgbClr val="C00000"/>
                </a:solidFill>
                <a:latin typeface="Calibri" panose="020F0502020204030204" pitchFamily="34" charset="0"/>
                <a:ea typeface="黑体" panose="02010609060101010101" pitchFamily="49" charset="-122"/>
                <a:cs typeface="Calibri" panose="020F0502020204030204" pitchFamily="34" charset="0"/>
              </a:rPr>
              <a:t>envision</a:t>
            </a:r>
            <a:r>
              <a:rPr lang="en-US" altLang="zh-CN" sz="2400" dirty="0">
                <a:latin typeface="Calibri" panose="020F0502020204030204" pitchFamily="34" charset="0"/>
                <a:ea typeface="黑体" panose="02010609060101010101" pitchFamily="49" charset="-122"/>
                <a:cs typeface="Calibri" panose="020F0502020204030204" pitchFamily="34" charset="0"/>
              </a:rPr>
              <a:t> that his new next-door neighbor would seek his company </a:t>
            </a:r>
            <a:r>
              <a:rPr lang="en-US" altLang="zh-CN" sz="2400" dirty="0">
                <a:solidFill>
                  <a:srgbClr val="C00000"/>
                </a:solidFill>
                <a:latin typeface="Calibri" panose="020F0502020204030204" pitchFamily="34" charset="0"/>
                <a:ea typeface="黑体" panose="02010609060101010101" pitchFamily="49" charset="-122"/>
                <a:cs typeface="Calibri" panose="020F0502020204030204" pitchFamily="34" charset="0"/>
              </a:rPr>
              <a:t>in the guise of</a:t>
            </a:r>
            <a:r>
              <a:rPr lang="en-US" altLang="zh-CN" sz="2400" dirty="0">
                <a:latin typeface="Calibri" panose="020F0502020204030204" pitchFamily="34" charset="0"/>
                <a:ea typeface="黑体" panose="02010609060101010101" pitchFamily="49" charset="-122"/>
                <a:cs typeface="Calibri" panose="020F0502020204030204" pitchFamily="34" charset="0"/>
              </a:rPr>
              <a:t> friendship. </a:t>
            </a:r>
          </a:p>
        </p:txBody>
      </p:sp>
      <p:sp>
        <p:nvSpPr>
          <p:cNvPr id="31" name="文本框 30">
            <a:extLst>
              <a:ext uri="{FF2B5EF4-FFF2-40B4-BE49-F238E27FC236}">
                <a16:creationId xmlns:a16="http://schemas.microsoft.com/office/drawing/2014/main" id="{7882D6A8-1E74-488F-AA01-15EDF15C3DE1}"/>
              </a:ext>
            </a:extLst>
          </p:cNvPr>
          <p:cNvSpPr txBox="1"/>
          <p:nvPr/>
        </p:nvSpPr>
        <p:spPr>
          <a:xfrm>
            <a:off x="1028810" y="5509672"/>
            <a:ext cx="10992397" cy="461665"/>
          </a:xfrm>
          <a:prstGeom prst="rect">
            <a:avLst/>
          </a:prstGeom>
          <a:noFill/>
        </p:spPr>
        <p:txBody>
          <a:bodyPr wrap="square" rtlCol="0">
            <a:spAutoFit/>
          </a:bodyPr>
          <a:lstStyle/>
          <a:p>
            <a:pPr algn="just"/>
            <a:r>
              <a:rPr lang="en-US" altLang="zh-CN" sz="2400" dirty="0">
                <a:latin typeface="Calibri" panose="020F0502020204030204" pitchFamily="34" charset="0"/>
                <a:ea typeface="黑体" panose="02010609060101010101" pitchFamily="49" charset="-122"/>
                <a:cs typeface="Calibri" panose="020F0502020204030204" pitchFamily="34" charset="0"/>
              </a:rPr>
              <a:t>He </a:t>
            </a:r>
            <a:r>
              <a:rPr lang="en-US" altLang="zh-CN" sz="2400" dirty="0">
                <a:solidFill>
                  <a:srgbClr val="C00000"/>
                </a:solidFill>
                <a:latin typeface="Calibri" panose="020F0502020204030204" pitchFamily="34" charset="0"/>
                <a:ea typeface="黑体" panose="02010609060101010101" pitchFamily="49" charset="-122"/>
                <a:cs typeface="Calibri" panose="020F0502020204030204" pitchFamily="34" charset="0"/>
              </a:rPr>
              <a:t>was in a quandary </a:t>
            </a:r>
            <a:r>
              <a:rPr lang="en-US" altLang="zh-CN" sz="2400" dirty="0">
                <a:latin typeface="Calibri" panose="020F0502020204030204" pitchFamily="34" charset="0"/>
                <a:ea typeface="黑体" panose="02010609060101010101" pitchFamily="49" charset="-122"/>
                <a:cs typeface="Calibri" panose="020F0502020204030204" pitchFamily="34" charset="0"/>
              </a:rPr>
              <a:t>about whether he should point out the wrong </a:t>
            </a:r>
            <a:r>
              <a:rPr lang="en-US" altLang="zh-CN" sz="2400" dirty="0">
                <a:solidFill>
                  <a:srgbClr val="C00000"/>
                </a:solidFill>
                <a:latin typeface="Calibri" panose="020F0502020204030204" pitchFamily="34" charset="0"/>
                <a:ea typeface="黑体" panose="02010609060101010101" pitchFamily="49" charset="-122"/>
                <a:cs typeface="Calibri" panose="020F0502020204030204" pitchFamily="34" charset="0"/>
              </a:rPr>
              <a:t>term</a:t>
            </a:r>
            <a:r>
              <a:rPr lang="en-US" altLang="zh-CN" sz="2400" dirty="0">
                <a:latin typeface="Calibri" panose="020F0502020204030204" pitchFamily="34" charset="0"/>
                <a:ea typeface="黑体" panose="02010609060101010101" pitchFamily="49" charset="-122"/>
                <a:cs typeface="Calibri" panose="020F0502020204030204" pitchFamily="34" charset="0"/>
              </a:rPr>
              <a:t>s used in her .</a:t>
            </a:r>
          </a:p>
        </p:txBody>
      </p:sp>
    </p:spTree>
    <p:extLst>
      <p:ext uri="{BB962C8B-B14F-4D97-AF65-F5344CB8AC3E}">
        <p14:creationId xmlns:p14="http://schemas.microsoft.com/office/powerpoint/2010/main" val="3455673752"/>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0"/>
                                        </p:tgtEl>
                                        <p:attrNameLst>
                                          <p:attrName>style.visibility</p:attrName>
                                        </p:attrNameLst>
                                      </p:cBhvr>
                                      <p:to>
                                        <p:strVal val="visible"/>
                                      </p:to>
                                    </p:set>
                                    <p:animEffect transition="in" filter="fade">
                                      <p:cBhvr>
                                        <p:cTn id="12" dur="500"/>
                                        <p:tgtEl>
                                          <p:spTgt spid="3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1"/>
                                        </p:tgtEl>
                                        <p:attrNameLst>
                                          <p:attrName>style.visibility</p:attrName>
                                        </p:attrNameLst>
                                      </p:cBhvr>
                                      <p:to>
                                        <p:strVal val="visible"/>
                                      </p:to>
                                    </p:set>
                                    <p:animEffect transition="in" filter="fade">
                                      <p:cBhvr>
                                        <p:cTn id="17"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P spid="3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p:cNvSpPr txBox="1"/>
          <p:nvPr/>
        </p:nvSpPr>
        <p:spPr>
          <a:xfrm>
            <a:off x="794430" y="1416673"/>
            <a:ext cx="7110705" cy="461665"/>
          </a:xfrm>
          <a:prstGeom prst="rect">
            <a:avLst/>
          </a:prstGeom>
          <a:noFill/>
        </p:spPr>
        <p:txBody>
          <a:bodyPr wrap="square" rtlCol="0">
            <a:spAutoFit/>
          </a:bodyPr>
          <a:lstStyle/>
          <a:p>
            <a:r>
              <a:rPr lang="en-US" altLang="zh-CN" sz="2400" i="1" dirty="0">
                <a:solidFill>
                  <a:srgbClr val="0070C0"/>
                </a:solidFill>
              </a:rPr>
              <a:t>1. Listen to a report and complete the following outline.</a:t>
            </a:r>
            <a:endParaRPr lang="zh-CN" altLang="en-US" sz="2400" i="1" dirty="0">
              <a:solidFill>
                <a:srgbClr val="0070C0"/>
              </a:solidFill>
            </a:endParaRPr>
          </a:p>
        </p:txBody>
      </p:sp>
      <p:sp>
        <p:nvSpPr>
          <p:cNvPr id="5" name="矩形 4"/>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6" name="矩形 5"/>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5175885"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Pre-reading Discussion</a:t>
            </a:r>
          </a:p>
        </p:txBody>
      </p:sp>
      <p:grpSp>
        <p:nvGrpSpPr>
          <p:cNvPr id="31" name="组合 30"/>
          <p:cNvGrpSpPr/>
          <p:nvPr/>
        </p:nvGrpSpPr>
        <p:grpSpPr>
          <a:xfrm>
            <a:off x="867550" y="283464"/>
            <a:ext cx="1179420" cy="1051559"/>
            <a:chOff x="1313" y="323"/>
            <a:chExt cx="2280" cy="2032"/>
          </a:xfrm>
        </p:grpSpPr>
        <p:grpSp>
          <p:nvGrpSpPr>
            <p:cNvPr id="32" name="组合 158"/>
            <p:cNvGrpSpPr/>
            <p:nvPr/>
          </p:nvGrpSpPr>
          <p:grpSpPr>
            <a:xfrm>
              <a:off x="1313" y="323"/>
              <a:ext cx="2280" cy="2032"/>
              <a:chOff x="3720691" y="2824413"/>
              <a:chExt cx="1341120" cy="1209172"/>
            </a:xfrm>
          </p:grpSpPr>
          <p:sp>
            <p:nvSpPr>
              <p:cNvPr id="35"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36"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33"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34" name="图片 33"/>
            <p:cNvPicPr>
              <a:picLocks noChangeAspect="1"/>
            </p:cNvPicPr>
            <p:nvPr/>
          </p:nvPicPr>
          <p:blipFill>
            <a:blip r:embed="rId4"/>
            <a:stretch>
              <a:fillRect/>
            </a:stretch>
          </p:blipFill>
          <p:spPr>
            <a:xfrm>
              <a:off x="1635" y="568"/>
              <a:ext cx="1538" cy="1537"/>
            </a:xfrm>
            <a:prstGeom prst="rect">
              <a:avLst/>
            </a:prstGeom>
            <a:noFill/>
            <a:ln w="9525">
              <a:noFill/>
            </a:ln>
          </p:spPr>
        </p:pic>
      </p:grpSp>
      <p:pic>
        <p:nvPicPr>
          <p:cNvPr id="25" name="B1U4 Pre-reading discussion">
            <a:hlinkClick r:id="" action="ppaction://media"/>
            <a:extLst>
              <a:ext uri="{FF2B5EF4-FFF2-40B4-BE49-F238E27FC236}">
                <a16:creationId xmlns:a16="http://schemas.microsoft.com/office/drawing/2014/main" id="{5C82F7A5-2F94-444E-A4D4-8EA5FAEF1051}"/>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7916489" y="1361326"/>
            <a:ext cx="576943" cy="576943"/>
          </a:xfrm>
          <a:prstGeom prst="rect">
            <a:avLst/>
          </a:prstGeom>
        </p:spPr>
      </p:pic>
      <p:sp>
        <p:nvSpPr>
          <p:cNvPr id="27" name="文本框 26">
            <a:extLst>
              <a:ext uri="{FF2B5EF4-FFF2-40B4-BE49-F238E27FC236}">
                <a16:creationId xmlns:a16="http://schemas.microsoft.com/office/drawing/2014/main" id="{5503F1A7-1CC4-43B6-B487-6A8C29108314}"/>
              </a:ext>
            </a:extLst>
          </p:cNvPr>
          <p:cNvSpPr txBox="1"/>
          <p:nvPr/>
        </p:nvSpPr>
        <p:spPr>
          <a:xfrm>
            <a:off x="899373" y="4773372"/>
            <a:ext cx="162511" cy="324908"/>
          </a:xfrm>
          <a:prstGeom prst="rect">
            <a:avLst/>
          </a:prstGeom>
          <a:noFill/>
        </p:spPr>
        <p:txBody>
          <a:bodyPr wrap="none" rtlCol="0">
            <a:spAutoFit/>
          </a:bodyPr>
          <a:lstStyle/>
          <a:p>
            <a:endParaRPr lang="zh-CN" altLang="en-US" dirty="0"/>
          </a:p>
        </p:txBody>
      </p:sp>
      <p:graphicFrame>
        <p:nvGraphicFramePr>
          <p:cNvPr id="30" name="图示 29">
            <a:extLst>
              <a:ext uri="{FF2B5EF4-FFF2-40B4-BE49-F238E27FC236}">
                <a16:creationId xmlns:a16="http://schemas.microsoft.com/office/drawing/2014/main" id="{D1F9FC55-4002-49FC-98B0-ECFBC87CA515}"/>
              </a:ext>
            </a:extLst>
          </p:cNvPr>
          <p:cNvGraphicFramePr>
            <a:graphicFrameLocks/>
          </p:cNvGraphicFramePr>
          <p:nvPr>
            <p:extLst>
              <p:ext uri="{D42A27DB-BD31-4B8C-83A1-F6EECF244321}">
                <p14:modId xmlns:p14="http://schemas.microsoft.com/office/powerpoint/2010/main" val="1112881808"/>
              </p:ext>
            </p:extLst>
          </p:nvPr>
        </p:nvGraphicFramePr>
        <p:xfrm>
          <a:off x="821871" y="2019709"/>
          <a:ext cx="10438238" cy="4246206"/>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
        <p:nvSpPr>
          <p:cNvPr id="37" name="文本框 36">
            <a:extLst>
              <a:ext uri="{FF2B5EF4-FFF2-40B4-BE49-F238E27FC236}">
                <a16:creationId xmlns:a16="http://schemas.microsoft.com/office/drawing/2014/main" id="{17BB4D16-F484-482D-AE59-2669E27ED346}"/>
              </a:ext>
            </a:extLst>
          </p:cNvPr>
          <p:cNvSpPr txBox="1"/>
          <p:nvPr/>
        </p:nvSpPr>
        <p:spPr>
          <a:xfrm>
            <a:off x="4430578" y="2233750"/>
            <a:ext cx="4046700" cy="430887"/>
          </a:xfrm>
          <a:prstGeom prst="rect">
            <a:avLst/>
          </a:prstGeom>
          <a:noFill/>
        </p:spPr>
        <p:txBody>
          <a:bodyPr wrap="square" rtlCol="0">
            <a:spAutoFit/>
          </a:bodyPr>
          <a:lstStyle/>
          <a:p>
            <a:pPr algn="l"/>
            <a:r>
              <a:rPr lang="en-US" altLang="zh-CN" sz="2200" dirty="0">
                <a:solidFill>
                  <a:srgbClr val="C00000"/>
                </a:solidFill>
                <a:latin typeface="Times New Roman" panose="02020603050405020304" pitchFamily="18" charset="0"/>
                <a:ea typeface="宋体" panose="02010600030101010101" pitchFamily="2" charset="-122"/>
              </a:rPr>
              <a:t>s</a:t>
            </a:r>
            <a:r>
              <a:rPr lang="en-US" altLang="zh-CN" sz="2200" dirty="0">
                <a:solidFill>
                  <a:srgbClr val="C00000"/>
                </a:solidFill>
                <a:effectLst/>
                <a:latin typeface="Times New Roman" panose="02020603050405020304" pitchFamily="18" charset="0"/>
                <a:ea typeface="宋体" panose="02010600030101010101" pitchFamily="2" charset="-122"/>
              </a:rPr>
              <a:t>peak Shanghai Dialect</a:t>
            </a:r>
            <a:endParaRPr lang="zh-CN" altLang="en-US" sz="2200" dirty="0">
              <a:solidFill>
                <a:srgbClr val="C00000"/>
              </a:solidFill>
              <a:effectLst/>
              <a:latin typeface="Times New Roman" panose="02020603050405020304" pitchFamily="18" charset="0"/>
              <a:ea typeface="宋体" panose="02010600030101010101" pitchFamily="2" charset="-122"/>
            </a:endParaRPr>
          </a:p>
        </p:txBody>
      </p:sp>
      <p:sp>
        <p:nvSpPr>
          <p:cNvPr id="38" name="文本框 37">
            <a:extLst>
              <a:ext uri="{FF2B5EF4-FFF2-40B4-BE49-F238E27FC236}">
                <a16:creationId xmlns:a16="http://schemas.microsoft.com/office/drawing/2014/main" id="{3670D460-3265-47DB-A05E-0833F3346FD1}"/>
              </a:ext>
            </a:extLst>
          </p:cNvPr>
          <p:cNvSpPr txBox="1"/>
          <p:nvPr/>
        </p:nvSpPr>
        <p:spPr>
          <a:xfrm>
            <a:off x="8288150" y="3172728"/>
            <a:ext cx="2664986" cy="461665"/>
          </a:xfrm>
          <a:prstGeom prst="rect">
            <a:avLst/>
          </a:prstGeom>
          <a:noFill/>
        </p:spPr>
        <p:txBody>
          <a:bodyPr wrap="square" rtlCol="0">
            <a:spAutoFit/>
          </a:bodyPr>
          <a:lstStyle/>
          <a:p>
            <a:pPr algn="l"/>
            <a:r>
              <a:rPr lang="en-US" altLang="zh-CN" sz="2400" dirty="0">
                <a:solidFill>
                  <a:srgbClr val="C00000"/>
                </a:solidFill>
                <a:effectLst/>
                <a:latin typeface="Times New Roman" panose="02020603050405020304" pitchFamily="18" charset="0"/>
                <a:ea typeface="宋体" panose="02010600030101010101" pitchFamily="2" charset="-122"/>
              </a:rPr>
              <a:t>all </a:t>
            </a:r>
            <a:r>
              <a:rPr lang="en-US" altLang="zh-CN" sz="2200" dirty="0">
                <a:solidFill>
                  <a:srgbClr val="C00000"/>
                </a:solidFill>
                <a:effectLst/>
                <a:latin typeface="Times New Roman" panose="02020603050405020304" pitchFamily="18" charset="0"/>
                <a:ea typeface="宋体" panose="02010600030101010101" pitchFamily="2" charset="-122"/>
              </a:rPr>
              <a:t>over</a:t>
            </a:r>
            <a:r>
              <a:rPr lang="en-US" altLang="zh-CN" sz="2400" dirty="0">
                <a:solidFill>
                  <a:srgbClr val="C00000"/>
                </a:solidFill>
                <a:effectLst/>
                <a:latin typeface="Times New Roman" panose="02020603050405020304" pitchFamily="18" charset="0"/>
                <a:ea typeface="宋体" panose="02010600030101010101" pitchFamily="2" charset="-122"/>
              </a:rPr>
              <a:t> the country</a:t>
            </a:r>
            <a:endParaRPr lang="zh-CN" altLang="en-US" sz="2400" dirty="0">
              <a:solidFill>
                <a:srgbClr val="C00000"/>
              </a:solidFill>
              <a:effectLst/>
              <a:latin typeface="Times New Roman" panose="02020603050405020304" pitchFamily="18" charset="0"/>
              <a:ea typeface="宋体" panose="02010600030101010101" pitchFamily="2" charset="-122"/>
            </a:endParaRPr>
          </a:p>
        </p:txBody>
      </p:sp>
      <p:sp>
        <p:nvSpPr>
          <p:cNvPr id="39" name="文本框 38">
            <a:extLst>
              <a:ext uri="{FF2B5EF4-FFF2-40B4-BE49-F238E27FC236}">
                <a16:creationId xmlns:a16="http://schemas.microsoft.com/office/drawing/2014/main" id="{D51D1879-45C3-44B8-A388-EC7B01C840C4}"/>
              </a:ext>
            </a:extLst>
          </p:cNvPr>
          <p:cNvSpPr txBox="1"/>
          <p:nvPr/>
        </p:nvSpPr>
        <p:spPr>
          <a:xfrm>
            <a:off x="6883746" y="3565676"/>
            <a:ext cx="1296248" cy="406135"/>
          </a:xfrm>
          <a:prstGeom prst="rect">
            <a:avLst/>
          </a:prstGeom>
          <a:noFill/>
        </p:spPr>
        <p:txBody>
          <a:bodyPr wrap="none" rtlCol="0">
            <a:spAutoFit/>
          </a:bodyPr>
          <a:lstStyle/>
          <a:p>
            <a:pPr algn="l"/>
            <a:r>
              <a:rPr lang="en-US" altLang="zh-CN" sz="2400" dirty="0">
                <a:solidFill>
                  <a:srgbClr val="C00000"/>
                </a:solidFill>
                <a:effectLst/>
                <a:latin typeface="Times New Roman" panose="02020603050405020304" pitchFamily="18" charset="0"/>
                <a:ea typeface="宋体" panose="02010600030101010101" pitchFamily="2" charset="-122"/>
              </a:rPr>
              <a:t>more time</a:t>
            </a:r>
            <a:endParaRPr lang="zh-CN" altLang="en-US" sz="2400" dirty="0">
              <a:solidFill>
                <a:srgbClr val="C00000"/>
              </a:solidFill>
              <a:effectLst/>
              <a:latin typeface="Times New Roman" panose="02020603050405020304" pitchFamily="18" charset="0"/>
              <a:ea typeface="宋体" panose="02010600030101010101" pitchFamily="2" charset="-122"/>
            </a:endParaRPr>
          </a:p>
        </p:txBody>
      </p:sp>
      <p:sp>
        <p:nvSpPr>
          <p:cNvPr id="40" name="文本框 39">
            <a:extLst>
              <a:ext uri="{FF2B5EF4-FFF2-40B4-BE49-F238E27FC236}">
                <a16:creationId xmlns:a16="http://schemas.microsoft.com/office/drawing/2014/main" id="{5248FAD3-4D75-4471-A0D5-F4F56B2A10A7}"/>
              </a:ext>
            </a:extLst>
          </p:cNvPr>
          <p:cNvSpPr txBox="1"/>
          <p:nvPr/>
        </p:nvSpPr>
        <p:spPr>
          <a:xfrm>
            <a:off x="6898499" y="4801091"/>
            <a:ext cx="2257998" cy="379059"/>
          </a:xfrm>
          <a:prstGeom prst="rect">
            <a:avLst/>
          </a:prstGeom>
          <a:noFill/>
        </p:spPr>
        <p:txBody>
          <a:bodyPr wrap="none" rtlCol="0">
            <a:spAutoFit/>
          </a:bodyPr>
          <a:lstStyle/>
          <a:p>
            <a:pPr algn="l"/>
            <a:r>
              <a:rPr lang="en-US" altLang="zh-CN" sz="2200" dirty="0">
                <a:solidFill>
                  <a:srgbClr val="C00000"/>
                </a:solidFill>
                <a:effectLst/>
                <a:latin typeface="Times New Roman" panose="02020603050405020304" pitchFamily="18" charset="0"/>
                <a:ea typeface="宋体" panose="02010600030101010101" pitchFamily="2" charset="-122"/>
              </a:rPr>
              <a:t>Mandarin/Putonghua</a:t>
            </a:r>
            <a:endParaRPr lang="zh-CN" altLang="en-US" sz="2200" dirty="0">
              <a:solidFill>
                <a:srgbClr val="C00000"/>
              </a:solidFill>
              <a:effectLst/>
              <a:latin typeface="Times New Roman" panose="02020603050405020304" pitchFamily="18" charset="0"/>
              <a:ea typeface="宋体" panose="02010600030101010101" pitchFamily="2" charset="-122"/>
            </a:endParaRPr>
          </a:p>
        </p:txBody>
      </p:sp>
      <p:sp>
        <p:nvSpPr>
          <p:cNvPr id="41" name="文本框 40">
            <a:extLst>
              <a:ext uri="{FF2B5EF4-FFF2-40B4-BE49-F238E27FC236}">
                <a16:creationId xmlns:a16="http://schemas.microsoft.com/office/drawing/2014/main" id="{5EACC56B-2AE7-4008-A3F3-32ADDF3BC20A}"/>
              </a:ext>
            </a:extLst>
          </p:cNvPr>
          <p:cNvSpPr txBox="1"/>
          <p:nvPr/>
        </p:nvSpPr>
        <p:spPr>
          <a:xfrm>
            <a:off x="8610032" y="5469939"/>
            <a:ext cx="1837761" cy="379059"/>
          </a:xfrm>
          <a:prstGeom prst="rect">
            <a:avLst/>
          </a:prstGeom>
          <a:noFill/>
        </p:spPr>
        <p:txBody>
          <a:bodyPr wrap="none" rtlCol="0">
            <a:spAutoFit/>
          </a:bodyPr>
          <a:lstStyle/>
          <a:p>
            <a:pPr algn="l"/>
            <a:r>
              <a:rPr lang="en-US" altLang="zh-CN" sz="2200" dirty="0">
                <a:solidFill>
                  <a:srgbClr val="C00000"/>
                </a:solidFill>
                <a:effectLst/>
                <a:latin typeface="Times New Roman" panose="02020603050405020304" pitchFamily="18" charset="0"/>
                <a:ea typeface="宋体" panose="02010600030101010101" pitchFamily="2" charset="-122"/>
              </a:rPr>
              <a:t>cultural heritage</a:t>
            </a:r>
            <a:endParaRPr lang="zh-CN" altLang="en-US" sz="2200" dirty="0">
              <a:solidFill>
                <a:srgbClr val="C00000"/>
              </a:solidFill>
              <a:effectLst/>
              <a:latin typeface="Times New Roman" panose="02020603050405020304" pitchFamily="18" charset="0"/>
              <a:ea typeface="宋体" panose="02010600030101010101" pitchFamily="2" charset="-122"/>
            </a:endParaRPr>
          </a:p>
        </p:txBody>
      </p:sp>
      <p:sp>
        <p:nvSpPr>
          <p:cNvPr id="42" name="文本框 41">
            <a:extLst>
              <a:ext uri="{FF2B5EF4-FFF2-40B4-BE49-F238E27FC236}">
                <a16:creationId xmlns:a16="http://schemas.microsoft.com/office/drawing/2014/main" id="{EEDD43E9-A935-44EC-B370-B694ACA1E453}"/>
              </a:ext>
            </a:extLst>
          </p:cNvPr>
          <p:cNvSpPr txBox="1"/>
          <p:nvPr/>
        </p:nvSpPr>
        <p:spPr>
          <a:xfrm>
            <a:off x="6532348" y="5806916"/>
            <a:ext cx="852038" cy="379059"/>
          </a:xfrm>
          <a:prstGeom prst="rect">
            <a:avLst/>
          </a:prstGeom>
          <a:noFill/>
        </p:spPr>
        <p:txBody>
          <a:bodyPr wrap="none" rtlCol="0">
            <a:spAutoFit/>
          </a:bodyPr>
          <a:lstStyle/>
          <a:p>
            <a:pPr algn="l"/>
            <a:r>
              <a:rPr lang="en-US" altLang="zh-CN" sz="2200" dirty="0">
                <a:solidFill>
                  <a:srgbClr val="C00000"/>
                </a:solidFill>
                <a:effectLst/>
                <a:latin typeface="Times New Roman" panose="02020603050405020304" pitchFamily="18" charset="0"/>
                <a:ea typeface="宋体" panose="02010600030101010101" pitchFamily="2" charset="-122"/>
              </a:rPr>
              <a:t>protect</a:t>
            </a:r>
            <a:endParaRPr lang="zh-CN" altLang="en-US" sz="2200" dirty="0">
              <a:solidFill>
                <a:srgbClr val="C00000"/>
              </a:solidFill>
              <a:effectLst/>
              <a:latin typeface="Times New Roman" panose="02020603050405020304" pitchFamily="18" charset="0"/>
              <a:ea typeface="宋体" panose="02010600030101010101" pitchFamily="2"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4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p:cMediaNode vol="80000">
                <p:cTn id="27" fill="hold" display="0">
                  <p:stCondLst>
                    <p:cond delay="indefinite"/>
                  </p:stCondLst>
                  <p:endCondLst>
                    <p:cond evt="onStopAudio" delay="0">
                      <p:tgtEl>
                        <p:sldTgt/>
                      </p:tgtEl>
                    </p:cond>
                  </p:endCondLst>
                </p:cTn>
                <p:tgtEl>
                  <p:spTgt spid="25"/>
                </p:tgtEl>
              </p:cMediaNode>
            </p:audio>
          </p:childTnLst>
        </p:cTn>
      </p:par>
    </p:tnLst>
    <p:bldLst>
      <p:bldP spid="37" grpId="0"/>
      <p:bldP spid="38" grpId="0"/>
      <p:bldP spid="39" grpId="0"/>
      <p:bldP spid="40" grpId="0"/>
      <p:bldP spid="41" grpId="0"/>
      <p:bldP spid="42"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Further Enhancement</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684487" y="1654380"/>
            <a:ext cx="11101113" cy="3253711"/>
          </a:xfrm>
          <a:prstGeom prst="rect">
            <a:avLst/>
          </a:prstGeom>
          <a:noFill/>
        </p:spPr>
        <p:txBody>
          <a:bodyPr wrap="square">
            <a:spAutoFit/>
          </a:bodyPr>
          <a:lstStyle/>
          <a:p>
            <a:pPr>
              <a:lnSpc>
                <a:spcPct val="114000"/>
              </a:lnSpc>
            </a:pPr>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rgbClr val="D86424"/>
                </a:solidFill>
                <a:latin typeface="Calibri" panose="020F0502020204030204" pitchFamily="34" charset="0"/>
                <a:ea typeface="宋体" panose="02010600030101010101" pitchFamily="2" charset="-122"/>
                <a:cs typeface="Calibri" panose="020F0502020204030204" pitchFamily="34" charset="0"/>
              </a:rPr>
              <a:t>Guided Writing</a:t>
            </a:r>
          </a:p>
          <a:p>
            <a:pPr>
              <a:lnSpc>
                <a:spcPct val="114000"/>
              </a:lnSpc>
            </a:pPr>
            <a:r>
              <a:rPr lang="en-US" altLang="zh-CN" sz="2400" b="1" dirty="0">
                <a:solidFill>
                  <a:srgbClr val="FFC000"/>
                </a:solidFill>
                <a:latin typeface="Calibri" panose="020F0502020204030204" pitchFamily="34" charset="0"/>
                <a:cs typeface="Calibri" panose="020F0502020204030204" pitchFamily="34" charset="0"/>
              </a:rPr>
              <a:t>Step 1 Brainstorming</a:t>
            </a:r>
          </a:p>
          <a:p>
            <a:pPr>
              <a:lnSpc>
                <a:spcPct val="114000"/>
              </a:lnSpc>
            </a:pPr>
            <a:r>
              <a:rPr lang="en-US" altLang="zh-CN" sz="2400" i="1" dirty="0">
                <a:solidFill>
                  <a:srgbClr val="0070C0"/>
                </a:solidFill>
                <a:latin typeface="Calibri" panose="020F0502020204030204" pitchFamily="34" charset="0"/>
                <a:cs typeface="Calibri" panose="020F0502020204030204" pitchFamily="34" charset="0"/>
              </a:rPr>
              <a:t>1. Recall an unforgettable incident about language that happened during a conversation with your parents and answer the following questions.</a:t>
            </a:r>
          </a:p>
          <a:p>
            <a:endParaRPr lang="en-US" altLang="zh-CN" sz="2400" dirty="0">
              <a:latin typeface="Calibri" panose="020F0502020204030204" pitchFamily="34" charset="0"/>
              <a:cs typeface="Calibri" panose="020F0502020204030204" pitchFamily="34" charset="0"/>
            </a:endParaRPr>
          </a:p>
          <a:p>
            <a:r>
              <a:rPr lang="zh-CN" altLang="en-US" sz="2400" dirty="0">
                <a:latin typeface="Calibri" panose="020F0502020204030204" pitchFamily="34" charset="0"/>
                <a:cs typeface="Calibri" panose="020F0502020204030204" pitchFamily="34" charset="0"/>
              </a:rPr>
              <a:t>（</a:t>
            </a:r>
            <a:r>
              <a:rPr lang="en-US" altLang="zh-CN" sz="2400" dirty="0">
                <a:latin typeface="Calibri" panose="020F0502020204030204" pitchFamily="34" charset="0"/>
                <a:cs typeface="Calibri" panose="020F0502020204030204" pitchFamily="34" charset="0"/>
              </a:rPr>
              <a:t>1</a:t>
            </a:r>
            <a:r>
              <a:rPr lang="zh-CN" altLang="en-US" sz="2400" dirty="0">
                <a:latin typeface="Calibri" panose="020F0502020204030204" pitchFamily="34" charset="0"/>
                <a:cs typeface="Calibri" panose="020F0502020204030204" pitchFamily="34" charset="0"/>
              </a:rPr>
              <a:t>）</a:t>
            </a:r>
            <a:r>
              <a:rPr lang="en-US" altLang="zh-CN" sz="2400" dirty="0">
                <a:latin typeface="Calibri" panose="020F0502020204030204" pitchFamily="34" charset="0"/>
                <a:cs typeface="Calibri" panose="020F0502020204030204" pitchFamily="34" charset="0"/>
              </a:rPr>
              <a:t>When/where/how did this incident happen? </a:t>
            </a:r>
          </a:p>
          <a:p>
            <a:r>
              <a:rPr lang="zh-CN" altLang="en-US" sz="2400" dirty="0">
                <a:latin typeface="Calibri" panose="020F0502020204030204" pitchFamily="34" charset="0"/>
                <a:cs typeface="Calibri" panose="020F0502020204030204" pitchFamily="34" charset="0"/>
              </a:rPr>
              <a:t>（</a:t>
            </a:r>
            <a:r>
              <a:rPr lang="en-US" altLang="zh-CN" sz="2400" dirty="0">
                <a:latin typeface="Calibri" panose="020F0502020204030204" pitchFamily="34" charset="0"/>
                <a:cs typeface="Calibri" panose="020F0502020204030204" pitchFamily="34" charset="0"/>
              </a:rPr>
              <a:t>2</a:t>
            </a:r>
            <a:r>
              <a:rPr lang="zh-CN" altLang="en-US" sz="2400" dirty="0">
                <a:latin typeface="Calibri" panose="020F0502020204030204" pitchFamily="34" charset="0"/>
                <a:cs typeface="Calibri" panose="020F0502020204030204" pitchFamily="34" charset="0"/>
              </a:rPr>
              <a:t>）</a:t>
            </a:r>
            <a:r>
              <a:rPr lang="en-US" altLang="zh-CN" sz="2400" dirty="0">
                <a:latin typeface="Calibri" panose="020F0502020204030204" pitchFamily="34" charset="0"/>
                <a:cs typeface="Calibri" panose="020F0502020204030204" pitchFamily="34" charset="0"/>
              </a:rPr>
              <a:t>What was it about? </a:t>
            </a:r>
          </a:p>
          <a:p>
            <a:r>
              <a:rPr lang="zh-CN" altLang="en-US" sz="2400" dirty="0">
                <a:latin typeface="Calibri" panose="020F0502020204030204" pitchFamily="34" charset="0"/>
                <a:cs typeface="Calibri" panose="020F0502020204030204" pitchFamily="34" charset="0"/>
              </a:rPr>
              <a:t>（</a:t>
            </a:r>
            <a:r>
              <a:rPr lang="en-US" altLang="zh-CN" sz="2400" dirty="0">
                <a:latin typeface="Calibri" panose="020F0502020204030204" pitchFamily="34" charset="0"/>
                <a:cs typeface="Calibri" panose="020F0502020204030204" pitchFamily="34" charset="0"/>
              </a:rPr>
              <a:t>3</a:t>
            </a:r>
            <a:r>
              <a:rPr lang="zh-CN" altLang="en-US" sz="2400" dirty="0">
                <a:latin typeface="Calibri" panose="020F0502020204030204" pitchFamily="34" charset="0"/>
                <a:cs typeface="Calibri" panose="020F0502020204030204" pitchFamily="34" charset="0"/>
              </a:rPr>
              <a:t>）</a:t>
            </a:r>
            <a:r>
              <a:rPr lang="en-US" altLang="zh-CN" sz="2400" dirty="0">
                <a:latin typeface="Calibri" panose="020F0502020204030204" pitchFamily="34" charset="0"/>
                <a:cs typeface="Calibri" panose="020F0502020204030204" pitchFamily="34" charset="0"/>
              </a:rPr>
              <a:t>What makes it unforgettable? </a:t>
            </a:r>
          </a:p>
        </p:txBody>
      </p:sp>
      <p:pic>
        <p:nvPicPr>
          <p:cNvPr id="14" name="图片 13"/>
          <p:cNvPicPr>
            <a:picLocks noChangeAspect="1"/>
          </p:cNvPicPr>
          <p:nvPr/>
        </p:nvPicPr>
        <p:blipFill>
          <a:blip r:embed="rId2"/>
          <a:stretch>
            <a:fillRect/>
          </a:stretch>
        </p:blipFill>
        <p:spPr>
          <a:xfrm>
            <a:off x="562057" y="1607359"/>
            <a:ext cx="640936" cy="562294"/>
          </a:xfrm>
          <a:prstGeom prst="rect">
            <a:avLst/>
          </a:prstGeom>
        </p:spPr>
      </p:pic>
      <p:grpSp>
        <p:nvGrpSpPr>
          <p:cNvPr id="31" name="组合 30"/>
          <p:cNvGrpSpPr/>
          <p:nvPr/>
        </p:nvGrpSpPr>
        <p:grpSpPr>
          <a:xfrm>
            <a:off x="867550" y="283464"/>
            <a:ext cx="1179420" cy="1051559"/>
            <a:chOff x="1313" y="323"/>
            <a:chExt cx="2280" cy="2032"/>
          </a:xfrm>
        </p:grpSpPr>
        <p:grpSp>
          <p:nvGrpSpPr>
            <p:cNvPr id="32" name="组合 158"/>
            <p:cNvGrpSpPr/>
            <p:nvPr/>
          </p:nvGrpSpPr>
          <p:grpSpPr>
            <a:xfrm>
              <a:off x="1313" y="323"/>
              <a:ext cx="2280" cy="2032"/>
              <a:chOff x="3720691" y="2824413"/>
              <a:chExt cx="1341120" cy="1209172"/>
            </a:xfrm>
          </p:grpSpPr>
          <p:sp>
            <p:nvSpPr>
              <p:cNvPr id="35"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36"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33"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34" name="图片 33"/>
            <p:cNvPicPr>
              <a:picLocks noChangeAspect="1"/>
            </p:cNvPicPr>
            <p:nvPr/>
          </p:nvPicPr>
          <p:blipFill>
            <a:blip r:embed="rId3"/>
            <a:stretch>
              <a:fillRect/>
            </a:stretch>
          </p:blipFill>
          <p:spPr>
            <a:xfrm>
              <a:off x="1635" y="568"/>
              <a:ext cx="1538" cy="1537"/>
            </a:xfrm>
            <a:prstGeom prst="rect">
              <a:avLst/>
            </a:prstGeom>
            <a:noFill/>
            <a:ln w="9525">
              <a:noFill/>
            </a:ln>
          </p:spPr>
        </p:pic>
      </p:grpSp>
    </p:spTree>
    <p:extLst>
      <p:ext uri="{BB962C8B-B14F-4D97-AF65-F5344CB8AC3E}">
        <p14:creationId xmlns:p14="http://schemas.microsoft.com/office/powerpoint/2010/main" val="2895474661"/>
      </p:ext>
    </p:extLst>
  </p:cSld>
  <p:clrMapOvr>
    <a:masterClrMapping/>
  </p:clrMapOvr>
  <p:transition>
    <p:random/>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Further Enhancement</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684487" y="1654380"/>
            <a:ext cx="11101113" cy="3150350"/>
          </a:xfrm>
          <a:prstGeom prst="rect">
            <a:avLst/>
          </a:prstGeom>
          <a:noFill/>
        </p:spPr>
        <p:txBody>
          <a:bodyPr wrap="square">
            <a:spAutoFit/>
          </a:bodyPr>
          <a:lstStyle/>
          <a:p>
            <a:pPr>
              <a:lnSpc>
                <a:spcPct val="114000"/>
              </a:lnSpc>
            </a:pPr>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rgbClr val="D86424"/>
                </a:solidFill>
                <a:latin typeface="Calibri" panose="020F0502020204030204" pitchFamily="34" charset="0"/>
                <a:ea typeface="宋体" panose="02010600030101010101" pitchFamily="2" charset="-122"/>
                <a:cs typeface="Calibri" panose="020F0502020204030204" pitchFamily="34" charset="0"/>
              </a:rPr>
              <a:t>Guided Writing</a:t>
            </a:r>
          </a:p>
          <a:p>
            <a:pPr>
              <a:lnSpc>
                <a:spcPct val="114000"/>
              </a:lnSpc>
            </a:pPr>
            <a:r>
              <a:rPr lang="en-US" altLang="zh-CN" sz="2400" b="1" dirty="0">
                <a:solidFill>
                  <a:srgbClr val="FFC000"/>
                </a:solidFill>
                <a:latin typeface="Calibri" panose="020F0502020204030204" pitchFamily="34" charset="0"/>
                <a:cs typeface="Calibri" panose="020F0502020204030204" pitchFamily="34" charset="0"/>
              </a:rPr>
              <a:t>Step 1 Brainstorming</a:t>
            </a:r>
          </a:p>
          <a:p>
            <a:r>
              <a:rPr lang="en-US" altLang="zh-CN" sz="2400" i="1" dirty="0">
                <a:solidFill>
                  <a:srgbClr val="0070C0"/>
                </a:solidFill>
                <a:latin typeface="Calibri" panose="020F0502020204030204" pitchFamily="34" charset="0"/>
                <a:cs typeface="Calibri" panose="020F0502020204030204" pitchFamily="34" charset="0"/>
              </a:rPr>
              <a:t>2. Share with your peers the story you have come up with about you and your parents concerning language. Jot down the responses from your peers on your notebook. </a:t>
            </a:r>
          </a:p>
          <a:p>
            <a:endParaRPr lang="en-US" altLang="zh-CN" sz="2400" i="1" dirty="0">
              <a:solidFill>
                <a:srgbClr val="0070C0"/>
              </a:solidFill>
              <a:latin typeface="Calibri" panose="020F0502020204030204" pitchFamily="34" charset="0"/>
              <a:cs typeface="Calibri" panose="020F0502020204030204" pitchFamily="34" charset="0"/>
            </a:endParaRPr>
          </a:p>
          <a:p>
            <a:endParaRPr lang="en-US" altLang="zh-CN" sz="2400" i="1" dirty="0">
              <a:solidFill>
                <a:srgbClr val="0070C0"/>
              </a:solidFill>
              <a:latin typeface="Calibri" panose="020F0502020204030204" pitchFamily="34" charset="0"/>
              <a:cs typeface="Calibri" panose="020F0502020204030204" pitchFamily="34" charset="0"/>
            </a:endParaRPr>
          </a:p>
          <a:p>
            <a:r>
              <a:rPr lang="en-US" altLang="zh-CN" sz="2400" i="1" dirty="0">
                <a:solidFill>
                  <a:srgbClr val="0070C0"/>
                </a:solidFill>
                <a:latin typeface="Calibri" panose="020F0502020204030204" pitchFamily="34" charset="0"/>
                <a:cs typeface="Calibri" panose="020F0502020204030204" pitchFamily="34" charset="0"/>
              </a:rPr>
              <a:t>3. Does this incident partially result from generation gap? Discuss this question with your peers. </a:t>
            </a:r>
            <a:endParaRPr lang="zh-CN" altLang="en-US" sz="2400" i="1" dirty="0">
              <a:solidFill>
                <a:srgbClr val="0070C0"/>
              </a:solidFill>
              <a:latin typeface="Calibri" panose="020F0502020204030204" pitchFamily="34" charset="0"/>
              <a:cs typeface="Calibri" panose="020F0502020204030204" pitchFamily="34" charset="0"/>
            </a:endParaRPr>
          </a:p>
        </p:txBody>
      </p:sp>
      <p:pic>
        <p:nvPicPr>
          <p:cNvPr id="14" name="图片 13"/>
          <p:cNvPicPr>
            <a:picLocks noChangeAspect="1"/>
          </p:cNvPicPr>
          <p:nvPr/>
        </p:nvPicPr>
        <p:blipFill>
          <a:blip r:embed="rId2"/>
          <a:stretch>
            <a:fillRect/>
          </a:stretch>
        </p:blipFill>
        <p:spPr>
          <a:xfrm>
            <a:off x="562057" y="1607359"/>
            <a:ext cx="640936" cy="562294"/>
          </a:xfrm>
          <a:prstGeom prst="rect">
            <a:avLst/>
          </a:prstGeom>
        </p:spPr>
      </p:pic>
      <p:grpSp>
        <p:nvGrpSpPr>
          <p:cNvPr id="31" name="组合 30"/>
          <p:cNvGrpSpPr/>
          <p:nvPr/>
        </p:nvGrpSpPr>
        <p:grpSpPr>
          <a:xfrm>
            <a:off x="867550" y="283464"/>
            <a:ext cx="1179420" cy="1051559"/>
            <a:chOff x="1313" y="323"/>
            <a:chExt cx="2280" cy="2032"/>
          </a:xfrm>
        </p:grpSpPr>
        <p:grpSp>
          <p:nvGrpSpPr>
            <p:cNvPr id="32" name="组合 158"/>
            <p:cNvGrpSpPr/>
            <p:nvPr/>
          </p:nvGrpSpPr>
          <p:grpSpPr>
            <a:xfrm>
              <a:off x="1313" y="323"/>
              <a:ext cx="2280" cy="2032"/>
              <a:chOff x="3720691" y="2824413"/>
              <a:chExt cx="1341120" cy="1209172"/>
            </a:xfrm>
          </p:grpSpPr>
          <p:sp>
            <p:nvSpPr>
              <p:cNvPr id="35"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36"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33"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34" name="图片 33"/>
            <p:cNvPicPr>
              <a:picLocks noChangeAspect="1"/>
            </p:cNvPicPr>
            <p:nvPr/>
          </p:nvPicPr>
          <p:blipFill>
            <a:blip r:embed="rId3"/>
            <a:stretch>
              <a:fillRect/>
            </a:stretch>
          </p:blipFill>
          <p:spPr>
            <a:xfrm>
              <a:off x="1635" y="568"/>
              <a:ext cx="1538" cy="1537"/>
            </a:xfrm>
            <a:prstGeom prst="rect">
              <a:avLst/>
            </a:prstGeom>
            <a:noFill/>
            <a:ln w="9525">
              <a:noFill/>
            </a:ln>
          </p:spPr>
        </p:pic>
      </p:grpSp>
    </p:spTree>
    <p:extLst>
      <p:ext uri="{BB962C8B-B14F-4D97-AF65-F5344CB8AC3E}">
        <p14:creationId xmlns:p14="http://schemas.microsoft.com/office/powerpoint/2010/main" val="1534617542"/>
      </p:ext>
    </p:extLst>
  </p:cSld>
  <p:clrMapOvr>
    <a:masterClrMapping/>
  </p:clrMapOvr>
  <p:transition>
    <p:random/>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Further Enhancement</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730472" y="1359942"/>
            <a:ext cx="11101113" cy="2173415"/>
          </a:xfrm>
          <a:prstGeom prst="rect">
            <a:avLst/>
          </a:prstGeom>
          <a:noFill/>
        </p:spPr>
        <p:txBody>
          <a:bodyPr wrap="square">
            <a:spAutoFit/>
          </a:bodyPr>
          <a:lstStyle/>
          <a:p>
            <a:pPr>
              <a:lnSpc>
                <a:spcPct val="114000"/>
              </a:lnSpc>
            </a:pPr>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rgbClr val="D86424"/>
                </a:solidFill>
                <a:latin typeface="Calibri" panose="020F0502020204030204" pitchFamily="34" charset="0"/>
                <a:ea typeface="宋体" panose="02010600030101010101" pitchFamily="2" charset="-122"/>
                <a:cs typeface="Calibri" panose="020F0502020204030204" pitchFamily="34" charset="0"/>
              </a:rPr>
              <a:t>Guided Writing</a:t>
            </a:r>
          </a:p>
          <a:p>
            <a:pPr>
              <a:lnSpc>
                <a:spcPct val="114000"/>
              </a:lnSpc>
            </a:pPr>
            <a:r>
              <a:rPr lang="en-US" altLang="zh-CN" sz="2400" b="1" dirty="0">
                <a:solidFill>
                  <a:srgbClr val="FFC000"/>
                </a:solidFill>
                <a:latin typeface="Calibri" panose="020F0502020204030204" pitchFamily="34" charset="0"/>
                <a:cs typeface="Calibri" panose="020F0502020204030204" pitchFamily="34" charset="0"/>
              </a:rPr>
              <a:t>Step 2 Writing task</a:t>
            </a:r>
          </a:p>
          <a:p>
            <a:pPr marL="457200" indent="-457200">
              <a:lnSpc>
                <a:spcPct val="114000"/>
              </a:lnSpc>
              <a:buAutoNum type="arabicParenR"/>
            </a:pPr>
            <a:r>
              <a:rPr lang="en-US" altLang="zh-CN" sz="2400" i="1" dirty="0">
                <a:solidFill>
                  <a:srgbClr val="0070C0"/>
                </a:solidFill>
                <a:latin typeface="Calibri" panose="020F0502020204030204" pitchFamily="34" charset="0"/>
                <a:cs typeface="Calibri" panose="020F0502020204030204" pitchFamily="34" charset="0"/>
              </a:rPr>
              <a:t>Complete the following sentences following the examples, using the expressions in the brackets. </a:t>
            </a:r>
          </a:p>
          <a:p>
            <a:pPr>
              <a:lnSpc>
                <a:spcPct val="114000"/>
              </a:lnSpc>
            </a:pPr>
            <a:endParaRPr lang="en-US" altLang="zh-CN" sz="2400" b="1" dirty="0">
              <a:solidFill>
                <a:srgbClr val="FFC000"/>
              </a:solidFill>
              <a:latin typeface="Calibri" panose="020F0502020204030204" pitchFamily="34" charset="0"/>
              <a:cs typeface="Calibri" panose="020F0502020204030204" pitchFamily="34" charset="0"/>
            </a:endParaRPr>
          </a:p>
        </p:txBody>
      </p:sp>
      <p:pic>
        <p:nvPicPr>
          <p:cNvPr id="14" name="图片 13"/>
          <p:cNvPicPr>
            <a:picLocks noChangeAspect="1"/>
          </p:cNvPicPr>
          <p:nvPr/>
        </p:nvPicPr>
        <p:blipFill>
          <a:blip r:embed="rId3"/>
          <a:stretch>
            <a:fillRect/>
          </a:stretch>
        </p:blipFill>
        <p:spPr>
          <a:xfrm>
            <a:off x="562057" y="1300742"/>
            <a:ext cx="640936" cy="562294"/>
          </a:xfrm>
          <a:prstGeom prst="rect">
            <a:avLst/>
          </a:prstGeom>
        </p:spPr>
      </p:pic>
      <p:grpSp>
        <p:nvGrpSpPr>
          <p:cNvPr id="31" name="组合 30"/>
          <p:cNvGrpSpPr/>
          <p:nvPr/>
        </p:nvGrpSpPr>
        <p:grpSpPr>
          <a:xfrm>
            <a:off x="867550" y="283464"/>
            <a:ext cx="1179420" cy="1051559"/>
            <a:chOff x="1313" y="323"/>
            <a:chExt cx="2280" cy="2032"/>
          </a:xfrm>
        </p:grpSpPr>
        <p:grpSp>
          <p:nvGrpSpPr>
            <p:cNvPr id="32" name="组合 158"/>
            <p:cNvGrpSpPr/>
            <p:nvPr/>
          </p:nvGrpSpPr>
          <p:grpSpPr>
            <a:xfrm>
              <a:off x="1313" y="323"/>
              <a:ext cx="2280" cy="2032"/>
              <a:chOff x="3720691" y="2824413"/>
              <a:chExt cx="1341120" cy="1209172"/>
            </a:xfrm>
          </p:grpSpPr>
          <p:sp>
            <p:nvSpPr>
              <p:cNvPr id="35"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36"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33"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34" name="图片 33"/>
            <p:cNvPicPr>
              <a:picLocks noChangeAspect="1"/>
            </p:cNvPicPr>
            <p:nvPr/>
          </p:nvPicPr>
          <p:blipFill>
            <a:blip r:embed="rId4"/>
            <a:stretch>
              <a:fillRect/>
            </a:stretch>
          </p:blipFill>
          <p:spPr>
            <a:xfrm>
              <a:off x="1635" y="568"/>
              <a:ext cx="1538" cy="1537"/>
            </a:xfrm>
            <a:prstGeom prst="rect">
              <a:avLst/>
            </a:prstGeom>
            <a:noFill/>
            <a:ln w="9525">
              <a:noFill/>
            </a:ln>
          </p:spPr>
        </p:pic>
      </p:grpSp>
      <p:sp>
        <p:nvSpPr>
          <p:cNvPr id="15" name="文本框 14">
            <a:extLst>
              <a:ext uri="{FF2B5EF4-FFF2-40B4-BE49-F238E27FC236}">
                <a16:creationId xmlns:a16="http://schemas.microsoft.com/office/drawing/2014/main" id="{1A992CC8-327A-4336-A5D5-2E8D8B7B1E32}"/>
              </a:ext>
            </a:extLst>
          </p:cNvPr>
          <p:cNvSpPr txBox="1"/>
          <p:nvPr/>
        </p:nvSpPr>
        <p:spPr>
          <a:xfrm>
            <a:off x="504828" y="2971935"/>
            <a:ext cx="11552399" cy="2585323"/>
          </a:xfrm>
          <a:prstGeom prst="rect">
            <a:avLst/>
          </a:prstGeom>
          <a:noFill/>
        </p:spPr>
        <p:txBody>
          <a:bodyPr wrap="square" rtlCol="0">
            <a:spAutoFit/>
          </a:bodyPr>
          <a:lstStyle/>
          <a:p>
            <a:pPr marL="457200" indent="-457200" algn="l">
              <a:lnSpc>
                <a:spcPct val="114000"/>
              </a:lnSpc>
              <a:buAutoNum type="alphaLcPeriod"/>
            </a:pPr>
            <a:r>
              <a:rPr lang="en-US" altLang="zh-CN" sz="2400" dirty="0">
                <a:latin typeface="Calibri" panose="020F0502020204030204" pitchFamily="34" charset="0"/>
                <a:ea typeface="宋体" panose="02010600030101010101" pitchFamily="2" charset="-122"/>
                <a:cs typeface="Calibri" panose="020F0502020204030204" pitchFamily="34" charset="0"/>
              </a:rPr>
              <a:t>I didn’t expect that my mother would take my words so seriously. (</a:t>
            </a:r>
            <a:r>
              <a:rPr lang="en-US" altLang="zh-CN" sz="2400" i="1" dirty="0">
                <a:latin typeface="Calibri" panose="020F0502020204030204" pitchFamily="34" charset="0"/>
                <a:ea typeface="宋体" panose="02010600030101010101" pitchFamily="2" charset="-122"/>
                <a:cs typeface="Calibri" panose="020F0502020204030204" pitchFamily="34" charset="0"/>
              </a:rPr>
              <a:t>take… seriously</a:t>
            </a:r>
            <a:r>
              <a:rPr lang="en-US" altLang="zh-CN" sz="2400" dirty="0">
                <a:latin typeface="Calibri" panose="020F0502020204030204" pitchFamily="34" charset="0"/>
                <a:ea typeface="宋体" panose="02010600030101010101" pitchFamily="2" charset="-122"/>
                <a:cs typeface="Calibri" panose="020F0502020204030204" pitchFamily="34" charset="0"/>
              </a:rPr>
              <a:t>)</a:t>
            </a:r>
          </a:p>
          <a:p>
            <a:pPr algn="l">
              <a:lnSpc>
                <a:spcPct val="114000"/>
              </a:lnSpc>
            </a:pPr>
            <a:r>
              <a:rPr lang="en-US" altLang="zh-CN" sz="2400" dirty="0">
                <a:latin typeface="Calibri" panose="020F0502020204030204" pitchFamily="34" charset="0"/>
                <a:ea typeface="宋体" panose="02010600030101010101" pitchFamily="2" charset="-122"/>
                <a:cs typeface="Calibri" panose="020F0502020204030204" pitchFamily="34" charset="0"/>
              </a:rPr>
              <a:t>    </a:t>
            </a:r>
          </a:p>
          <a:p>
            <a:pPr algn="l">
              <a:lnSpc>
                <a:spcPct val="114000"/>
              </a:lnSpc>
            </a:pPr>
            <a:r>
              <a:rPr lang="en-US" altLang="zh-CN" sz="2400" dirty="0">
                <a:latin typeface="Calibri" panose="020F0502020204030204" pitchFamily="34" charset="0"/>
                <a:ea typeface="宋体" panose="02010600030101010101" pitchFamily="2" charset="-122"/>
                <a:cs typeface="Calibri" panose="020F0502020204030204" pitchFamily="34" charset="0"/>
              </a:rPr>
              <a:t>b.  My mother required me to learn French apart from English.  (</a:t>
            </a:r>
            <a:r>
              <a:rPr lang="en-US" altLang="zh-CN" sz="2400" i="1" dirty="0">
                <a:latin typeface="Calibri" panose="020F0502020204030204" pitchFamily="34" charset="0"/>
                <a:ea typeface="宋体" panose="02010600030101010101" pitchFamily="2" charset="-122"/>
                <a:cs typeface="Calibri" panose="020F0502020204030204" pitchFamily="34" charset="0"/>
              </a:rPr>
              <a:t>apart from</a:t>
            </a:r>
            <a:r>
              <a:rPr lang="en-US" altLang="zh-CN" sz="2400" dirty="0">
                <a:latin typeface="Calibri" panose="020F0502020204030204" pitchFamily="34" charset="0"/>
                <a:ea typeface="宋体" panose="02010600030101010101" pitchFamily="2" charset="-122"/>
                <a:cs typeface="Calibri" panose="020F0502020204030204" pitchFamily="34" charset="0"/>
              </a:rPr>
              <a:t>)</a:t>
            </a:r>
          </a:p>
          <a:p>
            <a:pPr algn="l">
              <a:lnSpc>
                <a:spcPct val="114000"/>
              </a:lnSpc>
            </a:pPr>
            <a:r>
              <a:rPr lang="en-US" altLang="zh-CN" sz="2400" dirty="0">
                <a:latin typeface="Calibri" panose="020F0502020204030204" pitchFamily="34" charset="0"/>
                <a:ea typeface="宋体" panose="02010600030101010101" pitchFamily="2" charset="-122"/>
                <a:cs typeface="Calibri" panose="020F0502020204030204" pitchFamily="34" charset="0"/>
              </a:rPr>
              <a:t>      ____________________________, these two languages differ greatly in grammar. </a:t>
            </a:r>
          </a:p>
          <a:p>
            <a:pPr algn="l">
              <a:lnSpc>
                <a:spcPct val="114000"/>
              </a:lnSpc>
            </a:pPr>
            <a:r>
              <a:rPr lang="en-US" altLang="zh-CN" sz="2400" dirty="0">
                <a:latin typeface="Calibri" panose="020F0502020204030204" pitchFamily="34" charset="0"/>
                <a:ea typeface="宋体" panose="02010600030101010101" pitchFamily="2" charset="-122"/>
                <a:cs typeface="Calibri" panose="020F0502020204030204" pitchFamily="34" charset="0"/>
              </a:rPr>
              <a:t>c. Young people should give thought to the elderly in communication. (</a:t>
            </a:r>
            <a:r>
              <a:rPr lang="en-US" altLang="zh-CN" sz="2400" i="1" dirty="0">
                <a:latin typeface="Calibri" panose="020F0502020204030204" pitchFamily="34" charset="0"/>
                <a:ea typeface="宋体" panose="02010600030101010101" pitchFamily="2" charset="-122"/>
                <a:cs typeface="Calibri" panose="020F0502020204030204" pitchFamily="34" charset="0"/>
              </a:rPr>
              <a:t>give thought to</a:t>
            </a:r>
            <a:r>
              <a:rPr lang="en-US" altLang="zh-CN" sz="2400" dirty="0">
                <a:latin typeface="Calibri" panose="020F0502020204030204" pitchFamily="34" charset="0"/>
                <a:ea typeface="宋体" panose="02010600030101010101" pitchFamily="2" charset="-122"/>
                <a:cs typeface="Calibri" panose="020F0502020204030204" pitchFamily="34" charset="0"/>
              </a:rPr>
              <a:t>)</a:t>
            </a:r>
          </a:p>
          <a:p>
            <a:pPr algn="l">
              <a:lnSpc>
                <a:spcPct val="114000"/>
              </a:lnSpc>
            </a:pPr>
            <a:r>
              <a:rPr lang="en-US" altLang="zh-CN" sz="2400" dirty="0">
                <a:latin typeface="Calibri" panose="020F0502020204030204" pitchFamily="34" charset="0"/>
                <a:ea typeface="宋体" panose="02010600030101010101" pitchFamily="2" charset="-122"/>
                <a:cs typeface="Calibri" panose="020F0502020204030204" pitchFamily="34" charset="0"/>
              </a:rPr>
              <a:t>   In intercultural communication, the speaker should_________________________.</a:t>
            </a:r>
          </a:p>
        </p:txBody>
      </p:sp>
      <p:sp>
        <p:nvSpPr>
          <p:cNvPr id="18" name="文本框 17">
            <a:extLst>
              <a:ext uri="{FF2B5EF4-FFF2-40B4-BE49-F238E27FC236}">
                <a16:creationId xmlns:a16="http://schemas.microsoft.com/office/drawing/2014/main" id="{B83986A0-9B4A-4A10-B9CF-03C5DF209FD6}"/>
              </a:ext>
            </a:extLst>
          </p:cNvPr>
          <p:cNvSpPr txBox="1"/>
          <p:nvPr/>
        </p:nvSpPr>
        <p:spPr>
          <a:xfrm>
            <a:off x="7277885" y="5036393"/>
            <a:ext cx="3036280" cy="461665"/>
          </a:xfrm>
          <a:prstGeom prst="rect">
            <a:avLst/>
          </a:prstGeom>
          <a:noFill/>
        </p:spPr>
        <p:txBody>
          <a:bodyPr wrap="none" rtlCol="0">
            <a:spAutoFit/>
          </a:bodyPr>
          <a:lstStyle/>
          <a:p>
            <a:pPr algn="l"/>
            <a:r>
              <a:rPr lang="en-US" altLang="zh-CN" sz="2400" dirty="0">
                <a:solidFill>
                  <a:srgbClr val="C00000"/>
                </a:solidFill>
                <a:latin typeface="Calibri" panose="020F0502020204030204" pitchFamily="34" charset="0"/>
                <a:ea typeface="宋体" panose="02010600030101010101" pitchFamily="2" charset="-122"/>
                <a:cs typeface="Calibri" panose="020F0502020204030204" pitchFamily="34" charset="0"/>
              </a:rPr>
              <a:t>give thought to culture</a:t>
            </a:r>
            <a:endParaRPr lang="zh-CN" altLang="en-US" sz="2400" dirty="0">
              <a:solidFill>
                <a:srgbClr val="C00000"/>
              </a:solidFill>
              <a:effectLst/>
              <a:latin typeface="Calibri" panose="020F0502020204030204" pitchFamily="34" charset="0"/>
              <a:ea typeface="宋体" panose="02010600030101010101" pitchFamily="2" charset="-122"/>
              <a:cs typeface="Calibri" panose="020F0502020204030204" pitchFamily="34" charset="0"/>
            </a:endParaRPr>
          </a:p>
        </p:txBody>
      </p:sp>
      <p:sp>
        <p:nvSpPr>
          <p:cNvPr id="19" name="文本框 18">
            <a:extLst>
              <a:ext uri="{FF2B5EF4-FFF2-40B4-BE49-F238E27FC236}">
                <a16:creationId xmlns:a16="http://schemas.microsoft.com/office/drawing/2014/main" id="{9948D60D-9CA0-4DE2-A874-ABE209A9EB0A}"/>
              </a:ext>
            </a:extLst>
          </p:cNvPr>
          <p:cNvSpPr txBox="1"/>
          <p:nvPr/>
        </p:nvSpPr>
        <p:spPr>
          <a:xfrm>
            <a:off x="4339230" y="3370349"/>
            <a:ext cx="715736" cy="461665"/>
          </a:xfrm>
          <a:prstGeom prst="rect">
            <a:avLst/>
          </a:prstGeom>
          <a:noFill/>
        </p:spPr>
        <p:txBody>
          <a:bodyPr wrap="square" rtlCol="0">
            <a:spAutoFit/>
          </a:bodyPr>
          <a:lstStyle/>
          <a:p>
            <a:pPr algn="l"/>
            <a:r>
              <a:rPr lang="en-US" altLang="zh-CN" sz="2400" dirty="0">
                <a:solidFill>
                  <a:srgbClr val="C00000"/>
                </a:solidFill>
                <a:latin typeface="Calibri" panose="020F0502020204030204" pitchFamily="34" charset="0"/>
                <a:ea typeface="宋体" panose="02010600030101010101" pitchFamily="2" charset="-122"/>
                <a:cs typeface="Calibri" panose="020F0502020204030204" pitchFamily="34" charset="0"/>
              </a:rPr>
              <a:t>take</a:t>
            </a:r>
            <a:endParaRPr lang="zh-CN" altLang="en-US" sz="2400" dirty="0">
              <a:solidFill>
                <a:srgbClr val="C00000"/>
              </a:solidFill>
              <a:effectLst/>
              <a:latin typeface="Calibri" panose="020F0502020204030204" pitchFamily="34" charset="0"/>
              <a:ea typeface="宋体" panose="02010600030101010101" pitchFamily="2" charset="-122"/>
              <a:cs typeface="Calibri" panose="020F0502020204030204" pitchFamily="34" charset="0"/>
            </a:endParaRPr>
          </a:p>
        </p:txBody>
      </p:sp>
      <p:sp>
        <p:nvSpPr>
          <p:cNvPr id="20" name="文本框 19">
            <a:extLst>
              <a:ext uri="{FF2B5EF4-FFF2-40B4-BE49-F238E27FC236}">
                <a16:creationId xmlns:a16="http://schemas.microsoft.com/office/drawing/2014/main" id="{AF83F10A-E1B6-4644-9EDB-E24119556A6C}"/>
              </a:ext>
            </a:extLst>
          </p:cNvPr>
          <p:cNvSpPr txBox="1"/>
          <p:nvPr/>
        </p:nvSpPr>
        <p:spPr>
          <a:xfrm>
            <a:off x="8123001" y="3361724"/>
            <a:ext cx="1346048" cy="461665"/>
          </a:xfrm>
          <a:prstGeom prst="rect">
            <a:avLst/>
          </a:prstGeom>
          <a:noFill/>
        </p:spPr>
        <p:txBody>
          <a:bodyPr wrap="square" rtlCol="0">
            <a:spAutoFit/>
          </a:bodyPr>
          <a:lstStyle/>
          <a:p>
            <a:pPr algn="l"/>
            <a:r>
              <a:rPr lang="en-US" altLang="zh-CN" sz="2400" dirty="0">
                <a:solidFill>
                  <a:srgbClr val="C00000"/>
                </a:solidFill>
                <a:latin typeface="Calibri" panose="020F0502020204030204" pitchFamily="34" charset="0"/>
                <a:ea typeface="宋体" panose="02010600030101010101" pitchFamily="2" charset="-122"/>
                <a:cs typeface="Calibri" panose="020F0502020204030204" pitchFamily="34" charset="0"/>
              </a:rPr>
              <a:t>seriously</a:t>
            </a:r>
            <a:endParaRPr lang="zh-CN" altLang="en-US" sz="2400" dirty="0">
              <a:solidFill>
                <a:srgbClr val="C00000"/>
              </a:solidFill>
              <a:effectLst/>
              <a:latin typeface="Calibri" panose="020F0502020204030204" pitchFamily="34" charset="0"/>
              <a:ea typeface="宋体" panose="02010600030101010101" pitchFamily="2" charset="-122"/>
              <a:cs typeface="Calibri" panose="020F0502020204030204" pitchFamily="34" charset="0"/>
            </a:endParaRPr>
          </a:p>
        </p:txBody>
      </p:sp>
      <p:sp>
        <p:nvSpPr>
          <p:cNvPr id="21" name="文本框 20">
            <a:extLst>
              <a:ext uri="{FF2B5EF4-FFF2-40B4-BE49-F238E27FC236}">
                <a16:creationId xmlns:a16="http://schemas.microsoft.com/office/drawing/2014/main" id="{ACC0C7E0-122A-4BBA-81C1-E9619569ADF5}"/>
              </a:ext>
            </a:extLst>
          </p:cNvPr>
          <p:cNvSpPr txBox="1"/>
          <p:nvPr/>
        </p:nvSpPr>
        <p:spPr>
          <a:xfrm>
            <a:off x="946839" y="4221713"/>
            <a:ext cx="4530215" cy="461665"/>
          </a:xfrm>
          <a:prstGeom prst="rect">
            <a:avLst/>
          </a:prstGeom>
          <a:noFill/>
        </p:spPr>
        <p:txBody>
          <a:bodyPr wrap="none" rtlCol="0">
            <a:spAutoFit/>
          </a:bodyPr>
          <a:lstStyle/>
          <a:p>
            <a:pPr algn="l"/>
            <a:r>
              <a:rPr lang="en-US" altLang="zh-CN" sz="2400" dirty="0">
                <a:solidFill>
                  <a:srgbClr val="C00000"/>
                </a:solidFill>
                <a:latin typeface="Calibri" panose="020F0502020204030204" pitchFamily="34" charset="0"/>
                <a:ea typeface="宋体" panose="02010600030101010101" pitchFamily="2" charset="-122"/>
                <a:cs typeface="Calibri" panose="020F0502020204030204" pitchFamily="34" charset="0"/>
              </a:rPr>
              <a:t>Apart from spelling/ pronunciation</a:t>
            </a:r>
            <a:endParaRPr lang="zh-CN" altLang="en-US" sz="2400" dirty="0">
              <a:solidFill>
                <a:srgbClr val="C00000"/>
              </a:solidFill>
              <a:effectLst/>
              <a:latin typeface="Calibri" panose="020F0502020204030204" pitchFamily="34" charset="0"/>
              <a:ea typeface="宋体" panose="02010600030101010101" pitchFamily="2" charset="-122"/>
              <a:cs typeface="Calibri" panose="020F0502020204030204" pitchFamily="34" charset="0"/>
            </a:endParaRPr>
          </a:p>
        </p:txBody>
      </p:sp>
      <p:sp>
        <p:nvSpPr>
          <p:cNvPr id="5" name="文本框 4">
            <a:extLst>
              <a:ext uri="{FF2B5EF4-FFF2-40B4-BE49-F238E27FC236}">
                <a16:creationId xmlns:a16="http://schemas.microsoft.com/office/drawing/2014/main" id="{026BBF3F-8C5B-4857-BC59-DDDD5C7D5FB8}"/>
              </a:ext>
            </a:extLst>
          </p:cNvPr>
          <p:cNvSpPr txBox="1"/>
          <p:nvPr/>
        </p:nvSpPr>
        <p:spPr>
          <a:xfrm>
            <a:off x="946839" y="3370349"/>
            <a:ext cx="8817728" cy="461665"/>
          </a:xfrm>
          <a:prstGeom prst="rect">
            <a:avLst/>
          </a:prstGeom>
          <a:noFill/>
        </p:spPr>
        <p:txBody>
          <a:bodyPr wrap="square" rtlCol="0">
            <a:spAutoFit/>
          </a:bodyPr>
          <a:lstStyle/>
          <a:p>
            <a:pPr algn="l"/>
            <a:r>
              <a:rPr lang="en-US" altLang="zh-CN" sz="2400" dirty="0">
                <a:latin typeface="Calibri" panose="020F0502020204030204" pitchFamily="34" charset="0"/>
                <a:ea typeface="宋体" panose="02010600030101010101" pitchFamily="2" charset="-122"/>
                <a:cs typeface="Calibri" panose="020F0502020204030204" pitchFamily="34" charset="0"/>
              </a:rPr>
              <a:t>My teacher told me not to ____ the English test result too_________.</a:t>
            </a:r>
            <a:endParaRPr lang="zh-CN" altLang="en-US" sz="2400" dirty="0">
              <a:effectLst/>
              <a:latin typeface="Calibri" panose="020F0502020204030204" pitchFamily="34" charset="0"/>
              <a:ea typeface="宋体" panose="02010600030101010101" pitchFamily="2" charset="-122"/>
              <a:cs typeface="Calibri" panose="020F0502020204030204" pitchFamily="34" charset="0"/>
            </a:endParaRPr>
          </a:p>
        </p:txBody>
      </p:sp>
    </p:spTree>
    <p:extLst>
      <p:ext uri="{BB962C8B-B14F-4D97-AF65-F5344CB8AC3E}">
        <p14:creationId xmlns:p14="http://schemas.microsoft.com/office/powerpoint/2010/main" val="1915177542"/>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0"/>
                                        </p:tgtEl>
                                        <p:attrNameLst>
                                          <p:attrName>style.visibility</p:attrName>
                                        </p:attrNameLst>
                                      </p:cBhvr>
                                      <p:to>
                                        <p:strVal val="visible"/>
                                      </p:to>
                                    </p:set>
                                    <p:animEffect transition="in" filter="fade">
                                      <p:cBhvr>
                                        <p:cTn id="10" dur="500"/>
                                        <p:tgtEl>
                                          <p:spTgt spid="20"/>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fade">
                                      <p:cBhvr>
                                        <p:cTn id="15" dur="500"/>
                                        <p:tgtEl>
                                          <p:spTgt spid="21"/>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18"/>
                                        </p:tgtEl>
                                        <p:attrNameLst>
                                          <p:attrName>style.visibility</p:attrName>
                                        </p:attrNameLst>
                                      </p:cBhvr>
                                      <p:to>
                                        <p:strVal val="visible"/>
                                      </p:to>
                                    </p:set>
                                    <p:animEffect transition="in" filter="fade">
                                      <p:cBhvr>
                                        <p:cTn id="20"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P spid="21"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Further Enhancement</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684487" y="1654380"/>
            <a:ext cx="11101113" cy="934358"/>
          </a:xfrm>
          <a:prstGeom prst="rect">
            <a:avLst/>
          </a:prstGeom>
          <a:noFill/>
        </p:spPr>
        <p:txBody>
          <a:bodyPr wrap="square">
            <a:spAutoFit/>
          </a:bodyPr>
          <a:lstStyle/>
          <a:p>
            <a:pPr>
              <a:lnSpc>
                <a:spcPct val="114000"/>
              </a:lnSpc>
            </a:pPr>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rgbClr val="D86424"/>
                </a:solidFill>
                <a:latin typeface="Calibri" panose="020F0502020204030204" pitchFamily="34" charset="0"/>
                <a:ea typeface="宋体" panose="02010600030101010101" pitchFamily="2" charset="-122"/>
                <a:cs typeface="Calibri" panose="020F0502020204030204" pitchFamily="34" charset="0"/>
              </a:rPr>
              <a:t>Guided Writing</a:t>
            </a:r>
          </a:p>
          <a:p>
            <a:pPr>
              <a:lnSpc>
                <a:spcPct val="114000"/>
              </a:lnSpc>
            </a:pPr>
            <a:r>
              <a:rPr lang="en-US" altLang="zh-CN" sz="2400" b="1" dirty="0">
                <a:solidFill>
                  <a:srgbClr val="FFC000"/>
                </a:solidFill>
                <a:latin typeface="Calibri" panose="020F0502020204030204" pitchFamily="34" charset="0"/>
                <a:cs typeface="Calibri" panose="020F0502020204030204" pitchFamily="34" charset="0"/>
              </a:rPr>
              <a:t>Step 2 Writing Task</a:t>
            </a:r>
          </a:p>
        </p:txBody>
      </p:sp>
      <p:pic>
        <p:nvPicPr>
          <p:cNvPr id="14" name="图片 13"/>
          <p:cNvPicPr>
            <a:picLocks noChangeAspect="1"/>
          </p:cNvPicPr>
          <p:nvPr/>
        </p:nvPicPr>
        <p:blipFill>
          <a:blip r:embed="rId2"/>
          <a:stretch>
            <a:fillRect/>
          </a:stretch>
        </p:blipFill>
        <p:spPr>
          <a:xfrm>
            <a:off x="562057" y="1607359"/>
            <a:ext cx="640936" cy="562294"/>
          </a:xfrm>
          <a:prstGeom prst="rect">
            <a:avLst/>
          </a:prstGeom>
        </p:spPr>
      </p:pic>
      <p:grpSp>
        <p:nvGrpSpPr>
          <p:cNvPr id="31" name="组合 30"/>
          <p:cNvGrpSpPr/>
          <p:nvPr/>
        </p:nvGrpSpPr>
        <p:grpSpPr>
          <a:xfrm>
            <a:off x="867550" y="283464"/>
            <a:ext cx="1179420" cy="1051559"/>
            <a:chOff x="1313" y="323"/>
            <a:chExt cx="2280" cy="2032"/>
          </a:xfrm>
        </p:grpSpPr>
        <p:grpSp>
          <p:nvGrpSpPr>
            <p:cNvPr id="32" name="组合 158"/>
            <p:cNvGrpSpPr/>
            <p:nvPr/>
          </p:nvGrpSpPr>
          <p:grpSpPr>
            <a:xfrm>
              <a:off x="1313" y="323"/>
              <a:ext cx="2280" cy="2032"/>
              <a:chOff x="3720691" y="2824413"/>
              <a:chExt cx="1341120" cy="1209172"/>
            </a:xfrm>
          </p:grpSpPr>
          <p:sp>
            <p:nvSpPr>
              <p:cNvPr id="35"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36"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33"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34" name="图片 33"/>
            <p:cNvPicPr>
              <a:picLocks noChangeAspect="1"/>
            </p:cNvPicPr>
            <p:nvPr/>
          </p:nvPicPr>
          <p:blipFill>
            <a:blip r:embed="rId3"/>
            <a:stretch>
              <a:fillRect/>
            </a:stretch>
          </p:blipFill>
          <p:spPr>
            <a:xfrm>
              <a:off x="1635" y="568"/>
              <a:ext cx="1538" cy="1537"/>
            </a:xfrm>
            <a:prstGeom prst="rect">
              <a:avLst/>
            </a:prstGeom>
            <a:noFill/>
            <a:ln w="9525">
              <a:noFill/>
            </a:ln>
          </p:spPr>
        </p:pic>
      </p:grpSp>
      <p:sp>
        <p:nvSpPr>
          <p:cNvPr id="15" name="文本框 14">
            <a:extLst>
              <a:ext uri="{FF2B5EF4-FFF2-40B4-BE49-F238E27FC236}">
                <a16:creationId xmlns:a16="http://schemas.microsoft.com/office/drawing/2014/main" id="{735BDE6E-45E5-4FF0-9F4A-F9304D0B2021}"/>
              </a:ext>
            </a:extLst>
          </p:cNvPr>
          <p:cNvSpPr txBox="1"/>
          <p:nvPr/>
        </p:nvSpPr>
        <p:spPr>
          <a:xfrm>
            <a:off x="562057" y="3436801"/>
            <a:ext cx="10750109" cy="2718693"/>
          </a:xfrm>
          <a:prstGeom prst="rect">
            <a:avLst/>
          </a:prstGeom>
        </p:spPr>
        <p:style>
          <a:lnRef idx="1">
            <a:schemeClr val="accent1"/>
          </a:lnRef>
          <a:fillRef idx="2">
            <a:schemeClr val="accent1"/>
          </a:fillRef>
          <a:effectRef idx="1">
            <a:schemeClr val="accent1"/>
          </a:effectRef>
          <a:fontRef idx="minor">
            <a:schemeClr val="dk1"/>
          </a:fontRef>
        </p:style>
        <p:txBody>
          <a:bodyPr wrap="square">
            <a:spAutoFit/>
          </a:bodyPr>
          <a:lstStyle/>
          <a:p>
            <a:pPr algn="just">
              <a:lnSpc>
                <a:spcPts val="2000"/>
              </a:lnSpc>
            </a:pPr>
            <a:r>
              <a:rPr lang="en-US" altLang="zh-CN" sz="2400" i="1" kern="100" dirty="0">
                <a:solidFill>
                  <a:srgbClr val="C00000"/>
                </a:solidFill>
                <a:effectLst/>
                <a:latin typeface="Calibri" panose="020F0502020204030204" pitchFamily="34" charset="0"/>
                <a:ea typeface="宋体" panose="02010600030101010101" pitchFamily="2" charset="-122"/>
                <a:cs typeface="Calibri" panose="020F0502020204030204" pitchFamily="34" charset="0"/>
              </a:rPr>
              <a:t>A Sample Essay</a:t>
            </a:r>
          </a:p>
          <a:p>
            <a:pPr algn="just"/>
            <a:r>
              <a:rPr lang="en-US" altLang="zh-CN" sz="2200" kern="100" dirty="0">
                <a:latin typeface="Calibri" panose="020F0502020204030204" pitchFamily="34" charset="0"/>
                <a:ea typeface="宋体" panose="02010600030101010101" pitchFamily="2" charset="-122"/>
                <a:cs typeface="Calibri" panose="020F0502020204030204" pitchFamily="34" charset="0"/>
              </a:rPr>
              <a:t>I had a conflict with my mother because she believed that I used “a dirty word” to refer to a female student in my class in high school. One day a girl took my book away without explaining to me why she did that. I was so angry that I told the story to my buddy later referring to her as “that bitch”. My mother overhead our conversation and got serious about it. She asked me, “Do you know what that word means?” “Just refer to lousy women,” I answered. “Don’t use it again. It is a bad insult,” she said. I nodded, but I believed she took it too seriously.</a:t>
            </a:r>
          </a:p>
        </p:txBody>
      </p:sp>
      <p:sp>
        <p:nvSpPr>
          <p:cNvPr id="17" name="文本框 16">
            <a:extLst>
              <a:ext uri="{FF2B5EF4-FFF2-40B4-BE49-F238E27FC236}">
                <a16:creationId xmlns:a16="http://schemas.microsoft.com/office/drawing/2014/main" id="{B66B84C0-0C9C-434C-9236-764E672A6EB6}"/>
              </a:ext>
            </a:extLst>
          </p:cNvPr>
          <p:cNvSpPr txBox="1"/>
          <p:nvPr/>
        </p:nvSpPr>
        <p:spPr>
          <a:xfrm>
            <a:off x="288709" y="2574016"/>
            <a:ext cx="11433875" cy="878895"/>
          </a:xfrm>
          <a:prstGeom prst="rect">
            <a:avLst/>
          </a:prstGeom>
          <a:noFill/>
        </p:spPr>
        <p:txBody>
          <a:bodyPr wrap="square">
            <a:spAutoFit/>
          </a:bodyPr>
          <a:lstStyle/>
          <a:p>
            <a:pPr algn="just">
              <a:lnSpc>
                <a:spcPts val="2000"/>
              </a:lnSpc>
            </a:pPr>
            <a:r>
              <a:rPr lang="en-US" altLang="zh-CN" sz="2400" i="1" dirty="0">
                <a:solidFill>
                  <a:srgbClr val="0070C0"/>
                </a:solidFill>
                <a:cs typeface="Calibri" panose="020F0502020204030204" pitchFamily="34" charset="0"/>
              </a:rPr>
              <a:t>2) Write a short essay of about 250 words to retell the story that you have told your peers by taking into consideration their responses to your story after you have shared it with them. Use the above expressions if possible.</a:t>
            </a:r>
            <a:endParaRPr lang="en-US" altLang="zh-CN" sz="1800" b="1" dirty="0">
              <a:latin typeface="Calibri" panose="020F0502020204030204" pitchFamily="34" charset="0"/>
              <a:ea typeface="宋体" panose="02010600030101010101" pitchFamily="2" charset="-122"/>
              <a:cs typeface="Calibri" panose="020F0502020204030204" pitchFamily="34" charset="0"/>
            </a:endParaRPr>
          </a:p>
        </p:txBody>
      </p:sp>
    </p:spTree>
    <p:extLst>
      <p:ext uri="{BB962C8B-B14F-4D97-AF65-F5344CB8AC3E}">
        <p14:creationId xmlns:p14="http://schemas.microsoft.com/office/powerpoint/2010/main" val="3507621929"/>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Further Enhancement</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684487" y="1654380"/>
            <a:ext cx="11101113" cy="934358"/>
          </a:xfrm>
          <a:prstGeom prst="rect">
            <a:avLst/>
          </a:prstGeom>
          <a:noFill/>
        </p:spPr>
        <p:txBody>
          <a:bodyPr wrap="square">
            <a:spAutoFit/>
          </a:bodyPr>
          <a:lstStyle/>
          <a:p>
            <a:pPr>
              <a:lnSpc>
                <a:spcPct val="114000"/>
              </a:lnSpc>
            </a:pPr>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rgbClr val="D86424"/>
                </a:solidFill>
                <a:latin typeface="Calibri" panose="020F0502020204030204" pitchFamily="34" charset="0"/>
                <a:ea typeface="宋体" panose="02010600030101010101" pitchFamily="2" charset="-122"/>
                <a:cs typeface="Calibri" panose="020F0502020204030204" pitchFamily="34" charset="0"/>
              </a:rPr>
              <a:t>Guided Writing</a:t>
            </a:r>
          </a:p>
          <a:p>
            <a:pPr>
              <a:lnSpc>
                <a:spcPct val="114000"/>
              </a:lnSpc>
            </a:pPr>
            <a:r>
              <a:rPr lang="en-US" altLang="zh-CN" sz="2400" b="1" dirty="0">
                <a:solidFill>
                  <a:srgbClr val="FFC000"/>
                </a:solidFill>
                <a:latin typeface="Calibri" panose="020F0502020204030204" pitchFamily="34" charset="0"/>
                <a:cs typeface="Calibri" panose="020F0502020204030204" pitchFamily="34" charset="0"/>
              </a:rPr>
              <a:t>Step 2 Writing Task</a:t>
            </a:r>
          </a:p>
        </p:txBody>
      </p:sp>
      <p:pic>
        <p:nvPicPr>
          <p:cNvPr id="14" name="图片 13"/>
          <p:cNvPicPr>
            <a:picLocks noChangeAspect="1"/>
          </p:cNvPicPr>
          <p:nvPr/>
        </p:nvPicPr>
        <p:blipFill>
          <a:blip r:embed="rId2"/>
          <a:stretch>
            <a:fillRect/>
          </a:stretch>
        </p:blipFill>
        <p:spPr>
          <a:xfrm>
            <a:off x="562057" y="1607359"/>
            <a:ext cx="640936" cy="562294"/>
          </a:xfrm>
          <a:prstGeom prst="rect">
            <a:avLst/>
          </a:prstGeom>
        </p:spPr>
      </p:pic>
      <p:grpSp>
        <p:nvGrpSpPr>
          <p:cNvPr id="31" name="组合 30"/>
          <p:cNvGrpSpPr/>
          <p:nvPr/>
        </p:nvGrpSpPr>
        <p:grpSpPr>
          <a:xfrm>
            <a:off x="867550" y="283464"/>
            <a:ext cx="1179420" cy="1051559"/>
            <a:chOff x="1313" y="323"/>
            <a:chExt cx="2280" cy="2032"/>
          </a:xfrm>
        </p:grpSpPr>
        <p:grpSp>
          <p:nvGrpSpPr>
            <p:cNvPr id="32" name="组合 158"/>
            <p:cNvGrpSpPr/>
            <p:nvPr/>
          </p:nvGrpSpPr>
          <p:grpSpPr>
            <a:xfrm>
              <a:off x="1313" y="323"/>
              <a:ext cx="2280" cy="2032"/>
              <a:chOff x="3720691" y="2824413"/>
              <a:chExt cx="1341120" cy="1209172"/>
            </a:xfrm>
          </p:grpSpPr>
          <p:sp>
            <p:nvSpPr>
              <p:cNvPr id="35"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36"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33"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34" name="图片 33"/>
            <p:cNvPicPr>
              <a:picLocks noChangeAspect="1"/>
            </p:cNvPicPr>
            <p:nvPr/>
          </p:nvPicPr>
          <p:blipFill>
            <a:blip r:embed="rId3"/>
            <a:stretch>
              <a:fillRect/>
            </a:stretch>
          </p:blipFill>
          <p:spPr>
            <a:xfrm>
              <a:off x="1635" y="568"/>
              <a:ext cx="1538" cy="1537"/>
            </a:xfrm>
            <a:prstGeom prst="rect">
              <a:avLst/>
            </a:prstGeom>
            <a:noFill/>
            <a:ln w="9525">
              <a:noFill/>
            </a:ln>
          </p:spPr>
        </p:pic>
      </p:grpSp>
      <p:sp>
        <p:nvSpPr>
          <p:cNvPr id="15" name="文本框 14">
            <a:extLst>
              <a:ext uri="{FF2B5EF4-FFF2-40B4-BE49-F238E27FC236}">
                <a16:creationId xmlns:a16="http://schemas.microsoft.com/office/drawing/2014/main" id="{735BDE6E-45E5-4FF0-9F4A-F9304D0B2021}"/>
              </a:ext>
            </a:extLst>
          </p:cNvPr>
          <p:cNvSpPr txBox="1"/>
          <p:nvPr/>
        </p:nvSpPr>
        <p:spPr>
          <a:xfrm>
            <a:off x="768791" y="2763395"/>
            <a:ext cx="10750109" cy="3395801"/>
          </a:xfrm>
          <a:prstGeom prst="rect">
            <a:avLst/>
          </a:prstGeom>
        </p:spPr>
        <p:style>
          <a:lnRef idx="1">
            <a:schemeClr val="accent1"/>
          </a:lnRef>
          <a:fillRef idx="2">
            <a:schemeClr val="accent1"/>
          </a:fillRef>
          <a:effectRef idx="1">
            <a:schemeClr val="accent1"/>
          </a:effectRef>
          <a:fontRef idx="minor">
            <a:schemeClr val="dk1"/>
          </a:fontRef>
        </p:style>
        <p:txBody>
          <a:bodyPr wrap="square">
            <a:spAutoFit/>
          </a:bodyPr>
          <a:lstStyle/>
          <a:p>
            <a:pPr algn="just">
              <a:lnSpc>
                <a:spcPts val="2000"/>
              </a:lnSpc>
            </a:pPr>
            <a:r>
              <a:rPr lang="en-US" altLang="zh-CN" sz="2400" i="1" kern="100" dirty="0">
                <a:solidFill>
                  <a:srgbClr val="C00000"/>
                </a:solidFill>
                <a:effectLst/>
                <a:latin typeface="Calibri" panose="020F0502020204030204" pitchFamily="34" charset="0"/>
                <a:ea typeface="宋体" panose="02010600030101010101" pitchFamily="2" charset="-122"/>
                <a:cs typeface="Calibri" panose="020F0502020204030204" pitchFamily="34" charset="0"/>
              </a:rPr>
              <a:t>A Sample Essay</a:t>
            </a:r>
          </a:p>
          <a:p>
            <a:pPr algn="just"/>
            <a:r>
              <a:rPr lang="en-US" altLang="zh-CN" sz="2200" kern="100" dirty="0">
                <a:effectLst/>
                <a:latin typeface="Calibri" panose="020F0502020204030204" pitchFamily="34" charset="0"/>
                <a:ea typeface="宋体" panose="02010600030101010101" pitchFamily="2" charset="-122"/>
                <a:cs typeface="Calibri" panose="020F0502020204030204" pitchFamily="34" charset="0"/>
              </a:rPr>
              <a:t>Later I was thinking about why my mother and I had such a different attitude toward that word. I think it had a lot to do with the generation gap. Age difference does affect our attitude towards some “sensitive” words. Young adults use those words to express their strong emotion, be it anger, surprise or joy, while for our parents no one should use those words because they may hurt other when it comes to language use, but our parents may not be able to see it. It is also quite possible that young people are simply careless with words when they speak and write. What I learn from my conflict with my mother is that despite the generation gap we should learn to be more careful when we use words because words can hurt and hurt badly.</a:t>
            </a:r>
            <a:endParaRPr lang="zh-CN" altLang="zh-CN" sz="2200" dirty="0">
              <a:effectLst/>
              <a:latin typeface="Times New Roman" panose="02020603050405020304" pitchFamily="18" charset="0"/>
              <a:ea typeface="等线" panose="02010600030101010101" pitchFamily="2" charset="-122"/>
            </a:endParaRPr>
          </a:p>
        </p:txBody>
      </p:sp>
    </p:spTree>
    <p:extLst>
      <p:ext uri="{BB962C8B-B14F-4D97-AF65-F5344CB8AC3E}">
        <p14:creationId xmlns:p14="http://schemas.microsoft.com/office/powerpoint/2010/main" val="2164780001"/>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Further Enhancement</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684487" y="1654380"/>
            <a:ext cx="11101113" cy="934358"/>
          </a:xfrm>
          <a:prstGeom prst="rect">
            <a:avLst/>
          </a:prstGeom>
          <a:noFill/>
        </p:spPr>
        <p:txBody>
          <a:bodyPr wrap="square">
            <a:spAutoFit/>
          </a:bodyPr>
          <a:lstStyle/>
          <a:p>
            <a:pPr>
              <a:lnSpc>
                <a:spcPct val="114000"/>
              </a:lnSpc>
            </a:pPr>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rgbClr val="D86424"/>
                </a:solidFill>
                <a:latin typeface="Calibri" panose="020F0502020204030204" pitchFamily="34" charset="0"/>
                <a:ea typeface="宋体" panose="02010600030101010101" pitchFamily="2" charset="-122"/>
                <a:cs typeface="Calibri" panose="020F0502020204030204" pitchFamily="34" charset="0"/>
              </a:rPr>
              <a:t>Guided Writing</a:t>
            </a:r>
          </a:p>
          <a:p>
            <a:pPr>
              <a:lnSpc>
                <a:spcPct val="114000"/>
              </a:lnSpc>
            </a:pPr>
            <a:r>
              <a:rPr lang="en-US" altLang="zh-CN" sz="2400" b="1" dirty="0">
                <a:solidFill>
                  <a:srgbClr val="FFC000"/>
                </a:solidFill>
                <a:latin typeface="Calibri" panose="020F0502020204030204" pitchFamily="34" charset="0"/>
                <a:cs typeface="Calibri" panose="020F0502020204030204" pitchFamily="34" charset="0"/>
              </a:rPr>
              <a:t>Step 3 Peer Conferencing and Revision</a:t>
            </a:r>
          </a:p>
        </p:txBody>
      </p:sp>
      <p:pic>
        <p:nvPicPr>
          <p:cNvPr id="14" name="图片 13"/>
          <p:cNvPicPr>
            <a:picLocks noChangeAspect="1"/>
          </p:cNvPicPr>
          <p:nvPr/>
        </p:nvPicPr>
        <p:blipFill>
          <a:blip r:embed="rId2"/>
          <a:stretch>
            <a:fillRect/>
          </a:stretch>
        </p:blipFill>
        <p:spPr>
          <a:xfrm>
            <a:off x="562057" y="1607359"/>
            <a:ext cx="640936" cy="562294"/>
          </a:xfrm>
          <a:prstGeom prst="rect">
            <a:avLst/>
          </a:prstGeom>
        </p:spPr>
      </p:pic>
      <p:grpSp>
        <p:nvGrpSpPr>
          <p:cNvPr id="31" name="组合 30"/>
          <p:cNvGrpSpPr/>
          <p:nvPr/>
        </p:nvGrpSpPr>
        <p:grpSpPr>
          <a:xfrm>
            <a:off x="867550" y="283464"/>
            <a:ext cx="1179420" cy="1051559"/>
            <a:chOff x="1313" y="323"/>
            <a:chExt cx="2280" cy="2032"/>
          </a:xfrm>
        </p:grpSpPr>
        <p:grpSp>
          <p:nvGrpSpPr>
            <p:cNvPr id="32" name="组合 158"/>
            <p:cNvGrpSpPr/>
            <p:nvPr/>
          </p:nvGrpSpPr>
          <p:grpSpPr>
            <a:xfrm>
              <a:off x="1313" y="323"/>
              <a:ext cx="2280" cy="2032"/>
              <a:chOff x="3720691" y="2824413"/>
              <a:chExt cx="1341120" cy="1209172"/>
            </a:xfrm>
          </p:grpSpPr>
          <p:sp>
            <p:nvSpPr>
              <p:cNvPr id="35"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36"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33"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34" name="图片 33"/>
            <p:cNvPicPr>
              <a:picLocks noChangeAspect="1"/>
            </p:cNvPicPr>
            <p:nvPr/>
          </p:nvPicPr>
          <p:blipFill>
            <a:blip r:embed="rId3"/>
            <a:stretch>
              <a:fillRect/>
            </a:stretch>
          </p:blipFill>
          <p:spPr>
            <a:xfrm>
              <a:off x="1635" y="568"/>
              <a:ext cx="1538" cy="1537"/>
            </a:xfrm>
            <a:prstGeom prst="rect">
              <a:avLst/>
            </a:prstGeom>
            <a:noFill/>
            <a:ln w="9525">
              <a:noFill/>
            </a:ln>
          </p:spPr>
        </p:pic>
      </p:grpSp>
      <p:sp>
        <p:nvSpPr>
          <p:cNvPr id="17" name="文本框 16">
            <a:extLst>
              <a:ext uri="{FF2B5EF4-FFF2-40B4-BE49-F238E27FC236}">
                <a16:creationId xmlns:a16="http://schemas.microsoft.com/office/drawing/2014/main" id="{7D9286EA-3AF2-4BCC-B1F6-560969D94F49}"/>
              </a:ext>
            </a:extLst>
          </p:cNvPr>
          <p:cNvSpPr txBox="1"/>
          <p:nvPr/>
        </p:nvSpPr>
        <p:spPr>
          <a:xfrm>
            <a:off x="685271" y="2937061"/>
            <a:ext cx="10706629" cy="934358"/>
          </a:xfrm>
          <a:prstGeom prst="rect">
            <a:avLst/>
          </a:prstGeom>
          <a:noFill/>
        </p:spPr>
        <p:txBody>
          <a:bodyPr wrap="square">
            <a:spAutoFit/>
          </a:bodyPr>
          <a:lstStyle/>
          <a:p>
            <a:pPr>
              <a:lnSpc>
                <a:spcPct val="114000"/>
              </a:lnSpc>
            </a:pPr>
            <a:r>
              <a:rPr lang="en-US" altLang="zh-CN" sz="2400" i="1" dirty="0">
                <a:solidFill>
                  <a:srgbClr val="0070C0"/>
                </a:solidFill>
                <a:latin typeface="Calibri" panose="020F0502020204030204" pitchFamily="34" charset="0"/>
                <a:cs typeface="Calibri" panose="020F0502020204030204" pitchFamily="34" charset="0"/>
              </a:rPr>
              <a:t>Work in groups of four and share the paragraph you have written with your peers. Revise it based on the feedback from your peers, and then post it on the course folder.</a:t>
            </a:r>
          </a:p>
        </p:txBody>
      </p:sp>
      <p:sp>
        <p:nvSpPr>
          <p:cNvPr id="18" name="动作按钮: 后退或前一项 17">
            <a:hlinkClick r:id="rId4" action="ppaction://hlinksldjump" highlightClick="1"/>
          </p:cNvPr>
          <p:cNvSpPr/>
          <p:nvPr/>
        </p:nvSpPr>
        <p:spPr>
          <a:xfrm>
            <a:off x="11101948" y="5718938"/>
            <a:ext cx="467139" cy="523192"/>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057614780"/>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Further Enhancement</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0" name="文本框 9"/>
          <p:cNvSpPr txBox="1"/>
          <p:nvPr/>
        </p:nvSpPr>
        <p:spPr>
          <a:xfrm>
            <a:off x="676396" y="1630513"/>
            <a:ext cx="12126689" cy="1200329"/>
          </a:xfrm>
          <a:prstGeom prst="rect">
            <a:avLst/>
          </a:prstGeom>
          <a:noFill/>
        </p:spPr>
        <p:txBody>
          <a:bodyPr wrap="square">
            <a:spAutoFit/>
          </a:bodyPr>
          <a:lstStyle/>
          <a:p>
            <a:pPr algn="l"/>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chemeClr val="accent2">
                    <a:lumMod val="75000"/>
                  </a:schemeClr>
                </a:solidFill>
                <a:latin typeface="Calibri" panose="020F0502020204030204" pitchFamily="34" charset="0"/>
                <a:ea typeface="宋体" panose="02010600030101010101" pitchFamily="2" charset="-122"/>
                <a:cs typeface="Calibri" panose="020F0502020204030204" pitchFamily="34" charset="0"/>
              </a:rPr>
              <a:t>Reading Across Cultures</a:t>
            </a:r>
          </a:p>
          <a:p>
            <a:pPr indent="0" fontAlgn="auto">
              <a:lnSpc>
                <a:spcPct val="100000"/>
              </a:lnSpc>
            </a:pPr>
            <a:r>
              <a:rPr lang="en-US" altLang="zh-CN" sz="2400" i="1" dirty="0">
                <a:solidFill>
                  <a:srgbClr val="0070C0"/>
                </a:solidFill>
                <a:effectLst/>
                <a:latin typeface="Calibri" panose="020F0502020204030204" pitchFamily="34" charset="0"/>
                <a:ea typeface="等线" panose="02010600030101010101" pitchFamily="2" charset="-122"/>
                <a:cs typeface="Calibri" panose="020F0502020204030204" pitchFamily="34" charset="0"/>
              </a:rPr>
              <a:t>Work in pairs and answer the questions:</a:t>
            </a:r>
          </a:p>
          <a:p>
            <a:r>
              <a:rPr lang="en-US" altLang="zh-CN" sz="2400" dirty="0">
                <a:latin typeface="Calibri" panose="020F0502020204030204" pitchFamily="34" charset="0"/>
                <a:ea typeface="等线" panose="02010600030101010101" pitchFamily="2" charset="-122"/>
                <a:cs typeface="Calibri" panose="020F0502020204030204" pitchFamily="34" charset="0"/>
              </a:rPr>
              <a:t>Read the quotes below and answer the following questions.</a:t>
            </a:r>
          </a:p>
        </p:txBody>
      </p:sp>
      <p:sp>
        <p:nvSpPr>
          <p:cNvPr id="21" name="文本框 20"/>
          <p:cNvSpPr txBox="1"/>
          <p:nvPr/>
        </p:nvSpPr>
        <p:spPr>
          <a:xfrm>
            <a:off x="6690611" y="4165699"/>
            <a:ext cx="184731" cy="461665"/>
          </a:xfrm>
          <a:prstGeom prst="rect">
            <a:avLst/>
          </a:prstGeom>
          <a:noFill/>
        </p:spPr>
        <p:txBody>
          <a:bodyPr wrap="none" rtlCol="0">
            <a:spAutoFit/>
          </a:bodyPr>
          <a:lstStyle/>
          <a:p>
            <a:pPr algn="l"/>
            <a:endParaRPr lang="zh-CN" altLang="en-US" sz="2400" dirty="0">
              <a:effectLst/>
              <a:latin typeface="Times New Roman" panose="02020603050405020304" pitchFamily="18" charset="0"/>
              <a:ea typeface="宋体" panose="02010600030101010101" pitchFamily="2" charset="-122"/>
            </a:endParaRPr>
          </a:p>
        </p:txBody>
      </p:sp>
      <p:sp>
        <p:nvSpPr>
          <p:cNvPr id="12" name="动作按钮: 后退或前一项 11">
            <a:hlinkClick r:id="rId2" action="ppaction://hlinksldjump" highlightClick="1"/>
          </p:cNvPr>
          <p:cNvSpPr/>
          <p:nvPr/>
        </p:nvSpPr>
        <p:spPr>
          <a:xfrm>
            <a:off x="11210047" y="5848630"/>
            <a:ext cx="467139" cy="523192"/>
          </a:xfrm>
          <a:prstGeom prst="actionButtonBackPrevious">
            <a:avLst/>
          </a:prstGeom>
          <a:solidFill>
            <a:srgbClr val="99CB38"/>
          </a:solidFill>
          <a:ln w="15875" cap="flat" cmpd="sng" algn="ctr">
            <a:solidFill>
              <a:srgbClr val="99CB38">
                <a:shade val="50000"/>
              </a:srgbClr>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图片 12"/>
          <p:cNvPicPr>
            <a:picLocks noChangeAspect="1"/>
          </p:cNvPicPr>
          <p:nvPr/>
        </p:nvPicPr>
        <p:blipFill>
          <a:blip r:embed="rId3"/>
          <a:stretch>
            <a:fillRect/>
          </a:stretch>
        </p:blipFill>
        <p:spPr>
          <a:xfrm>
            <a:off x="785203" y="1561607"/>
            <a:ext cx="640936" cy="562294"/>
          </a:xfrm>
          <a:prstGeom prst="rect">
            <a:avLst/>
          </a:prstGeom>
        </p:spPr>
      </p:pic>
      <p:grpSp>
        <p:nvGrpSpPr>
          <p:cNvPr id="22" name="组合 21"/>
          <p:cNvGrpSpPr/>
          <p:nvPr/>
        </p:nvGrpSpPr>
        <p:grpSpPr>
          <a:xfrm>
            <a:off x="867550" y="283464"/>
            <a:ext cx="1179420" cy="1051559"/>
            <a:chOff x="1313" y="323"/>
            <a:chExt cx="2280" cy="2032"/>
          </a:xfrm>
        </p:grpSpPr>
        <p:grpSp>
          <p:nvGrpSpPr>
            <p:cNvPr id="23" name="组合 158"/>
            <p:cNvGrpSpPr/>
            <p:nvPr/>
          </p:nvGrpSpPr>
          <p:grpSpPr>
            <a:xfrm>
              <a:off x="1313" y="323"/>
              <a:ext cx="2280" cy="2032"/>
              <a:chOff x="3720691" y="2824413"/>
              <a:chExt cx="1341120" cy="1209172"/>
            </a:xfrm>
          </p:grpSpPr>
          <p:sp>
            <p:nvSpPr>
              <p:cNvPr id="26"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7"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4"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5" name="图片 24"/>
            <p:cNvPicPr>
              <a:picLocks noChangeAspect="1"/>
            </p:cNvPicPr>
            <p:nvPr/>
          </p:nvPicPr>
          <p:blipFill>
            <a:blip r:embed="rId4"/>
            <a:stretch>
              <a:fillRect/>
            </a:stretch>
          </p:blipFill>
          <p:spPr>
            <a:xfrm>
              <a:off x="1635" y="568"/>
              <a:ext cx="1538" cy="1537"/>
            </a:xfrm>
            <a:prstGeom prst="rect">
              <a:avLst/>
            </a:prstGeom>
            <a:noFill/>
            <a:ln w="9525">
              <a:noFill/>
            </a:ln>
          </p:spPr>
        </p:pic>
      </p:grpSp>
      <p:pic>
        <p:nvPicPr>
          <p:cNvPr id="4" name="图片 3"/>
          <p:cNvPicPr>
            <a:picLocks noChangeAspect="1"/>
          </p:cNvPicPr>
          <p:nvPr/>
        </p:nvPicPr>
        <p:blipFill>
          <a:blip r:embed="rId5"/>
          <a:stretch>
            <a:fillRect/>
          </a:stretch>
        </p:blipFill>
        <p:spPr>
          <a:xfrm>
            <a:off x="1612900" y="2843305"/>
            <a:ext cx="9245600" cy="3296559"/>
          </a:xfrm>
          <a:prstGeom prst="rect">
            <a:avLst/>
          </a:prstGeom>
        </p:spPr>
      </p:pic>
    </p:spTree>
    <p:extLst>
      <p:ext uri="{BB962C8B-B14F-4D97-AF65-F5344CB8AC3E}">
        <p14:creationId xmlns:p14="http://schemas.microsoft.com/office/powerpoint/2010/main" val="380936878"/>
      </p:ext>
    </p:extLst>
  </p:cSld>
  <p:clrMapOvr>
    <a:masterClrMapping/>
  </p:clrMapOvr>
  <p:transition>
    <p:random/>
  </p:transition>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Further Enhancement</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0" name="文本框 9"/>
          <p:cNvSpPr txBox="1"/>
          <p:nvPr/>
        </p:nvSpPr>
        <p:spPr>
          <a:xfrm>
            <a:off x="676396" y="1630513"/>
            <a:ext cx="12126689" cy="830997"/>
          </a:xfrm>
          <a:prstGeom prst="rect">
            <a:avLst/>
          </a:prstGeom>
          <a:noFill/>
        </p:spPr>
        <p:txBody>
          <a:bodyPr wrap="square">
            <a:spAutoFit/>
          </a:bodyPr>
          <a:lstStyle/>
          <a:p>
            <a:pPr algn="l"/>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chemeClr val="accent2">
                    <a:lumMod val="75000"/>
                  </a:schemeClr>
                </a:solidFill>
                <a:latin typeface="Calibri" panose="020F0502020204030204" pitchFamily="34" charset="0"/>
                <a:ea typeface="宋体" panose="02010600030101010101" pitchFamily="2" charset="-122"/>
                <a:cs typeface="Calibri" panose="020F0502020204030204" pitchFamily="34" charset="0"/>
              </a:rPr>
              <a:t>Reading Across Cultures</a:t>
            </a:r>
          </a:p>
          <a:p>
            <a:pPr indent="0" fontAlgn="auto">
              <a:lnSpc>
                <a:spcPct val="100000"/>
              </a:lnSpc>
            </a:pPr>
            <a:r>
              <a:rPr lang="en-US" altLang="zh-CN" sz="2400" i="1" dirty="0">
                <a:solidFill>
                  <a:srgbClr val="0070C0"/>
                </a:solidFill>
                <a:effectLst/>
                <a:latin typeface="Calibri" panose="020F0502020204030204" pitchFamily="34" charset="0"/>
                <a:ea typeface="等线" panose="02010600030101010101" pitchFamily="2" charset="-122"/>
                <a:cs typeface="Calibri" panose="020F0502020204030204" pitchFamily="34" charset="0"/>
              </a:rPr>
              <a:t>Work in pairs and answer the questions:</a:t>
            </a:r>
          </a:p>
        </p:txBody>
      </p:sp>
      <p:sp>
        <p:nvSpPr>
          <p:cNvPr id="21" name="文本框 20"/>
          <p:cNvSpPr txBox="1"/>
          <p:nvPr/>
        </p:nvSpPr>
        <p:spPr>
          <a:xfrm>
            <a:off x="6690611" y="4165699"/>
            <a:ext cx="184731" cy="461665"/>
          </a:xfrm>
          <a:prstGeom prst="rect">
            <a:avLst/>
          </a:prstGeom>
          <a:noFill/>
        </p:spPr>
        <p:txBody>
          <a:bodyPr wrap="none" rtlCol="0">
            <a:spAutoFit/>
          </a:bodyPr>
          <a:lstStyle/>
          <a:p>
            <a:pPr algn="l"/>
            <a:endParaRPr lang="zh-CN" altLang="en-US" sz="2400" dirty="0">
              <a:effectLst/>
              <a:latin typeface="Times New Roman" panose="02020603050405020304" pitchFamily="18" charset="0"/>
              <a:ea typeface="宋体" panose="02010600030101010101" pitchFamily="2" charset="-122"/>
            </a:endParaRPr>
          </a:p>
        </p:txBody>
      </p:sp>
      <p:sp>
        <p:nvSpPr>
          <p:cNvPr id="12" name="动作按钮: 后退或前一项 11">
            <a:hlinkClick r:id="rId2" action="ppaction://hlinksldjump" highlightClick="1"/>
          </p:cNvPr>
          <p:cNvSpPr/>
          <p:nvPr/>
        </p:nvSpPr>
        <p:spPr>
          <a:xfrm>
            <a:off x="11210047" y="5848630"/>
            <a:ext cx="467139" cy="523192"/>
          </a:xfrm>
          <a:prstGeom prst="actionButtonBackPrevious">
            <a:avLst/>
          </a:prstGeom>
          <a:solidFill>
            <a:srgbClr val="99CB38"/>
          </a:solidFill>
          <a:ln w="15875" cap="flat" cmpd="sng" algn="ctr">
            <a:solidFill>
              <a:srgbClr val="99CB38">
                <a:shade val="50000"/>
              </a:srgbClr>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图片 12"/>
          <p:cNvPicPr>
            <a:picLocks noChangeAspect="1"/>
          </p:cNvPicPr>
          <p:nvPr/>
        </p:nvPicPr>
        <p:blipFill>
          <a:blip r:embed="rId3"/>
          <a:stretch>
            <a:fillRect/>
          </a:stretch>
        </p:blipFill>
        <p:spPr>
          <a:xfrm>
            <a:off x="785203" y="1561607"/>
            <a:ext cx="640936" cy="562294"/>
          </a:xfrm>
          <a:prstGeom prst="rect">
            <a:avLst/>
          </a:prstGeom>
        </p:spPr>
      </p:pic>
      <p:grpSp>
        <p:nvGrpSpPr>
          <p:cNvPr id="22" name="组合 21"/>
          <p:cNvGrpSpPr/>
          <p:nvPr/>
        </p:nvGrpSpPr>
        <p:grpSpPr>
          <a:xfrm>
            <a:off x="867550" y="283464"/>
            <a:ext cx="1179420" cy="1051559"/>
            <a:chOff x="1313" y="323"/>
            <a:chExt cx="2280" cy="2032"/>
          </a:xfrm>
        </p:grpSpPr>
        <p:grpSp>
          <p:nvGrpSpPr>
            <p:cNvPr id="23" name="组合 158"/>
            <p:cNvGrpSpPr/>
            <p:nvPr/>
          </p:nvGrpSpPr>
          <p:grpSpPr>
            <a:xfrm>
              <a:off x="1313" y="323"/>
              <a:ext cx="2280" cy="2032"/>
              <a:chOff x="3720691" y="2824413"/>
              <a:chExt cx="1341120" cy="1209172"/>
            </a:xfrm>
          </p:grpSpPr>
          <p:sp>
            <p:nvSpPr>
              <p:cNvPr id="26"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7"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4"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5" name="图片 24"/>
            <p:cNvPicPr>
              <a:picLocks noChangeAspect="1"/>
            </p:cNvPicPr>
            <p:nvPr/>
          </p:nvPicPr>
          <p:blipFill>
            <a:blip r:embed="rId4"/>
            <a:stretch>
              <a:fillRect/>
            </a:stretch>
          </p:blipFill>
          <p:spPr>
            <a:xfrm>
              <a:off x="1635" y="568"/>
              <a:ext cx="1538" cy="1537"/>
            </a:xfrm>
            <a:prstGeom prst="rect">
              <a:avLst/>
            </a:prstGeom>
            <a:noFill/>
            <a:ln w="9525">
              <a:noFill/>
            </a:ln>
          </p:spPr>
        </p:pic>
      </p:grpSp>
      <p:sp>
        <p:nvSpPr>
          <p:cNvPr id="18" name="文本框 17">
            <a:extLst>
              <a:ext uri="{FF2B5EF4-FFF2-40B4-BE49-F238E27FC236}">
                <a16:creationId xmlns:a16="http://schemas.microsoft.com/office/drawing/2014/main" id="{D6E3DAD3-7BD9-4835-9DB7-BD7C43864747}"/>
              </a:ext>
            </a:extLst>
          </p:cNvPr>
          <p:cNvSpPr txBox="1"/>
          <p:nvPr/>
        </p:nvSpPr>
        <p:spPr>
          <a:xfrm>
            <a:off x="700527" y="2706838"/>
            <a:ext cx="10805673" cy="2308324"/>
          </a:xfrm>
          <a:prstGeom prst="rect">
            <a:avLst/>
          </a:prstGeom>
          <a:noFill/>
        </p:spPr>
        <p:txBody>
          <a:bodyPr wrap="square">
            <a:spAutoFit/>
          </a:bodyPr>
          <a:lstStyle/>
          <a:p>
            <a:pPr algn="just"/>
            <a:r>
              <a:rPr lang="en-US" altLang="zh-CN" sz="2400" kern="100" dirty="0">
                <a:solidFill>
                  <a:srgbClr val="333333"/>
                </a:solidFill>
                <a:effectLst/>
                <a:latin typeface="Calibri" panose="020F0502020204030204" pitchFamily="34" charset="0"/>
                <a:ea typeface="宋体" panose="02010600030101010101" pitchFamily="2" charset="-122"/>
                <a:cs typeface="Calibri" panose="020F0502020204030204" pitchFamily="34" charset="0"/>
              </a:rPr>
              <a:t>1. How do you understand the relation between language and culture, especially in the light of the two quotes above?</a:t>
            </a:r>
            <a:endParaRPr lang="zh-CN" altLang="zh-CN" sz="2400" kern="100" dirty="0">
              <a:effectLst/>
              <a:latin typeface="Calibri" panose="020F0502020204030204" pitchFamily="34" charset="0"/>
              <a:ea typeface="宋体" panose="02010600030101010101" pitchFamily="2" charset="-122"/>
              <a:cs typeface="Calibri" panose="020F0502020204030204" pitchFamily="34" charset="0"/>
            </a:endParaRPr>
          </a:p>
          <a:p>
            <a:pPr algn="just"/>
            <a:r>
              <a:rPr lang="en-US" altLang="zh-CN" sz="2400" kern="100" dirty="0">
                <a:solidFill>
                  <a:srgbClr val="333333"/>
                </a:solidFill>
                <a:effectLst/>
                <a:latin typeface="Calibri" panose="020F0502020204030204" pitchFamily="34" charset="0"/>
                <a:ea typeface="宋体" panose="02010600030101010101" pitchFamily="2" charset="-122"/>
                <a:cs typeface="Calibri" panose="020F0502020204030204" pitchFamily="34" charset="0"/>
              </a:rPr>
              <a:t>2. Is it possible to blend into a new culture without knowing its language?</a:t>
            </a:r>
            <a:endParaRPr lang="zh-CN" altLang="zh-CN" sz="2400" kern="100" dirty="0">
              <a:effectLst/>
              <a:latin typeface="Calibri" panose="020F0502020204030204" pitchFamily="34" charset="0"/>
              <a:ea typeface="宋体" panose="02010600030101010101" pitchFamily="2" charset="-122"/>
              <a:cs typeface="Calibri" panose="020F0502020204030204" pitchFamily="34" charset="0"/>
            </a:endParaRPr>
          </a:p>
          <a:p>
            <a:pPr algn="just"/>
            <a:r>
              <a:rPr lang="en-US" altLang="zh-CN" sz="2400" kern="100" dirty="0">
                <a:solidFill>
                  <a:srgbClr val="333333"/>
                </a:solidFill>
                <a:effectLst/>
                <a:latin typeface="Calibri" panose="020F0502020204030204" pitchFamily="34" charset="0"/>
                <a:ea typeface="宋体" panose="02010600030101010101" pitchFamily="2" charset="-122"/>
                <a:cs typeface="Calibri" panose="020F0502020204030204" pitchFamily="34" charset="0"/>
              </a:rPr>
              <a:t>3. There is an increasing number of new cultural phenomena that needs to be named. Inevitably, we have to create new words to name them. Does language change culture in that way?</a:t>
            </a:r>
            <a:endParaRPr lang="en-US" altLang="zh-CN" sz="2400" b="1" dirty="0">
              <a:latin typeface="Calibri" panose="020F0502020204030204" pitchFamily="34" charset="0"/>
              <a:ea typeface="宋体" panose="02010600030101010101" pitchFamily="2" charset="-122"/>
              <a:cs typeface="Calibri" panose="020F0502020204030204" pitchFamily="34" charset="0"/>
            </a:endParaRPr>
          </a:p>
        </p:txBody>
      </p:sp>
      <p:pic>
        <p:nvPicPr>
          <p:cNvPr id="19" name="Picture 5">
            <a:extLst>
              <a:ext uri="{FF2B5EF4-FFF2-40B4-BE49-F238E27FC236}">
                <a16:creationId xmlns:a16="http://schemas.microsoft.com/office/drawing/2014/main" id="{AF99CD2B-CA30-419B-B3E4-11A11382144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16200000">
            <a:off x="4045100" y="5107442"/>
            <a:ext cx="457200" cy="457200"/>
          </a:xfrm>
          <a:prstGeom prst="rect">
            <a:avLst/>
          </a:prstGeom>
          <a:noFill/>
          <a:extLst>
            <a:ext uri="{909E8E84-426E-40DD-AFC4-6F175D3DCCD1}">
              <a14:hiddenFill xmlns:a14="http://schemas.microsoft.com/office/drawing/2010/main">
                <a:solidFill>
                  <a:srgbClr val="FFFFFF"/>
                </a:solidFill>
              </a14:hiddenFill>
            </a:ext>
          </a:extLst>
        </p:spPr>
      </p:pic>
      <p:sp>
        <p:nvSpPr>
          <p:cNvPr id="20" name="Rectangle 6">
            <a:extLst>
              <a:ext uri="{FF2B5EF4-FFF2-40B4-BE49-F238E27FC236}">
                <a16:creationId xmlns:a16="http://schemas.microsoft.com/office/drawing/2014/main" id="{EE21BF05-1C2C-438A-8C1A-87571B1FF5BC}"/>
              </a:ext>
            </a:extLst>
          </p:cNvPr>
          <p:cNvSpPr>
            <a:spLocks noChangeArrowheads="1"/>
          </p:cNvSpPr>
          <p:nvPr/>
        </p:nvSpPr>
        <p:spPr bwMode="auto">
          <a:xfrm>
            <a:off x="4565719" y="5107442"/>
            <a:ext cx="2743212" cy="463846"/>
          </a:xfrm>
          <a:prstGeom prst="rect">
            <a:avLst/>
          </a:prstGeom>
          <a:noFill/>
          <a:ln>
            <a:noFill/>
          </a:ln>
          <a:effectLst/>
          <a:extLst>
            <a:ext uri="{909E8E84-426E-40DD-AFC4-6F175D3DCCD1}">
              <a14:hiddenFill xmlns:a14="http://schemas.microsoft.com/office/drawing/2010/main">
                <a:solidFill>
                  <a:srgbClr val="FEA50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0000" tIns="46800" rIns="90000" bIns="46800">
            <a:spAutoFit/>
          </a:bodyPr>
          <a:lstStyle/>
          <a:p>
            <a:pPr algn="just" eaLnBrk="0" hangingPunct="0">
              <a:spcAft>
                <a:spcPct val="40000"/>
              </a:spcAft>
              <a:buFont typeface="Wingdings" panose="05000000000000000000" pitchFamily="2" charset="2"/>
              <a:buNone/>
            </a:pPr>
            <a:r>
              <a:rPr lang="en-US" altLang="zh-CN" sz="2400" dirty="0">
                <a:solidFill>
                  <a:srgbClr val="000000"/>
                </a:solidFill>
                <a:ea typeface="宋体" panose="02010600030101010101" pitchFamily="2" charset="-122"/>
                <a:cs typeface="Arial" panose="020B0604020202020204" pitchFamily="34" charset="0"/>
              </a:rPr>
              <a:t>Open for discussion.</a:t>
            </a:r>
          </a:p>
        </p:txBody>
      </p:sp>
    </p:spTree>
    <p:extLst>
      <p:ext uri="{BB962C8B-B14F-4D97-AF65-F5344CB8AC3E}">
        <p14:creationId xmlns:p14="http://schemas.microsoft.com/office/powerpoint/2010/main" val="1492674670"/>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randombar(horizontal)">
                                      <p:cBhvr>
                                        <p:cTn id="7" dur="500"/>
                                        <p:tgtEl>
                                          <p:spTgt spid="20"/>
                                        </p:tgtEl>
                                      </p:cBhvr>
                                    </p:animEffect>
                                  </p:childTnLst>
                                </p:cTn>
                              </p:par>
                              <p:par>
                                <p:cTn id="8" presetID="14" presetClass="entr" presetSubtype="10" fill="hold" nodeType="withEffect">
                                  <p:stCondLst>
                                    <p:cond delay="0"/>
                                  </p:stCondLst>
                                  <p:childTnLst>
                                    <p:set>
                                      <p:cBhvr>
                                        <p:cTn id="9" dur="1" fill="hold">
                                          <p:stCondLst>
                                            <p:cond delay="0"/>
                                          </p:stCondLst>
                                        </p:cTn>
                                        <p:tgtEl>
                                          <p:spTgt spid="19"/>
                                        </p:tgtEl>
                                        <p:attrNameLst>
                                          <p:attrName>style.visibility</p:attrName>
                                        </p:attrNameLst>
                                      </p:cBhvr>
                                      <p:to>
                                        <p:strVal val="visible"/>
                                      </p:to>
                                    </p:set>
                                    <p:animEffect transition="in" filter="randombar(horizontal)">
                                      <p:cBhvr>
                                        <p:cTn id="10"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285750" indent="-285750">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Supplementary Resources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755015" y="1754505"/>
            <a:ext cx="11205757" cy="2618409"/>
          </a:xfrm>
          <a:prstGeom prst="rect">
            <a:avLst/>
          </a:prstGeom>
          <a:noFill/>
        </p:spPr>
        <p:txBody>
          <a:bodyPr wrap="square">
            <a:spAutoFit/>
          </a:bodyPr>
          <a:lstStyle/>
          <a:p>
            <a:pPr lvl="0">
              <a:lnSpc>
                <a:spcPct val="114000"/>
              </a:lnSpc>
            </a:pPr>
            <a:r>
              <a:rPr lang="en-US" altLang="zh-CN" sz="2400" dirty="0">
                <a:latin typeface="Calibri" panose="020F0502020204030204" pitchFamily="34" charset="0"/>
                <a:cs typeface="Calibri" panose="020F0502020204030204" pitchFamily="34" charset="0"/>
              </a:rPr>
              <a:t>1. Text</a:t>
            </a:r>
            <a:endParaRPr lang="zh-CN" altLang="zh-CN" sz="2400" dirty="0">
              <a:latin typeface="Calibri" panose="020F0502020204030204" pitchFamily="34" charset="0"/>
              <a:cs typeface="Calibri" panose="020F0502020204030204" pitchFamily="34" charset="0"/>
            </a:endParaRPr>
          </a:p>
          <a:p>
            <a:pPr>
              <a:lnSpc>
                <a:spcPct val="114000"/>
              </a:lnSpc>
            </a:pPr>
            <a:r>
              <a:rPr lang="en-US" altLang="zh-CN" sz="2400" dirty="0">
                <a:latin typeface="Calibri" panose="020F0502020204030204" pitchFamily="34" charset="0"/>
                <a:cs typeface="Calibri" panose="020F0502020204030204" pitchFamily="34" charset="0"/>
              </a:rPr>
              <a:t>Chinese Dialects Fight for Survival </a:t>
            </a:r>
          </a:p>
          <a:p>
            <a:pPr>
              <a:lnSpc>
                <a:spcPct val="114000"/>
              </a:lnSpc>
            </a:pPr>
            <a:r>
              <a:rPr lang="en-US" altLang="zh-CN" sz="2400" dirty="0">
                <a:latin typeface="Calibri" panose="020F0502020204030204" pitchFamily="34" charset="0"/>
                <a:cs typeface="Calibri" panose="020F0502020204030204" pitchFamily="34" charset="0"/>
              </a:rPr>
              <a:t>China’s urbanization drive has meant huge numbers of people</a:t>
            </a:r>
          </a:p>
          <a:p>
            <a:pPr>
              <a:lnSpc>
                <a:spcPct val="114000"/>
              </a:lnSpc>
            </a:pPr>
            <a:r>
              <a:rPr lang="en-US" altLang="zh-CN" sz="2400" dirty="0">
                <a:latin typeface="Calibri" panose="020F0502020204030204" pitchFamily="34" charset="0"/>
                <a:cs typeface="Calibri" panose="020F0502020204030204" pitchFamily="34" charset="0"/>
              </a:rPr>
              <a:t> now live very far from where they were born and raised. </a:t>
            </a:r>
          </a:p>
          <a:p>
            <a:pPr>
              <a:lnSpc>
                <a:spcPct val="114000"/>
              </a:lnSpc>
            </a:pPr>
            <a:r>
              <a:rPr lang="en-US" altLang="zh-CN" sz="2400" dirty="0">
                <a:latin typeface="Calibri" panose="020F0502020204030204" pitchFamily="34" charset="0"/>
                <a:cs typeface="Calibri" panose="020F0502020204030204" pitchFamily="34" charset="0"/>
              </a:rPr>
              <a:t>Consequently, many local dialects are under threat. This text gives a general introduction to that situation. </a:t>
            </a:r>
            <a:endParaRPr lang="zh-CN" altLang="zh-CN" sz="2400" dirty="0">
              <a:latin typeface="Calibri" panose="020F0502020204030204" pitchFamily="34" charset="0"/>
              <a:cs typeface="Calibri" panose="020F0502020204030204" pitchFamily="34" charset="0"/>
            </a:endParaRPr>
          </a:p>
        </p:txBody>
      </p:sp>
      <p:sp>
        <p:nvSpPr>
          <p:cNvPr id="5" name="文本框 4"/>
          <p:cNvSpPr txBox="1"/>
          <p:nvPr/>
        </p:nvSpPr>
        <p:spPr>
          <a:xfrm>
            <a:off x="7091296" y="4669254"/>
            <a:ext cx="184731" cy="461665"/>
          </a:xfrm>
          <a:prstGeom prst="rect">
            <a:avLst/>
          </a:prstGeom>
          <a:noFill/>
        </p:spPr>
        <p:txBody>
          <a:bodyPr wrap="none" rtlCol="0">
            <a:spAutoFit/>
          </a:bodyPr>
          <a:lstStyle/>
          <a:p>
            <a:pPr algn="l"/>
            <a:endParaRPr lang="zh-CN" altLang="en-US" sz="2400" dirty="0">
              <a:effectLst/>
              <a:latin typeface="Times New Roman" panose="02020603050405020304" pitchFamily="18" charset="0"/>
              <a:ea typeface="宋体" panose="02010600030101010101" pitchFamily="2" charset="-122"/>
            </a:endParaRPr>
          </a:p>
        </p:txBody>
      </p:sp>
      <p:grpSp>
        <p:nvGrpSpPr>
          <p:cNvPr id="18" name="组合 17"/>
          <p:cNvGrpSpPr/>
          <p:nvPr/>
        </p:nvGrpSpPr>
        <p:grpSpPr>
          <a:xfrm>
            <a:off x="867550" y="283464"/>
            <a:ext cx="1179420" cy="1051559"/>
            <a:chOff x="1313" y="323"/>
            <a:chExt cx="2280" cy="2032"/>
          </a:xfrm>
        </p:grpSpPr>
        <p:grpSp>
          <p:nvGrpSpPr>
            <p:cNvPr id="19" name="组合 158"/>
            <p:cNvGrpSpPr/>
            <p:nvPr/>
          </p:nvGrpSpPr>
          <p:grpSpPr>
            <a:xfrm>
              <a:off x="1313" y="323"/>
              <a:ext cx="2280" cy="2032"/>
              <a:chOff x="3720691" y="2824413"/>
              <a:chExt cx="1341120" cy="1209172"/>
            </a:xfrm>
          </p:grpSpPr>
          <p:sp>
            <p:nvSpPr>
              <p:cNvPr id="24"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5"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1"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3" name="图片 22"/>
            <p:cNvPicPr>
              <a:picLocks noChangeAspect="1"/>
            </p:cNvPicPr>
            <p:nvPr/>
          </p:nvPicPr>
          <p:blipFill>
            <a:blip r:embed="rId2"/>
            <a:stretch>
              <a:fillRect/>
            </a:stretch>
          </p:blipFill>
          <p:spPr>
            <a:xfrm>
              <a:off x="1635" y="568"/>
              <a:ext cx="1538" cy="1537"/>
            </a:xfrm>
            <a:prstGeom prst="rect">
              <a:avLst/>
            </a:prstGeom>
            <a:noFill/>
            <a:ln w="9525">
              <a:noFill/>
            </a:ln>
          </p:spPr>
        </p:pic>
      </p:grpSp>
      <p:pic>
        <p:nvPicPr>
          <p:cNvPr id="26" name="图片 25">
            <a:extLst>
              <a:ext uri="{FF2B5EF4-FFF2-40B4-BE49-F238E27FC236}">
                <a16:creationId xmlns:a16="http://schemas.microsoft.com/office/drawing/2014/main" id="{401A3794-7C3F-48CC-AF7C-6B7F5891FF67}"/>
              </a:ext>
            </a:extLst>
          </p:cNvPr>
          <p:cNvPicPr>
            <a:picLocks noChangeAspect="1"/>
          </p:cNvPicPr>
          <p:nvPr/>
        </p:nvPicPr>
        <p:blipFill>
          <a:blip r:embed="rId3"/>
          <a:stretch>
            <a:fillRect/>
          </a:stretch>
        </p:blipFill>
        <p:spPr>
          <a:xfrm>
            <a:off x="5376906" y="4401355"/>
            <a:ext cx="1299990" cy="1283465"/>
          </a:xfrm>
          <a:prstGeom prst="rect">
            <a:avLst/>
          </a:prstGeom>
        </p:spPr>
      </p:pic>
    </p:spTree>
    <p:extLst>
      <p:ext uri="{BB962C8B-B14F-4D97-AF65-F5344CB8AC3E}">
        <p14:creationId xmlns:p14="http://schemas.microsoft.com/office/powerpoint/2010/main" val="2247397320"/>
      </p:ext>
    </p:extLst>
  </p:cSld>
  <p:clrMapOvr>
    <a:masterClrMapping/>
  </p:clrMapOvr>
  <p:transition>
    <p:random/>
  </p:transition>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285750" indent="-285750">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Supplementary Resources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755015" y="1754505"/>
            <a:ext cx="11205757" cy="1421415"/>
          </a:xfrm>
          <a:prstGeom prst="rect">
            <a:avLst/>
          </a:prstGeom>
          <a:noFill/>
        </p:spPr>
        <p:txBody>
          <a:bodyPr wrap="square">
            <a:spAutoFit/>
          </a:bodyPr>
          <a:lstStyle/>
          <a:p>
            <a:pPr lvl="0" algn="just">
              <a:lnSpc>
                <a:spcPts val="2000"/>
              </a:lnSpc>
            </a:pPr>
            <a:r>
              <a:rPr lang="en-US" altLang="zh-CN" sz="2400" dirty="0">
                <a:latin typeface="Calibri" panose="020F0502020204030204" pitchFamily="34" charset="0"/>
                <a:cs typeface="Calibri" panose="020F0502020204030204" pitchFamily="34" charset="0"/>
              </a:rPr>
              <a:t>2. </a:t>
            </a:r>
            <a:r>
              <a:rPr lang="en-US" altLang="zh-CN" sz="2400" kern="100" dirty="0">
                <a:latin typeface="Calibri" panose="020F0502020204030204" pitchFamily="34" charset="0"/>
                <a:cs typeface="Calibri" panose="020F0502020204030204" pitchFamily="34" charset="0"/>
              </a:rPr>
              <a:t>Video </a:t>
            </a:r>
          </a:p>
          <a:p>
            <a:pPr lvl="0" algn="just">
              <a:lnSpc>
                <a:spcPts val="2000"/>
              </a:lnSpc>
            </a:pPr>
            <a:endParaRPr lang="zh-CN" altLang="zh-CN" sz="2400" dirty="0">
              <a:latin typeface="Calibri" panose="020F0502020204030204" pitchFamily="34" charset="0"/>
              <a:ea typeface="等线" panose="02010600030101010101" pitchFamily="2" charset="-122"/>
              <a:cs typeface="Calibri" panose="020F0502020204030204" pitchFamily="34" charset="0"/>
            </a:endParaRPr>
          </a:p>
          <a:p>
            <a:pPr algn="just">
              <a:lnSpc>
                <a:spcPct val="114000"/>
              </a:lnSpc>
            </a:pPr>
            <a:r>
              <a:rPr lang="en-US" altLang="zh-CN" sz="2400" kern="100" dirty="0">
                <a:latin typeface="Calibri" panose="020F0502020204030204" pitchFamily="34" charset="0"/>
                <a:cs typeface="Calibri" panose="020F0502020204030204" pitchFamily="34" charset="0"/>
              </a:rPr>
              <a:t>This video tells how China’s scholars uncovered its ancient imperial language and founded a linguistic tradition that is uniquely separate from the West. </a:t>
            </a:r>
            <a:endParaRPr lang="zh-CN" altLang="en-US" sz="2400" dirty="0">
              <a:latin typeface="Times New Roman" panose="02020603050405020304" pitchFamily="18" charset="0"/>
            </a:endParaRPr>
          </a:p>
        </p:txBody>
      </p:sp>
      <p:sp>
        <p:nvSpPr>
          <p:cNvPr id="5" name="文本框 4"/>
          <p:cNvSpPr txBox="1"/>
          <p:nvPr/>
        </p:nvSpPr>
        <p:spPr>
          <a:xfrm>
            <a:off x="7091296" y="4669254"/>
            <a:ext cx="184731" cy="461665"/>
          </a:xfrm>
          <a:prstGeom prst="rect">
            <a:avLst/>
          </a:prstGeom>
          <a:noFill/>
        </p:spPr>
        <p:txBody>
          <a:bodyPr wrap="none" rtlCol="0">
            <a:spAutoFit/>
          </a:bodyPr>
          <a:lstStyle/>
          <a:p>
            <a:pPr algn="l"/>
            <a:endParaRPr lang="zh-CN" altLang="en-US" sz="2400" dirty="0">
              <a:effectLst/>
              <a:latin typeface="Times New Roman" panose="02020603050405020304" pitchFamily="18" charset="0"/>
              <a:ea typeface="宋体" panose="02010600030101010101" pitchFamily="2" charset="-122"/>
            </a:endParaRPr>
          </a:p>
        </p:txBody>
      </p:sp>
      <p:grpSp>
        <p:nvGrpSpPr>
          <p:cNvPr id="18" name="组合 17"/>
          <p:cNvGrpSpPr/>
          <p:nvPr/>
        </p:nvGrpSpPr>
        <p:grpSpPr>
          <a:xfrm>
            <a:off x="867550" y="283464"/>
            <a:ext cx="1179420" cy="1051559"/>
            <a:chOff x="1313" y="323"/>
            <a:chExt cx="2280" cy="2032"/>
          </a:xfrm>
        </p:grpSpPr>
        <p:grpSp>
          <p:nvGrpSpPr>
            <p:cNvPr id="19" name="组合 158"/>
            <p:cNvGrpSpPr/>
            <p:nvPr/>
          </p:nvGrpSpPr>
          <p:grpSpPr>
            <a:xfrm>
              <a:off x="1313" y="323"/>
              <a:ext cx="2280" cy="2032"/>
              <a:chOff x="3720691" y="2824413"/>
              <a:chExt cx="1341120" cy="1209172"/>
            </a:xfrm>
          </p:grpSpPr>
          <p:sp>
            <p:nvSpPr>
              <p:cNvPr id="24"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5"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1"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3" name="图片 22"/>
            <p:cNvPicPr>
              <a:picLocks noChangeAspect="1"/>
            </p:cNvPicPr>
            <p:nvPr/>
          </p:nvPicPr>
          <p:blipFill>
            <a:blip r:embed="rId2"/>
            <a:stretch>
              <a:fillRect/>
            </a:stretch>
          </p:blipFill>
          <p:spPr>
            <a:xfrm>
              <a:off x="1635" y="568"/>
              <a:ext cx="1538" cy="1537"/>
            </a:xfrm>
            <a:prstGeom prst="rect">
              <a:avLst/>
            </a:prstGeom>
            <a:noFill/>
            <a:ln w="9525">
              <a:noFill/>
            </a:ln>
          </p:spPr>
        </p:pic>
      </p:grpSp>
      <p:pic>
        <p:nvPicPr>
          <p:cNvPr id="17" name="图片 16">
            <a:extLst>
              <a:ext uri="{FF2B5EF4-FFF2-40B4-BE49-F238E27FC236}">
                <a16:creationId xmlns:a16="http://schemas.microsoft.com/office/drawing/2014/main" id="{B636D914-D8CE-4DE5-B055-C153DC06F1A2}"/>
              </a:ext>
            </a:extLst>
          </p:cNvPr>
          <p:cNvPicPr>
            <a:picLocks noChangeAspect="1"/>
          </p:cNvPicPr>
          <p:nvPr/>
        </p:nvPicPr>
        <p:blipFill>
          <a:blip r:embed="rId3"/>
          <a:stretch>
            <a:fillRect/>
          </a:stretch>
        </p:blipFill>
        <p:spPr>
          <a:xfrm>
            <a:off x="4149241" y="3411404"/>
            <a:ext cx="3961313" cy="2408907"/>
          </a:xfrm>
          <a:prstGeom prst="rect">
            <a:avLst/>
          </a:prstGeom>
        </p:spPr>
      </p:pic>
    </p:spTree>
    <p:extLst>
      <p:ext uri="{BB962C8B-B14F-4D97-AF65-F5344CB8AC3E}">
        <p14:creationId xmlns:p14="http://schemas.microsoft.com/office/powerpoint/2010/main" val="2547595097"/>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792480" y="1783080"/>
            <a:ext cx="10114280" cy="2583464"/>
          </a:xfrm>
          <a:prstGeom prst="rect">
            <a:avLst/>
          </a:prstGeom>
          <a:noFill/>
        </p:spPr>
        <p:txBody>
          <a:bodyPr wrap="square">
            <a:spAutoFit/>
          </a:bodyPr>
          <a:lstStyle/>
          <a:p>
            <a:pPr algn="just">
              <a:lnSpc>
                <a:spcPct val="120000"/>
              </a:lnSpc>
            </a:pPr>
            <a:r>
              <a:rPr lang="en-US" altLang="zh-CN" sz="2400" i="1" dirty="0">
                <a:solidFill>
                  <a:srgbClr val="0070C0"/>
                </a:solidFill>
                <a:latin typeface="Calibri" panose="020F0502020204030204" pitchFamily="34" charset="0"/>
                <a:cs typeface="Calibri" panose="020F0502020204030204" pitchFamily="34" charset="0"/>
              </a:rPr>
              <a:t>2. </a:t>
            </a:r>
            <a:r>
              <a:rPr lang="en-US" altLang="zh-CN" sz="2400" i="1" kern="100" dirty="0">
                <a:solidFill>
                  <a:srgbClr val="0070C0"/>
                </a:solidFill>
              </a:rPr>
              <a:t>Work in groups of three and take turns to read a paragraph in your own dialect. After that, discuss the following questions.</a:t>
            </a:r>
            <a:endParaRPr lang="zh-CN" altLang="zh-CN" sz="2400" i="1" kern="100" dirty="0">
              <a:solidFill>
                <a:srgbClr val="0070C0"/>
              </a:solidFill>
            </a:endParaRPr>
          </a:p>
          <a:p>
            <a:pPr algn="just">
              <a:lnSpc>
                <a:spcPct val="150000"/>
              </a:lnSpc>
            </a:pPr>
            <a:r>
              <a:rPr lang="en-US" altLang="zh-CN" sz="2400" kern="100" dirty="0"/>
              <a:t>1. Can you understand your group members’ dialects?</a:t>
            </a:r>
            <a:endParaRPr lang="zh-CN" altLang="zh-CN" sz="2400" kern="100" dirty="0"/>
          </a:p>
          <a:p>
            <a:pPr algn="just">
              <a:lnSpc>
                <a:spcPct val="150000"/>
              </a:lnSpc>
            </a:pPr>
            <a:r>
              <a:rPr lang="en-US" altLang="zh-CN" sz="2400" kern="100" dirty="0"/>
              <a:t>2. How do you feel when you listen to the different dialects?</a:t>
            </a:r>
            <a:endParaRPr lang="zh-CN" altLang="zh-CN" sz="2400" kern="100" dirty="0"/>
          </a:p>
          <a:p>
            <a:pPr algn="just">
              <a:lnSpc>
                <a:spcPct val="150000"/>
              </a:lnSpc>
            </a:pPr>
            <a:r>
              <a:rPr lang="en-US" altLang="zh-CN" sz="2400" kern="100" dirty="0"/>
              <a:t>3. Do you think that dialects should be protected? Why or why not?</a:t>
            </a:r>
            <a:endParaRPr lang="zh-CN" altLang="zh-CN" sz="2400" kern="100" dirty="0"/>
          </a:p>
        </p:txBody>
      </p:sp>
      <p:pic>
        <p:nvPicPr>
          <p:cNvPr id="8"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16200000">
            <a:off x="1012759" y="4677883"/>
            <a:ext cx="457200" cy="457200"/>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6"/>
          <p:cNvSpPr>
            <a:spLocks noChangeArrowheads="1"/>
          </p:cNvSpPr>
          <p:nvPr/>
        </p:nvSpPr>
        <p:spPr bwMode="auto">
          <a:xfrm>
            <a:off x="1533377" y="4677883"/>
            <a:ext cx="7364413" cy="457200"/>
          </a:xfrm>
          <a:prstGeom prst="rect">
            <a:avLst/>
          </a:prstGeom>
          <a:noFill/>
          <a:ln>
            <a:noFill/>
          </a:ln>
          <a:effectLst/>
          <a:extLst>
            <a:ext uri="{909E8E84-426E-40DD-AFC4-6F175D3DCCD1}">
              <a14:hiddenFill xmlns:a14="http://schemas.microsoft.com/office/drawing/2010/main">
                <a:solidFill>
                  <a:srgbClr val="FEA50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just" eaLnBrk="0" hangingPunct="0">
              <a:spcAft>
                <a:spcPct val="40000"/>
              </a:spcAft>
              <a:buFont typeface="Wingdings" panose="05000000000000000000" pitchFamily="2" charset="2"/>
              <a:buNone/>
            </a:pPr>
            <a:r>
              <a:rPr lang="en-US" altLang="zh-CN" sz="2400" dirty="0">
                <a:solidFill>
                  <a:srgbClr val="000000"/>
                </a:solidFill>
                <a:ea typeface="宋体" panose="02010600030101010101" pitchFamily="2" charset="-122"/>
                <a:cs typeface="Arial" panose="020B0604020202020204" pitchFamily="34" charset="0"/>
              </a:rPr>
              <a:t>Open for discussion.</a:t>
            </a:r>
          </a:p>
        </p:txBody>
      </p:sp>
      <p:sp>
        <p:nvSpPr>
          <p:cNvPr id="11" name="动作按钮: 转到主页 10">
            <a:hlinkClick r:id="rId3" action="ppaction://hlinksldjump" highlightClick="1"/>
          </p:cNvPr>
          <p:cNvSpPr/>
          <p:nvPr/>
        </p:nvSpPr>
        <p:spPr>
          <a:xfrm>
            <a:off x="10828846" y="5615609"/>
            <a:ext cx="705678" cy="545459"/>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页脚占位符 2"/>
          <p:cNvSpPr>
            <a:spLocks noGrp="1"/>
          </p:cNvSpPr>
          <p:nvPr>
            <p:ph type="ftr" sz="quarter" idx="4294967295"/>
          </p:nvPr>
        </p:nvSpPr>
        <p:spPr>
          <a:xfrm>
            <a:off x="3686185" y="6459785"/>
            <a:ext cx="4822804" cy="365125"/>
          </a:xfrm>
          <a:prstGeom prst="rect">
            <a:avLst/>
          </a:prstGeom>
        </p:spPr>
        <p:txBody>
          <a:bodyPr/>
          <a:lstStyle/>
          <a:p>
            <a:r>
              <a:rPr lang="zh-CN" altLang="en-US"/>
              <a:t>华东师范大学出版社</a:t>
            </a:r>
          </a:p>
        </p:txBody>
      </p:sp>
      <p:sp>
        <p:nvSpPr>
          <p:cNvPr id="4" name="矩形 3"/>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6" name="矩形 5"/>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5175885"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Pre-reading Discussion</a:t>
            </a:r>
          </a:p>
        </p:txBody>
      </p:sp>
      <p:grpSp>
        <p:nvGrpSpPr>
          <p:cNvPr id="20" name="组合 19"/>
          <p:cNvGrpSpPr/>
          <p:nvPr/>
        </p:nvGrpSpPr>
        <p:grpSpPr>
          <a:xfrm>
            <a:off x="867550" y="283464"/>
            <a:ext cx="1179420" cy="1051559"/>
            <a:chOff x="1313" y="323"/>
            <a:chExt cx="2280" cy="2032"/>
          </a:xfrm>
        </p:grpSpPr>
        <p:grpSp>
          <p:nvGrpSpPr>
            <p:cNvPr id="21" name="组合 158"/>
            <p:cNvGrpSpPr/>
            <p:nvPr/>
          </p:nvGrpSpPr>
          <p:grpSpPr>
            <a:xfrm>
              <a:off x="1313" y="323"/>
              <a:ext cx="2280" cy="2032"/>
              <a:chOff x="3720691" y="2824413"/>
              <a:chExt cx="1341120" cy="1209172"/>
            </a:xfrm>
          </p:grpSpPr>
          <p:sp>
            <p:nvSpPr>
              <p:cNvPr id="24"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5"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2"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3" name="图片 22"/>
            <p:cNvPicPr>
              <a:picLocks noChangeAspect="1"/>
            </p:cNvPicPr>
            <p:nvPr/>
          </p:nvPicPr>
          <p:blipFill>
            <a:blip r:embed="rId4"/>
            <a:stretch>
              <a:fillRect/>
            </a:stretch>
          </p:blipFill>
          <p:spPr>
            <a:xfrm>
              <a:off x="1635" y="568"/>
              <a:ext cx="1538" cy="1537"/>
            </a:xfrm>
            <a:prstGeom prst="rect">
              <a:avLst/>
            </a:prstGeom>
            <a:noFill/>
            <a:ln w="9525">
              <a:noFill/>
            </a:ln>
          </p:spPr>
        </p:pic>
      </p:grpSp>
    </p:spTree>
  </p:cSld>
  <p:clrMapOvr>
    <a:masterClrMapping/>
  </p:clrMapOvr>
  <p:transition>
    <p:random/>
  </p:transition>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285750" indent="-285750">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Supplementary Resources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5" name="文本框 4"/>
          <p:cNvSpPr txBox="1"/>
          <p:nvPr/>
        </p:nvSpPr>
        <p:spPr>
          <a:xfrm>
            <a:off x="7091296" y="4669254"/>
            <a:ext cx="184731" cy="461665"/>
          </a:xfrm>
          <a:prstGeom prst="rect">
            <a:avLst/>
          </a:prstGeom>
          <a:noFill/>
        </p:spPr>
        <p:txBody>
          <a:bodyPr wrap="none" rtlCol="0">
            <a:spAutoFit/>
          </a:bodyPr>
          <a:lstStyle/>
          <a:p>
            <a:pPr algn="l"/>
            <a:endParaRPr lang="zh-CN" altLang="en-US" sz="2400" dirty="0">
              <a:effectLst/>
              <a:latin typeface="Times New Roman" panose="02020603050405020304" pitchFamily="18" charset="0"/>
              <a:ea typeface="宋体" panose="02010600030101010101" pitchFamily="2" charset="-122"/>
            </a:endParaRPr>
          </a:p>
        </p:txBody>
      </p:sp>
      <p:grpSp>
        <p:nvGrpSpPr>
          <p:cNvPr id="18" name="组合 17"/>
          <p:cNvGrpSpPr/>
          <p:nvPr/>
        </p:nvGrpSpPr>
        <p:grpSpPr>
          <a:xfrm>
            <a:off x="867550" y="283464"/>
            <a:ext cx="1179420" cy="1051559"/>
            <a:chOff x="1313" y="323"/>
            <a:chExt cx="2280" cy="2032"/>
          </a:xfrm>
        </p:grpSpPr>
        <p:grpSp>
          <p:nvGrpSpPr>
            <p:cNvPr id="19" name="组合 158"/>
            <p:cNvGrpSpPr/>
            <p:nvPr/>
          </p:nvGrpSpPr>
          <p:grpSpPr>
            <a:xfrm>
              <a:off x="1313" y="323"/>
              <a:ext cx="2280" cy="2032"/>
              <a:chOff x="3720691" y="2824413"/>
              <a:chExt cx="1341120" cy="1209172"/>
            </a:xfrm>
          </p:grpSpPr>
          <p:sp>
            <p:nvSpPr>
              <p:cNvPr id="24"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5"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1"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3" name="图片 22"/>
            <p:cNvPicPr>
              <a:picLocks noChangeAspect="1"/>
            </p:cNvPicPr>
            <p:nvPr/>
          </p:nvPicPr>
          <p:blipFill>
            <a:blip r:embed="rId2"/>
            <a:stretch>
              <a:fillRect/>
            </a:stretch>
          </p:blipFill>
          <p:spPr>
            <a:xfrm>
              <a:off x="1635" y="568"/>
              <a:ext cx="1538" cy="1537"/>
            </a:xfrm>
            <a:prstGeom prst="rect">
              <a:avLst/>
            </a:prstGeom>
            <a:noFill/>
            <a:ln w="9525">
              <a:noFill/>
            </a:ln>
          </p:spPr>
        </p:pic>
      </p:grpSp>
      <p:sp>
        <p:nvSpPr>
          <p:cNvPr id="17" name="文本框 16">
            <a:extLst>
              <a:ext uri="{FF2B5EF4-FFF2-40B4-BE49-F238E27FC236}">
                <a16:creationId xmlns:a16="http://schemas.microsoft.com/office/drawing/2014/main" id="{956D397E-690C-4084-B232-02655681B22D}"/>
              </a:ext>
            </a:extLst>
          </p:cNvPr>
          <p:cNvSpPr txBox="1"/>
          <p:nvPr/>
        </p:nvSpPr>
        <p:spPr>
          <a:xfrm>
            <a:off x="743727" y="1694222"/>
            <a:ext cx="9209570" cy="830997"/>
          </a:xfrm>
          <a:prstGeom prst="rect">
            <a:avLst/>
          </a:prstGeom>
          <a:noFill/>
        </p:spPr>
        <p:txBody>
          <a:bodyPr wrap="square" rtlCol="0">
            <a:spAutoFit/>
          </a:bodyPr>
          <a:lstStyle/>
          <a:p>
            <a:pPr lvl="0" algn="just"/>
            <a:r>
              <a:rPr lang="en-US" altLang="zh-CN" sz="2400" kern="100" dirty="0">
                <a:effectLst/>
                <a:latin typeface="Calibri" panose="020F0502020204030204" pitchFamily="34" charset="0"/>
                <a:ea typeface="宋体" panose="02010600030101010101" pitchFamily="2" charset="-122"/>
                <a:cs typeface="Calibri" panose="020F0502020204030204" pitchFamily="34" charset="0"/>
              </a:rPr>
              <a:t>3. Essay</a:t>
            </a:r>
            <a:r>
              <a:rPr lang="en-US" altLang="zh-CN" sz="2400" kern="100" dirty="0">
                <a:effectLst/>
                <a:latin typeface="Calibri" panose="020F0502020204030204" pitchFamily="34" charset="0"/>
                <a:ea typeface="等线" panose="02010600030101010101" pitchFamily="2" charset="-122"/>
                <a:cs typeface="Calibri" panose="020F0502020204030204" pitchFamily="34" charset="0"/>
              </a:rPr>
              <a:t>                                 </a:t>
            </a:r>
            <a:r>
              <a:rPr lang="en-US" altLang="zh-CN" sz="2400" b="1" kern="100" dirty="0">
                <a:effectLst/>
                <a:latin typeface="Calibri" panose="020F0502020204030204" pitchFamily="34" charset="0"/>
                <a:ea typeface="宋体" panose="02010600030101010101" pitchFamily="2" charset="-122"/>
                <a:cs typeface="Calibri" panose="020F0502020204030204" pitchFamily="34" charset="0"/>
              </a:rPr>
              <a:t>Self-cultivation in English </a:t>
            </a:r>
          </a:p>
          <a:p>
            <a:pPr lvl="0" algn="just"/>
            <a:r>
              <a:rPr lang="en-US" altLang="zh-CN" sz="2400" kern="100" dirty="0">
                <a:effectLst/>
                <a:latin typeface="Calibri" panose="020F0502020204030204" pitchFamily="34" charset="0"/>
                <a:ea typeface="宋体" panose="02010600030101010101" pitchFamily="2" charset="-122"/>
                <a:cs typeface="Calibri" panose="020F0502020204030204" pitchFamily="34" charset="0"/>
              </a:rPr>
              <a:t>                                                                               George Herbert Palmer </a:t>
            </a:r>
          </a:p>
        </p:txBody>
      </p:sp>
      <p:sp>
        <p:nvSpPr>
          <p:cNvPr id="20" name="文本框 19">
            <a:extLst>
              <a:ext uri="{FF2B5EF4-FFF2-40B4-BE49-F238E27FC236}">
                <a16:creationId xmlns:a16="http://schemas.microsoft.com/office/drawing/2014/main" id="{9C405EBA-27EA-478A-B9C1-2F6BC8295675}"/>
              </a:ext>
            </a:extLst>
          </p:cNvPr>
          <p:cNvSpPr txBox="1"/>
          <p:nvPr/>
        </p:nvSpPr>
        <p:spPr>
          <a:xfrm>
            <a:off x="712196" y="2663709"/>
            <a:ext cx="10710547" cy="3416320"/>
          </a:xfrm>
          <a:prstGeom prst="rect">
            <a:avLst/>
          </a:prstGeom>
          <a:noFill/>
        </p:spPr>
        <p:txBody>
          <a:bodyPr wrap="square" rtlCol="0">
            <a:spAutoFit/>
          </a:bodyPr>
          <a:lstStyle/>
          <a:p>
            <a:pPr algn="just"/>
            <a:r>
              <a:rPr lang="en-US" altLang="zh-CN" sz="2400" kern="100" dirty="0">
                <a:effectLst/>
                <a:latin typeface="Calibri" panose="020F0502020204030204" pitchFamily="34" charset="0"/>
                <a:ea typeface="宋体" panose="02010600030101010101" pitchFamily="2" charset="-122"/>
                <a:cs typeface="Calibri" panose="020F0502020204030204" pitchFamily="34" charset="0"/>
              </a:rPr>
              <a:t>Obviously, good English is exact English. Our words should fit our thoughts like a glove, and be neither too wide nor too tight. If too wide, they will include much vacuity beside the intended matter. If too tight, they will check the strong grasp. Of the two dangers, looseness is by far the greater. There are people who say what they mean with such a naked precision that nobody not familiar with the subject can quickly catch the sense. George Herbert and Emerson strain the attention of many. But niggardly and angular speakers are rare. Too frequently words signify nothing in particular. They are merely thrown out in a certain direction, to report a vague and undetermined meaning or even a general emotion. </a:t>
            </a:r>
            <a:endParaRPr lang="zh-CN" altLang="en-US" sz="2400" dirty="0">
              <a:effectLst/>
              <a:latin typeface="Times New Roman" panose="02020603050405020304" pitchFamily="18" charset="0"/>
              <a:ea typeface="宋体" panose="02010600030101010101" pitchFamily="2" charset="-122"/>
            </a:endParaRPr>
          </a:p>
        </p:txBody>
      </p:sp>
    </p:spTree>
    <p:extLst>
      <p:ext uri="{BB962C8B-B14F-4D97-AF65-F5344CB8AC3E}">
        <p14:creationId xmlns:p14="http://schemas.microsoft.com/office/powerpoint/2010/main" val="51013552"/>
      </p:ext>
    </p:extLst>
  </p:cSld>
  <p:clrMapOvr>
    <a:masterClrMapping/>
  </p:clrMapOvr>
  <p:transition>
    <p:random/>
  </p:transition>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285750" indent="-285750">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Supplementary Resources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5" name="文本框 4"/>
          <p:cNvSpPr txBox="1"/>
          <p:nvPr/>
        </p:nvSpPr>
        <p:spPr>
          <a:xfrm>
            <a:off x="7091296" y="4669254"/>
            <a:ext cx="184731" cy="461665"/>
          </a:xfrm>
          <a:prstGeom prst="rect">
            <a:avLst/>
          </a:prstGeom>
          <a:noFill/>
        </p:spPr>
        <p:txBody>
          <a:bodyPr wrap="none" rtlCol="0">
            <a:spAutoFit/>
          </a:bodyPr>
          <a:lstStyle/>
          <a:p>
            <a:pPr algn="l"/>
            <a:endParaRPr lang="zh-CN" altLang="en-US" sz="2400" dirty="0">
              <a:effectLst/>
              <a:latin typeface="Times New Roman" panose="02020603050405020304" pitchFamily="18" charset="0"/>
              <a:ea typeface="宋体" panose="02010600030101010101" pitchFamily="2" charset="-122"/>
            </a:endParaRPr>
          </a:p>
        </p:txBody>
      </p:sp>
      <p:grpSp>
        <p:nvGrpSpPr>
          <p:cNvPr id="18" name="组合 17"/>
          <p:cNvGrpSpPr/>
          <p:nvPr/>
        </p:nvGrpSpPr>
        <p:grpSpPr>
          <a:xfrm>
            <a:off x="867550" y="283464"/>
            <a:ext cx="1179420" cy="1051559"/>
            <a:chOff x="1313" y="323"/>
            <a:chExt cx="2280" cy="2032"/>
          </a:xfrm>
        </p:grpSpPr>
        <p:grpSp>
          <p:nvGrpSpPr>
            <p:cNvPr id="19" name="组合 158"/>
            <p:cNvGrpSpPr/>
            <p:nvPr/>
          </p:nvGrpSpPr>
          <p:grpSpPr>
            <a:xfrm>
              <a:off x="1313" y="323"/>
              <a:ext cx="2280" cy="2032"/>
              <a:chOff x="3720691" y="2824413"/>
              <a:chExt cx="1341120" cy="1209172"/>
            </a:xfrm>
          </p:grpSpPr>
          <p:sp>
            <p:nvSpPr>
              <p:cNvPr id="24"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5"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1"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3" name="图片 22"/>
            <p:cNvPicPr>
              <a:picLocks noChangeAspect="1"/>
            </p:cNvPicPr>
            <p:nvPr/>
          </p:nvPicPr>
          <p:blipFill>
            <a:blip r:embed="rId2"/>
            <a:stretch>
              <a:fillRect/>
            </a:stretch>
          </p:blipFill>
          <p:spPr>
            <a:xfrm>
              <a:off x="1635" y="568"/>
              <a:ext cx="1538" cy="1537"/>
            </a:xfrm>
            <a:prstGeom prst="rect">
              <a:avLst/>
            </a:prstGeom>
            <a:noFill/>
            <a:ln w="9525">
              <a:noFill/>
            </a:ln>
          </p:spPr>
        </p:pic>
      </p:grpSp>
      <p:sp>
        <p:nvSpPr>
          <p:cNvPr id="17" name="文本框 16">
            <a:extLst>
              <a:ext uri="{FF2B5EF4-FFF2-40B4-BE49-F238E27FC236}">
                <a16:creationId xmlns:a16="http://schemas.microsoft.com/office/drawing/2014/main" id="{956D397E-690C-4084-B232-02655681B22D}"/>
              </a:ext>
            </a:extLst>
          </p:cNvPr>
          <p:cNvSpPr txBox="1"/>
          <p:nvPr/>
        </p:nvSpPr>
        <p:spPr>
          <a:xfrm>
            <a:off x="743727" y="1694222"/>
            <a:ext cx="9209570" cy="830997"/>
          </a:xfrm>
          <a:prstGeom prst="rect">
            <a:avLst/>
          </a:prstGeom>
          <a:noFill/>
        </p:spPr>
        <p:txBody>
          <a:bodyPr wrap="square" rtlCol="0">
            <a:spAutoFit/>
          </a:bodyPr>
          <a:lstStyle/>
          <a:p>
            <a:pPr lvl="0" algn="just"/>
            <a:r>
              <a:rPr lang="en-US" altLang="zh-CN" sz="2400" kern="100" dirty="0">
                <a:effectLst/>
                <a:latin typeface="Calibri" panose="020F0502020204030204" pitchFamily="34" charset="0"/>
                <a:ea typeface="宋体" panose="02010600030101010101" pitchFamily="2" charset="-122"/>
                <a:cs typeface="Calibri" panose="020F0502020204030204" pitchFamily="34" charset="0"/>
              </a:rPr>
              <a:t>3. Essay</a:t>
            </a:r>
            <a:r>
              <a:rPr lang="en-US" altLang="zh-CN" sz="2400" kern="100" dirty="0">
                <a:effectLst/>
                <a:latin typeface="Calibri" panose="020F0502020204030204" pitchFamily="34" charset="0"/>
                <a:ea typeface="等线" panose="02010600030101010101" pitchFamily="2" charset="-122"/>
                <a:cs typeface="Calibri" panose="020F0502020204030204" pitchFamily="34" charset="0"/>
              </a:rPr>
              <a:t>                                 </a:t>
            </a:r>
            <a:r>
              <a:rPr lang="en-US" altLang="zh-CN" sz="2400" b="1" kern="100" dirty="0">
                <a:effectLst/>
                <a:latin typeface="Calibri" panose="020F0502020204030204" pitchFamily="34" charset="0"/>
                <a:ea typeface="宋体" panose="02010600030101010101" pitchFamily="2" charset="-122"/>
                <a:cs typeface="Calibri" panose="020F0502020204030204" pitchFamily="34" charset="0"/>
              </a:rPr>
              <a:t>Self-cultivation in English </a:t>
            </a:r>
          </a:p>
          <a:p>
            <a:pPr lvl="0" algn="just"/>
            <a:r>
              <a:rPr lang="en-US" altLang="zh-CN" sz="2400" kern="100" dirty="0">
                <a:effectLst/>
                <a:latin typeface="Calibri" panose="020F0502020204030204" pitchFamily="34" charset="0"/>
                <a:ea typeface="宋体" panose="02010600030101010101" pitchFamily="2" charset="-122"/>
                <a:cs typeface="Calibri" panose="020F0502020204030204" pitchFamily="34" charset="0"/>
              </a:rPr>
              <a:t>                                                                               George Herbert Palmer </a:t>
            </a:r>
          </a:p>
        </p:txBody>
      </p:sp>
      <p:sp>
        <p:nvSpPr>
          <p:cNvPr id="20" name="文本框 19">
            <a:extLst>
              <a:ext uri="{FF2B5EF4-FFF2-40B4-BE49-F238E27FC236}">
                <a16:creationId xmlns:a16="http://schemas.microsoft.com/office/drawing/2014/main" id="{9C405EBA-27EA-478A-B9C1-2F6BC8295675}"/>
              </a:ext>
            </a:extLst>
          </p:cNvPr>
          <p:cNvSpPr txBox="1"/>
          <p:nvPr/>
        </p:nvSpPr>
        <p:spPr>
          <a:xfrm>
            <a:off x="712196" y="2533081"/>
            <a:ext cx="10710547" cy="3785652"/>
          </a:xfrm>
          <a:prstGeom prst="rect">
            <a:avLst/>
          </a:prstGeom>
          <a:noFill/>
        </p:spPr>
        <p:txBody>
          <a:bodyPr wrap="square" rtlCol="0">
            <a:spAutoFit/>
          </a:bodyPr>
          <a:lstStyle/>
          <a:p>
            <a:pPr algn="just"/>
            <a:r>
              <a:rPr lang="en-US" altLang="zh-CN" sz="2400" kern="100" dirty="0">
                <a:effectLst/>
                <a:latin typeface="Calibri" panose="020F0502020204030204" pitchFamily="34" charset="0"/>
                <a:ea typeface="宋体" panose="02010600030101010101" pitchFamily="2" charset="-122"/>
                <a:cs typeface="Calibri" panose="020F0502020204030204" pitchFamily="34" charset="0"/>
              </a:rPr>
              <a:t>The first business of everyone who would train himself in language is to articulate his thought, to know definitely what he wishes to say, and then to pick those words which compel the hearer to think of this and only this. For such a purpose two words are often better than three. The fewer the words, the more pungent the impression. Brevity is the soul not simply of a jest, but of wit in its finest sense where it is identical with wisdom. He who can put a great deal into </a:t>
            </a:r>
            <a:r>
              <a:rPr lang="en-US" altLang="zh-CN" sz="2400" kern="100" dirty="0">
                <a:latin typeface="Calibri" panose="020F0502020204030204" pitchFamily="34" charset="0"/>
                <a:cs typeface="Calibri" panose="020F0502020204030204" pitchFamily="34" charset="0"/>
              </a:rPr>
              <a:t>a embroidery or superposed ornament, beauty has been well defined as the purgation of superfluities. And certainly many a paragraph might have its beauty brightened by letting quiet words take the place of its loud words, omitting its “verys”, and striking out its purple patches of “fine writing”. </a:t>
            </a:r>
            <a:endParaRPr lang="zh-CN" altLang="en-US" sz="2400" dirty="0">
              <a:effectLst/>
              <a:latin typeface="Times New Roman" panose="02020603050405020304" pitchFamily="18" charset="0"/>
              <a:ea typeface="宋体" panose="02010600030101010101" pitchFamily="2" charset="-122"/>
            </a:endParaRPr>
          </a:p>
        </p:txBody>
      </p:sp>
    </p:spTree>
    <p:extLst>
      <p:ext uri="{BB962C8B-B14F-4D97-AF65-F5344CB8AC3E}">
        <p14:creationId xmlns:p14="http://schemas.microsoft.com/office/powerpoint/2010/main" val="3723368233"/>
      </p:ext>
    </p:extLst>
  </p:cSld>
  <p:clrMapOvr>
    <a:masterClrMapping/>
  </p:clrMapOvr>
  <p:transition>
    <p:random/>
  </p:transition>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285750" indent="-285750">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Supplementary Resources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5" name="文本框 4"/>
          <p:cNvSpPr txBox="1"/>
          <p:nvPr/>
        </p:nvSpPr>
        <p:spPr>
          <a:xfrm>
            <a:off x="7091296" y="4669254"/>
            <a:ext cx="184731" cy="461665"/>
          </a:xfrm>
          <a:prstGeom prst="rect">
            <a:avLst/>
          </a:prstGeom>
          <a:noFill/>
        </p:spPr>
        <p:txBody>
          <a:bodyPr wrap="none" rtlCol="0">
            <a:spAutoFit/>
          </a:bodyPr>
          <a:lstStyle/>
          <a:p>
            <a:pPr algn="l"/>
            <a:endParaRPr lang="zh-CN" altLang="en-US" sz="2400" dirty="0">
              <a:effectLst/>
              <a:latin typeface="Times New Roman" panose="02020603050405020304" pitchFamily="18" charset="0"/>
              <a:ea typeface="宋体" panose="02010600030101010101" pitchFamily="2" charset="-122"/>
            </a:endParaRPr>
          </a:p>
        </p:txBody>
      </p:sp>
      <p:grpSp>
        <p:nvGrpSpPr>
          <p:cNvPr id="18" name="组合 17"/>
          <p:cNvGrpSpPr/>
          <p:nvPr/>
        </p:nvGrpSpPr>
        <p:grpSpPr>
          <a:xfrm>
            <a:off x="867550" y="283464"/>
            <a:ext cx="1179420" cy="1051559"/>
            <a:chOff x="1313" y="323"/>
            <a:chExt cx="2280" cy="2032"/>
          </a:xfrm>
        </p:grpSpPr>
        <p:grpSp>
          <p:nvGrpSpPr>
            <p:cNvPr id="19" name="组合 158"/>
            <p:cNvGrpSpPr/>
            <p:nvPr/>
          </p:nvGrpSpPr>
          <p:grpSpPr>
            <a:xfrm>
              <a:off x="1313" y="323"/>
              <a:ext cx="2280" cy="2032"/>
              <a:chOff x="3720691" y="2824413"/>
              <a:chExt cx="1341120" cy="1209172"/>
            </a:xfrm>
          </p:grpSpPr>
          <p:sp>
            <p:nvSpPr>
              <p:cNvPr id="24"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5"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1"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3" name="图片 22"/>
            <p:cNvPicPr>
              <a:picLocks noChangeAspect="1"/>
            </p:cNvPicPr>
            <p:nvPr/>
          </p:nvPicPr>
          <p:blipFill>
            <a:blip r:embed="rId2"/>
            <a:stretch>
              <a:fillRect/>
            </a:stretch>
          </p:blipFill>
          <p:spPr>
            <a:xfrm>
              <a:off x="1635" y="568"/>
              <a:ext cx="1538" cy="1537"/>
            </a:xfrm>
            <a:prstGeom prst="rect">
              <a:avLst/>
            </a:prstGeom>
            <a:noFill/>
            <a:ln w="9525">
              <a:noFill/>
            </a:ln>
          </p:spPr>
        </p:pic>
      </p:grpSp>
      <p:sp>
        <p:nvSpPr>
          <p:cNvPr id="17" name="文本框 16">
            <a:extLst>
              <a:ext uri="{FF2B5EF4-FFF2-40B4-BE49-F238E27FC236}">
                <a16:creationId xmlns:a16="http://schemas.microsoft.com/office/drawing/2014/main" id="{956D397E-690C-4084-B232-02655681B22D}"/>
              </a:ext>
            </a:extLst>
          </p:cNvPr>
          <p:cNvSpPr txBox="1"/>
          <p:nvPr/>
        </p:nvSpPr>
        <p:spPr>
          <a:xfrm>
            <a:off x="743727" y="1694222"/>
            <a:ext cx="9209570" cy="830997"/>
          </a:xfrm>
          <a:prstGeom prst="rect">
            <a:avLst/>
          </a:prstGeom>
          <a:noFill/>
        </p:spPr>
        <p:txBody>
          <a:bodyPr wrap="square" rtlCol="0">
            <a:spAutoFit/>
          </a:bodyPr>
          <a:lstStyle/>
          <a:p>
            <a:pPr lvl="0" algn="just"/>
            <a:r>
              <a:rPr lang="en-US" altLang="zh-CN" sz="2400" kern="100" dirty="0">
                <a:effectLst/>
                <a:latin typeface="Calibri" panose="020F0502020204030204" pitchFamily="34" charset="0"/>
                <a:ea typeface="宋体" panose="02010600030101010101" pitchFamily="2" charset="-122"/>
                <a:cs typeface="Calibri" panose="020F0502020204030204" pitchFamily="34" charset="0"/>
              </a:rPr>
              <a:t>3. Essay</a:t>
            </a:r>
            <a:r>
              <a:rPr lang="en-US" altLang="zh-CN" sz="2400" kern="100" dirty="0">
                <a:effectLst/>
                <a:latin typeface="Calibri" panose="020F0502020204030204" pitchFamily="34" charset="0"/>
                <a:ea typeface="等线" panose="02010600030101010101" pitchFamily="2" charset="-122"/>
                <a:cs typeface="Calibri" panose="020F0502020204030204" pitchFamily="34" charset="0"/>
              </a:rPr>
              <a:t>                                 </a:t>
            </a:r>
            <a:r>
              <a:rPr lang="en-US" altLang="zh-CN" sz="2400" b="1" kern="100" dirty="0">
                <a:effectLst/>
                <a:latin typeface="Calibri" panose="020F0502020204030204" pitchFamily="34" charset="0"/>
                <a:ea typeface="宋体" panose="02010600030101010101" pitchFamily="2" charset="-122"/>
                <a:cs typeface="Calibri" panose="020F0502020204030204" pitchFamily="34" charset="0"/>
              </a:rPr>
              <a:t>Self-cultivation in English </a:t>
            </a:r>
          </a:p>
          <a:p>
            <a:pPr lvl="0" algn="just"/>
            <a:r>
              <a:rPr lang="en-US" altLang="zh-CN" sz="2400" kern="100" dirty="0">
                <a:effectLst/>
                <a:latin typeface="Calibri" panose="020F0502020204030204" pitchFamily="34" charset="0"/>
                <a:ea typeface="宋体" panose="02010600030101010101" pitchFamily="2" charset="-122"/>
                <a:cs typeface="Calibri" panose="020F0502020204030204" pitchFamily="34" charset="0"/>
              </a:rPr>
              <a:t>                                                                               George Herbert Palmer </a:t>
            </a:r>
          </a:p>
        </p:txBody>
      </p:sp>
      <p:sp>
        <p:nvSpPr>
          <p:cNvPr id="20" name="文本框 19">
            <a:extLst>
              <a:ext uri="{FF2B5EF4-FFF2-40B4-BE49-F238E27FC236}">
                <a16:creationId xmlns:a16="http://schemas.microsoft.com/office/drawing/2014/main" id="{9C405EBA-27EA-478A-B9C1-2F6BC8295675}"/>
              </a:ext>
            </a:extLst>
          </p:cNvPr>
          <p:cNvSpPr txBox="1"/>
          <p:nvPr/>
        </p:nvSpPr>
        <p:spPr>
          <a:xfrm>
            <a:off x="712196" y="2663709"/>
            <a:ext cx="10710547" cy="3416320"/>
          </a:xfrm>
          <a:prstGeom prst="rect">
            <a:avLst/>
          </a:prstGeom>
          <a:noFill/>
        </p:spPr>
        <p:txBody>
          <a:bodyPr wrap="square" rtlCol="0">
            <a:spAutoFit/>
          </a:bodyPr>
          <a:lstStyle/>
          <a:p>
            <a:pPr algn="just"/>
            <a:r>
              <a:rPr lang="en-US" altLang="zh-CN" sz="2400" kern="100" dirty="0">
                <a:latin typeface="Calibri" panose="020F0502020204030204" pitchFamily="34" charset="0"/>
                <a:cs typeface="Calibri" panose="020F0502020204030204" pitchFamily="34" charset="0"/>
              </a:rPr>
              <a:t>Here is Ben Jonson’s description of Bacon’s language: “There happened in my time one noble speaker who was full of gravity in his speech. No man ever spoke more neatly, more pressly, more weightily, or suffered less emptiness, less idleness, in what he uttered. No member of his speech but consisted of his own graces. His hearers could not cough or look aside without loss. He commanded when he spoke, and had his judges angry or pleased at his discretion. ” Such are the men who command, men who speak “neatly and pressly”. But to gain such precision is toilsome business. While we are in training for it, no word must unpermittedly pass the portal of the teeth. </a:t>
            </a:r>
            <a:endParaRPr lang="zh-CN" altLang="en-US" sz="2400" dirty="0">
              <a:latin typeface="Times New Roman" panose="02020603050405020304" pitchFamily="18" charset="0"/>
            </a:endParaRPr>
          </a:p>
        </p:txBody>
      </p:sp>
    </p:spTree>
    <p:extLst>
      <p:ext uri="{BB962C8B-B14F-4D97-AF65-F5344CB8AC3E}">
        <p14:creationId xmlns:p14="http://schemas.microsoft.com/office/powerpoint/2010/main" val="1291843827"/>
      </p:ext>
    </p:extLst>
  </p:cSld>
  <p:clrMapOvr>
    <a:masterClrMapping/>
  </p:clrMapOvr>
  <p:transition>
    <p:random/>
  </p:transition>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285750" indent="-285750">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Supplementary Resources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5" name="文本框 4"/>
          <p:cNvSpPr txBox="1"/>
          <p:nvPr/>
        </p:nvSpPr>
        <p:spPr>
          <a:xfrm>
            <a:off x="7091296" y="4669254"/>
            <a:ext cx="184731" cy="461665"/>
          </a:xfrm>
          <a:prstGeom prst="rect">
            <a:avLst/>
          </a:prstGeom>
          <a:noFill/>
        </p:spPr>
        <p:txBody>
          <a:bodyPr wrap="none" rtlCol="0">
            <a:spAutoFit/>
          </a:bodyPr>
          <a:lstStyle/>
          <a:p>
            <a:pPr algn="l"/>
            <a:endParaRPr lang="zh-CN" altLang="en-US" sz="2400" dirty="0">
              <a:effectLst/>
              <a:latin typeface="Times New Roman" panose="02020603050405020304" pitchFamily="18" charset="0"/>
              <a:ea typeface="宋体" panose="02010600030101010101" pitchFamily="2" charset="-122"/>
            </a:endParaRPr>
          </a:p>
        </p:txBody>
      </p:sp>
      <p:grpSp>
        <p:nvGrpSpPr>
          <p:cNvPr id="18" name="组合 17"/>
          <p:cNvGrpSpPr/>
          <p:nvPr/>
        </p:nvGrpSpPr>
        <p:grpSpPr>
          <a:xfrm>
            <a:off x="867550" y="283464"/>
            <a:ext cx="1179420" cy="1051559"/>
            <a:chOff x="1313" y="323"/>
            <a:chExt cx="2280" cy="2032"/>
          </a:xfrm>
        </p:grpSpPr>
        <p:grpSp>
          <p:nvGrpSpPr>
            <p:cNvPr id="19" name="组合 158"/>
            <p:cNvGrpSpPr/>
            <p:nvPr/>
          </p:nvGrpSpPr>
          <p:grpSpPr>
            <a:xfrm>
              <a:off x="1313" y="323"/>
              <a:ext cx="2280" cy="2032"/>
              <a:chOff x="3720691" y="2824413"/>
              <a:chExt cx="1341120" cy="1209172"/>
            </a:xfrm>
          </p:grpSpPr>
          <p:sp>
            <p:nvSpPr>
              <p:cNvPr id="24"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5"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1"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3" name="图片 22"/>
            <p:cNvPicPr>
              <a:picLocks noChangeAspect="1"/>
            </p:cNvPicPr>
            <p:nvPr/>
          </p:nvPicPr>
          <p:blipFill>
            <a:blip r:embed="rId2"/>
            <a:stretch>
              <a:fillRect/>
            </a:stretch>
          </p:blipFill>
          <p:spPr>
            <a:xfrm>
              <a:off x="1635" y="568"/>
              <a:ext cx="1538" cy="1537"/>
            </a:xfrm>
            <a:prstGeom prst="rect">
              <a:avLst/>
            </a:prstGeom>
            <a:noFill/>
            <a:ln w="9525">
              <a:noFill/>
            </a:ln>
          </p:spPr>
        </p:pic>
      </p:grpSp>
      <p:sp>
        <p:nvSpPr>
          <p:cNvPr id="17" name="文本框 16">
            <a:extLst>
              <a:ext uri="{FF2B5EF4-FFF2-40B4-BE49-F238E27FC236}">
                <a16:creationId xmlns:a16="http://schemas.microsoft.com/office/drawing/2014/main" id="{956D397E-690C-4084-B232-02655681B22D}"/>
              </a:ext>
            </a:extLst>
          </p:cNvPr>
          <p:cNvSpPr txBox="1"/>
          <p:nvPr/>
        </p:nvSpPr>
        <p:spPr>
          <a:xfrm>
            <a:off x="743727" y="1694222"/>
            <a:ext cx="9209570" cy="830997"/>
          </a:xfrm>
          <a:prstGeom prst="rect">
            <a:avLst/>
          </a:prstGeom>
          <a:noFill/>
        </p:spPr>
        <p:txBody>
          <a:bodyPr wrap="square" rtlCol="0">
            <a:spAutoFit/>
          </a:bodyPr>
          <a:lstStyle/>
          <a:p>
            <a:pPr lvl="0" algn="just"/>
            <a:r>
              <a:rPr lang="en-US" altLang="zh-CN" sz="2400" kern="100" dirty="0">
                <a:effectLst/>
                <a:latin typeface="Calibri" panose="020F0502020204030204" pitchFamily="34" charset="0"/>
                <a:ea typeface="宋体" panose="02010600030101010101" pitchFamily="2" charset="-122"/>
                <a:cs typeface="Calibri" panose="020F0502020204030204" pitchFamily="34" charset="0"/>
              </a:rPr>
              <a:t>3. Essay</a:t>
            </a:r>
            <a:r>
              <a:rPr lang="en-US" altLang="zh-CN" sz="2400" kern="100" dirty="0">
                <a:effectLst/>
                <a:latin typeface="Calibri" panose="020F0502020204030204" pitchFamily="34" charset="0"/>
                <a:ea typeface="等线" panose="02010600030101010101" pitchFamily="2" charset="-122"/>
                <a:cs typeface="Calibri" panose="020F0502020204030204" pitchFamily="34" charset="0"/>
              </a:rPr>
              <a:t>                                 </a:t>
            </a:r>
            <a:r>
              <a:rPr lang="en-US" altLang="zh-CN" sz="2400" b="1" kern="100" dirty="0">
                <a:effectLst/>
                <a:latin typeface="Calibri" panose="020F0502020204030204" pitchFamily="34" charset="0"/>
                <a:ea typeface="宋体" panose="02010600030101010101" pitchFamily="2" charset="-122"/>
                <a:cs typeface="Calibri" panose="020F0502020204030204" pitchFamily="34" charset="0"/>
              </a:rPr>
              <a:t>Self-cultivation in English </a:t>
            </a:r>
          </a:p>
          <a:p>
            <a:pPr lvl="0" algn="just"/>
            <a:r>
              <a:rPr lang="en-US" altLang="zh-CN" sz="2400" kern="100" dirty="0">
                <a:effectLst/>
                <a:latin typeface="Calibri" panose="020F0502020204030204" pitchFamily="34" charset="0"/>
                <a:ea typeface="宋体" panose="02010600030101010101" pitchFamily="2" charset="-122"/>
                <a:cs typeface="Calibri" panose="020F0502020204030204" pitchFamily="34" charset="0"/>
              </a:rPr>
              <a:t>                                                                               George Herbert Palmer </a:t>
            </a:r>
          </a:p>
        </p:txBody>
      </p:sp>
      <p:sp>
        <p:nvSpPr>
          <p:cNvPr id="20" name="文本框 19">
            <a:extLst>
              <a:ext uri="{FF2B5EF4-FFF2-40B4-BE49-F238E27FC236}">
                <a16:creationId xmlns:a16="http://schemas.microsoft.com/office/drawing/2014/main" id="{9C405EBA-27EA-478A-B9C1-2F6BC8295675}"/>
              </a:ext>
            </a:extLst>
          </p:cNvPr>
          <p:cNvSpPr txBox="1"/>
          <p:nvPr/>
        </p:nvSpPr>
        <p:spPr>
          <a:xfrm>
            <a:off x="712196" y="2663709"/>
            <a:ext cx="10710547" cy="3416320"/>
          </a:xfrm>
          <a:prstGeom prst="rect">
            <a:avLst/>
          </a:prstGeom>
          <a:noFill/>
        </p:spPr>
        <p:txBody>
          <a:bodyPr wrap="square" rtlCol="0">
            <a:spAutoFit/>
          </a:bodyPr>
          <a:lstStyle/>
          <a:p>
            <a:r>
              <a:rPr lang="en-US" altLang="zh-CN" sz="2400" kern="100" dirty="0">
                <a:latin typeface="Calibri" panose="020F0502020204030204" pitchFamily="34" charset="0"/>
                <a:cs typeface="Calibri" panose="020F0502020204030204" pitchFamily="34" charset="0"/>
              </a:rPr>
              <a:t>Something like what we mean must never be counted equivalent to what we mean. And if we are not sure of our meaning or of our word, we must pause until we are sure. Accuracy does not come of itself. For persons who can use several languages, capital practice in acquiring it can be had by translating from one little is the master . Since firm texture is what is wanted, not language to another and seeing that the entire sense is carried over. Those who have only their native speech will find it profitable often to attempt definitions of the common words they use. Inaccuracy will not stand up against the habit of definition. Dante boasted that no rhythmic exigency had ever made him say what he did not mean. </a:t>
            </a:r>
            <a:endParaRPr lang="zh-CN" altLang="en-US" sz="2400" dirty="0">
              <a:latin typeface="Times New Roman" panose="02020603050405020304" pitchFamily="18" charset="0"/>
            </a:endParaRPr>
          </a:p>
        </p:txBody>
      </p:sp>
    </p:spTree>
    <p:extLst>
      <p:ext uri="{BB962C8B-B14F-4D97-AF65-F5344CB8AC3E}">
        <p14:creationId xmlns:p14="http://schemas.microsoft.com/office/powerpoint/2010/main" val="1985485361"/>
      </p:ext>
    </p:extLst>
  </p:cSld>
  <p:clrMapOvr>
    <a:masterClrMapping/>
  </p:clrMapOvr>
  <p:transition>
    <p:random/>
  </p:transition>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285750" indent="-285750">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Supplementary Resources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5" name="文本框 4"/>
          <p:cNvSpPr txBox="1"/>
          <p:nvPr/>
        </p:nvSpPr>
        <p:spPr>
          <a:xfrm>
            <a:off x="7091296" y="4669254"/>
            <a:ext cx="184731" cy="461665"/>
          </a:xfrm>
          <a:prstGeom prst="rect">
            <a:avLst/>
          </a:prstGeom>
          <a:noFill/>
        </p:spPr>
        <p:txBody>
          <a:bodyPr wrap="none" rtlCol="0">
            <a:spAutoFit/>
          </a:bodyPr>
          <a:lstStyle/>
          <a:p>
            <a:pPr algn="l"/>
            <a:endParaRPr lang="zh-CN" altLang="en-US" sz="2400" dirty="0">
              <a:effectLst/>
              <a:latin typeface="Times New Roman" panose="02020603050405020304" pitchFamily="18" charset="0"/>
              <a:ea typeface="宋体" panose="02010600030101010101" pitchFamily="2" charset="-122"/>
            </a:endParaRPr>
          </a:p>
        </p:txBody>
      </p:sp>
      <p:grpSp>
        <p:nvGrpSpPr>
          <p:cNvPr id="18" name="组合 17"/>
          <p:cNvGrpSpPr/>
          <p:nvPr/>
        </p:nvGrpSpPr>
        <p:grpSpPr>
          <a:xfrm>
            <a:off x="867550" y="283464"/>
            <a:ext cx="1179420" cy="1051559"/>
            <a:chOff x="1313" y="323"/>
            <a:chExt cx="2280" cy="2032"/>
          </a:xfrm>
        </p:grpSpPr>
        <p:grpSp>
          <p:nvGrpSpPr>
            <p:cNvPr id="19" name="组合 158"/>
            <p:cNvGrpSpPr/>
            <p:nvPr/>
          </p:nvGrpSpPr>
          <p:grpSpPr>
            <a:xfrm>
              <a:off x="1313" y="323"/>
              <a:ext cx="2280" cy="2032"/>
              <a:chOff x="3720691" y="2824413"/>
              <a:chExt cx="1341120" cy="1209172"/>
            </a:xfrm>
          </p:grpSpPr>
          <p:sp>
            <p:nvSpPr>
              <p:cNvPr id="24"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5"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1"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3" name="图片 22"/>
            <p:cNvPicPr>
              <a:picLocks noChangeAspect="1"/>
            </p:cNvPicPr>
            <p:nvPr/>
          </p:nvPicPr>
          <p:blipFill>
            <a:blip r:embed="rId2"/>
            <a:stretch>
              <a:fillRect/>
            </a:stretch>
          </p:blipFill>
          <p:spPr>
            <a:xfrm>
              <a:off x="1635" y="568"/>
              <a:ext cx="1538" cy="1537"/>
            </a:xfrm>
            <a:prstGeom prst="rect">
              <a:avLst/>
            </a:prstGeom>
            <a:noFill/>
            <a:ln w="9525">
              <a:noFill/>
            </a:ln>
          </p:spPr>
        </p:pic>
      </p:grpSp>
      <p:sp>
        <p:nvSpPr>
          <p:cNvPr id="17" name="文本框 16">
            <a:extLst>
              <a:ext uri="{FF2B5EF4-FFF2-40B4-BE49-F238E27FC236}">
                <a16:creationId xmlns:a16="http://schemas.microsoft.com/office/drawing/2014/main" id="{956D397E-690C-4084-B232-02655681B22D}"/>
              </a:ext>
            </a:extLst>
          </p:cNvPr>
          <p:cNvSpPr txBox="1"/>
          <p:nvPr/>
        </p:nvSpPr>
        <p:spPr>
          <a:xfrm>
            <a:off x="743727" y="1694222"/>
            <a:ext cx="9209570" cy="830997"/>
          </a:xfrm>
          <a:prstGeom prst="rect">
            <a:avLst/>
          </a:prstGeom>
          <a:noFill/>
        </p:spPr>
        <p:txBody>
          <a:bodyPr wrap="square" rtlCol="0">
            <a:spAutoFit/>
          </a:bodyPr>
          <a:lstStyle/>
          <a:p>
            <a:pPr lvl="0" algn="just"/>
            <a:r>
              <a:rPr lang="en-US" altLang="zh-CN" sz="2400" kern="100" dirty="0">
                <a:effectLst/>
                <a:latin typeface="Calibri" panose="020F0502020204030204" pitchFamily="34" charset="0"/>
                <a:ea typeface="宋体" panose="02010600030101010101" pitchFamily="2" charset="-122"/>
                <a:cs typeface="Calibri" panose="020F0502020204030204" pitchFamily="34" charset="0"/>
              </a:rPr>
              <a:t>3. Essay</a:t>
            </a:r>
            <a:r>
              <a:rPr lang="en-US" altLang="zh-CN" sz="2400" kern="100" dirty="0">
                <a:effectLst/>
                <a:latin typeface="Calibri" panose="020F0502020204030204" pitchFamily="34" charset="0"/>
                <a:ea typeface="等线" panose="02010600030101010101" pitchFamily="2" charset="-122"/>
                <a:cs typeface="Calibri" panose="020F0502020204030204" pitchFamily="34" charset="0"/>
              </a:rPr>
              <a:t>                                 </a:t>
            </a:r>
            <a:r>
              <a:rPr lang="en-US" altLang="zh-CN" sz="2400" b="1" kern="100" dirty="0">
                <a:effectLst/>
                <a:latin typeface="Calibri" panose="020F0502020204030204" pitchFamily="34" charset="0"/>
                <a:ea typeface="宋体" panose="02010600030101010101" pitchFamily="2" charset="-122"/>
                <a:cs typeface="Calibri" panose="020F0502020204030204" pitchFamily="34" charset="0"/>
              </a:rPr>
              <a:t>Self-cultivation in English </a:t>
            </a:r>
          </a:p>
          <a:p>
            <a:pPr lvl="0" algn="just"/>
            <a:r>
              <a:rPr lang="en-US" altLang="zh-CN" sz="2400" kern="100" dirty="0">
                <a:effectLst/>
                <a:latin typeface="Calibri" panose="020F0502020204030204" pitchFamily="34" charset="0"/>
                <a:ea typeface="宋体" panose="02010600030101010101" pitchFamily="2" charset="-122"/>
                <a:cs typeface="Calibri" panose="020F0502020204030204" pitchFamily="34" charset="0"/>
              </a:rPr>
              <a:t>                                                                               George Herbert Palmer </a:t>
            </a:r>
          </a:p>
        </p:txBody>
      </p:sp>
      <p:sp>
        <p:nvSpPr>
          <p:cNvPr id="20" name="文本框 19">
            <a:extLst>
              <a:ext uri="{FF2B5EF4-FFF2-40B4-BE49-F238E27FC236}">
                <a16:creationId xmlns:a16="http://schemas.microsoft.com/office/drawing/2014/main" id="{9C405EBA-27EA-478A-B9C1-2F6BC8295675}"/>
              </a:ext>
            </a:extLst>
          </p:cNvPr>
          <p:cNvSpPr txBox="1"/>
          <p:nvPr/>
        </p:nvSpPr>
        <p:spPr>
          <a:xfrm>
            <a:off x="712196" y="2591139"/>
            <a:ext cx="10710547" cy="3724096"/>
          </a:xfrm>
          <a:prstGeom prst="rect">
            <a:avLst/>
          </a:prstGeom>
          <a:noFill/>
        </p:spPr>
        <p:txBody>
          <a:bodyPr wrap="square" rtlCol="0">
            <a:spAutoFit/>
          </a:bodyPr>
          <a:lstStyle/>
          <a:p>
            <a:r>
              <a:rPr lang="en-US" altLang="zh-CN" sz="2400" kern="100" dirty="0">
                <a:latin typeface="Calibri" panose="020F0502020204030204" pitchFamily="34" charset="0"/>
                <a:cs typeface="Calibri" panose="020F0502020204030204" pitchFamily="34" charset="0"/>
              </a:rPr>
              <a:t>We, heedless and </a:t>
            </a:r>
            <a:r>
              <a:rPr lang="zh-CN" altLang="en-US" sz="2400" dirty="0"/>
              <a:t>unintending speakers, under no exigency of rime or reason, say what we mean but seldom, and still more seldom mean what we say. To hold our thoughts and words in significant adjustment requires unceasing consciousness, a perpetual determination not to tell lies; for of course every inaccuracy is a bit of untruthfulness. We have something in mind, yet convey something else to our hearers. And no moral purpose will save us from this untruthfulness unless that purpose is sufficient to inspire the daily drill which brings the power to be true. Again and again we are shut up to evil because we have not acquired the ability of goodness. </a:t>
            </a:r>
            <a:endParaRPr lang="en-US" altLang="zh-CN" sz="2400" dirty="0"/>
          </a:p>
          <a:p>
            <a:pPr algn="just"/>
            <a:r>
              <a:rPr lang="en-US" altLang="zh-CN" sz="2000" dirty="0"/>
              <a:t>                                                        </a:t>
            </a:r>
            <a:r>
              <a:rPr lang="zh-CN" altLang="en-US" sz="2000" dirty="0"/>
              <a:t> (An excerpt from “Self-cultivation in English”)</a:t>
            </a:r>
          </a:p>
        </p:txBody>
      </p:sp>
      <p:sp>
        <p:nvSpPr>
          <p:cNvPr id="22" name="动作按钮: 转到主页 5">
            <a:hlinkClick r:id="rId3" action="ppaction://hlinksldjump" highlightClick="1"/>
            <a:extLst>
              <a:ext uri="{FF2B5EF4-FFF2-40B4-BE49-F238E27FC236}">
                <a16:creationId xmlns:a16="http://schemas.microsoft.com/office/drawing/2014/main" id="{111D4335-42C0-4FFF-906F-4C1A6E226922}"/>
              </a:ext>
            </a:extLst>
          </p:cNvPr>
          <p:cNvSpPr/>
          <p:nvPr/>
        </p:nvSpPr>
        <p:spPr>
          <a:xfrm>
            <a:off x="10570608" y="5766642"/>
            <a:ext cx="705678" cy="545459"/>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178649250"/>
      </p:ext>
    </p:extLst>
  </p:cSld>
  <p:clrMapOvr>
    <a:masterClrMapping/>
  </p:clrMapOvr>
  <p:transition>
    <p:random/>
  </p:transition>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图片 22">
            <a:extLst>
              <a:ext uri="{FF2B5EF4-FFF2-40B4-BE49-F238E27FC236}">
                <a16:creationId xmlns:a16="http://schemas.microsoft.com/office/drawing/2014/main" id="{78FB2B2C-D1A8-4CA7-8F89-9BF96FE870A9}"/>
              </a:ext>
            </a:extLst>
          </p:cNvPr>
          <p:cNvPicPr>
            <a:picLocks noChangeAspect="1"/>
          </p:cNvPicPr>
          <p:nvPr/>
        </p:nvPicPr>
        <p:blipFill>
          <a:blip r:embed="rId3"/>
          <a:stretch>
            <a:fillRect/>
          </a:stretch>
        </p:blipFill>
        <p:spPr>
          <a:xfrm>
            <a:off x="941559" y="1714047"/>
            <a:ext cx="10488439" cy="4565620"/>
          </a:xfrm>
          <a:prstGeom prst="ellipse">
            <a:avLst/>
          </a:prstGeom>
          <a:ln>
            <a:noFill/>
          </a:ln>
          <a:effectLst>
            <a:softEdge rad="112500"/>
          </a:effectLst>
        </p:spPr>
      </p:pic>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39903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B</a:t>
            </a: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6" name="文本框 5"/>
          <p:cNvSpPr txBox="1"/>
          <p:nvPr/>
        </p:nvSpPr>
        <p:spPr>
          <a:xfrm>
            <a:off x="2062487" y="1481629"/>
            <a:ext cx="7836194" cy="954107"/>
          </a:xfrm>
          <a:prstGeom prst="rect">
            <a:avLst/>
          </a:prstGeom>
          <a:solidFill>
            <a:schemeClr val="bg2"/>
          </a:solidFill>
          <a:effectLst/>
        </p:spPr>
        <p:style>
          <a:lnRef idx="0">
            <a:scrgbClr r="0" g="0" b="0"/>
          </a:lnRef>
          <a:fillRef idx="1002">
            <a:schemeClr val="lt2"/>
          </a:fillRef>
          <a:effectRef idx="0">
            <a:scrgbClr r="0" g="0" b="0"/>
          </a:effectRef>
          <a:fontRef idx="major"/>
        </p:style>
        <p:txBody>
          <a:bodyPr wrap="square" rtlCol="0">
            <a:spAutoFit/>
          </a:bodyPr>
          <a:lstStyle/>
          <a:p>
            <a:pPr fontAlgn="base"/>
            <a:r>
              <a:rPr lang="en-US" altLang="zh-CN" sz="2800" kern="1800" dirty="0">
                <a:solidFill>
                  <a:srgbClr val="121212"/>
                </a:solidFill>
                <a:latin typeface="Calibri" panose="020F0502020204030204" pitchFamily="34" charset="0"/>
                <a:ea typeface="Times New Roman" panose="02020603050405020304" pitchFamily="18" charset="0"/>
                <a:cs typeface="Calibri" panose="020F0502020204030204" pitchFamily="34" charset="0"/>
              </a:rPr>
              <a:t>To Write Better Code, Read Virginia Woolf</a:t>
            </a:r>
            <a:endParaRPr lang="en-US" altLang="zh-CN" sz="2800" dirty="0">
              <a:latin typeface="Calibri" panose="020F0502020204030204" pitchFamily="34" charset="0"/>
              <a:cs typeface="Calibri" panose="020F0502020204030204" pitchFamily="34" charset="0"/>
            </a:endParaRPr>
          </a:p>
          <a:p>
            <a:r>
              <a:rPr lang="en-US" altLang="zh-CN" sz="2800" dirty="0">
                <a:latin typeface="Calibri" panose="020F0502020204030204" pitchFamily="34" charset="0"/>
                <a:cs typeface="Calibri" panose="020F0502020204030204" pitchFamily="34" charset="0"/>
              </a:rPr>
              <a:t>                                                                    </a:t>
            </a:r>
            <a:r>
              <a:rPr lang="en-US" altLang="zh-CN" sz="2400" i="1" dirty="0">
                <a:latin typeface="Bodoni MT Condensed" panose="02070606080606020203" pitchFamily="18" charset="0"/>
                <a:cs typeface="Calibri" panose="020F0502020204030204" pitchFamily="34" charset="0"/>
              </a:rPr>
              <a:t>J. Bradford Hipps</a:t>
            </a:r>
            <a:endParaRPr lang="zh-CN" altLang="en-US" sz="2400" i="1" dirty="0">
              <a:latin typeface="Bodoni MT Condensed" panose="02070606080606020203" pitchFamily="18" charset="0"/>
              <a:cs typeface="Calibri" panose="020F0502020204030204" pitchFamily="34" charset="0"/>
            </a:endParaRPr>
          </a:p>
        </p:txBody>
      </p:sp>
      <p:graphicFrame>
        <p:nvGraphicFramePr>
          <p:cNvPr id="11" name="图示 10"/>
          <p:cNvGraphicFramePr/>
          <p:nvPr>
            <p:extLst>
              <p:ext uri="{D42A27DB-BD31-4B8C-83A1-F6EECF244321}">
                <p14:modId xmlns:p14="http://schemas.microsoft.com/office/powerpoint/2010/main" val="323740444"/>
              </p:ext>
            </p:extLst>
          </p:nvPr>
        </p:nvGraphicFramePr>
        <p:xfrm>
          <a:off x="3163816" y="2470711"/>
          <a:ext cx="6075045" cy="3556635"/>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12" name="页脚占位符 2"/>
          <p:cNvSpPr>
            <a:spLocks noGrp="1"/>
          </p:cNvSpPr>
          <p:nvPr/>
        </p:nvSpPr>
        <p:spPr>
          <a:xfrm>
            <a:off x="3686185" y="6459785"/>
            <a:ext cx="4822804" cy="365125"/>
          </a:xfrm>
          <a:prstGeom prst="rect">
            <a:avLst/>
          </a:prstGeom>
        </p:spPr>
        <p:txBody>
          <a:bodyPr vert="horz" lIns="91440" tIns="45720" rIns="91440" bIns="45720" rtlCol="0" anchor="ctr"/>
          <a:lstStyle>
            <a:defPPr>
              <a:defRPr lang="en-US"/>
            </a:defPPr>
            <a:lvl1pPr marL="0" algn="ctr" defTabSz="914400" rtl="0" eaLnBrk="1" latinLnBrk="0" hangingPunct="1">
              <a:defRPr sz="900" kern="1200" cap="all" baseline="0">
                <a:solidFill>
                  <a:srgbClr val="FFFFFF"/>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a:t>华东师范大学出版社</a:t>
            </a:r>
          </a:p>
        </p:txBody>
      </p:sp>
      <p:grpSp>
        <p:nvGrpSpPr>
          <p:cNvPr id="17" name="组合 16"/>
          <p:cNvGrpSpPr/>
          <p:nvPr/>
        </p:nvGrpSpPr>
        <p:grpSpPr>
          <a:xfrm>
            <a:off x="867550" y="283464"/>
            <a:ext cx="1179420" cy="1051559"/>
            <a:chOff x="1313" y="323"/>
            <a:chExt cx="2280" cy="2032"/>
          </a:xfrm>
        </p:grpSpPr>
        <p:grpSp>
          <p:nvGrpSpPr>
            <p:cNvPr id="18" name="组合 158"/>
            <p:cNvGrpSpPr/>
            <p:nvPr/>
          </p:nvGrpSpPr>
          <p:grpSpPr>
            <a:xfrm>
              <a:off x="1313" y="323"/>
              <a:ext cx="2280" cy="2032"/>
              <a:chOff x="3720691" y="2824413"/>
              <a:chExt cx="1341120" cy="1209172"/>
            </a:xfrm>
          </p:grpSpPr>
          <p:sp>
            <p:nvSpPr>
              <p:cNvPr id="21"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2"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9"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0" name="图片 19"/>
            <p:cNvPicPr>
              <a:picLocks noChangeAspect="1"/>
            </p:cNvPicPr>
            <p:nvPr/>
          </p:nvPicPr>
          <p:blipFill>
            <a:blip r:embed="rId9"/>
            <a:stretch>
              <a:fillRect/>
            </a:stretch>
          </p:blipFill>
          <p:spPr>
            <a:xfrm>
              <a:off x="1635" y="568"/>
              <a:ext cx="1538" cy="1537"/>
            </a:xfrm>
            <a:prstGeom prst="rect">
              <a:avLst/>
            </a:prstGeom>
            <a:noFill/>
            <a:ln w="9525">
              <a:noFill/>
            </a:ln>
          </p:spPr>
        </p:pic>
      </p:grpSp>
    </p:spTree>
    <p:extLst>
      <p:ext uri="{BB962C8B-B14F-4D97-AF65-F5344CB8AC3E}">
        <p14:creationId xmlns:p14="http://schemas.microsoft.com/office/powerpoint/2010/main" val="3347805429"/>
      </p:ext>
    </p:extLst>
  </p:cSld>
  <p:clrMapOvr>
    <a:masterClrMapping/>
  </p:clrMapOvr>
  <p:transition>
    <p:random/>
  </p:transition>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39903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B</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Text Analysis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6" name="文本框 5"/>
          <p:cNvSpPr txBox="1"/>
          <p:nvPr/>
        </p:nvSpPr>
        <p:spPr>
          <a:xfrm>
            <a:off x="691341" y="1640560"/>
            <a:ext cx="11810078" cy="910377"/>
          </a:xfrm>
          <a:prstGeom prst="rect">
            <a:avLst/>
          </a:prstGeom>
          <a:noFill/>
        </p:spPr>
        <p:txBody>
          <a:bodyPr wrap="square">
            <a:spAutoFit/>
          </a:bodyPr>
          <a:lstStyle/>
          <a:p>
            <a:pPr algn="l">
              <a:lnSpc>
                <a:spcPct val="114000"/>
              </a:lnSpc>
            </a:pPr>
            <a:endParaRPr lang="en-US" altLang="zh-CN" sz="2400" b="1" dirty="0">
              <a:latin typeface="Calibri" panose="020F0502020204030204" pitchFamily="34" charset="0"/>
              <a:ea typeface="宋体" panose="02010600030101010101" pitchFamily="2" charset="-122"/>
              <a:cs typeface="Calibri" panose="020F0502020204030204" pitchFamily="34" charset="0"/>
            </a:endParaRPr>
          </a:p>
          <a:p>
            <a:pPr algn="l">
              <a:lnSpc>
                <a:spcPct val="114000"/>
              </a:lnSpc>
            </a:pPr>
            <a:endParaRPr lang="en-US" altLang="zh-CN" sz="2400" b="1" dirty="0">
              <a:latin typeface="Calibri" panose="020F0502020204030204" pitchFamily="34" charset="0"/>
              <a:ea typeface="宋体" panose="02010600030101010101" pitchFamily="2" charset="-122"/>
              <a:cs typeface="Calibri" panose="020F0502020204030204" pitchFamily="34" charset="0"/>
            </a:endParaRPr>
          </a:p>
        </p:txBody>
      </p:sp>
      <p:sp>
        <p:nvSpPr>
          <p:cNvPr id="10" name="文本框 9"/>
          <p:cNvSpPr txBox="1"/>
          <p:nvPr/>
        </p:nvSpPr>
        <p:spPr>
          <a:xfrm>
            <a:off x="691515" y="1964690"/>
            <a:ext cx="11372666" cy="4302460"/>
          </a:xfrm>
          <a:prstGeom prst="rect">
            <a:avLst/>
          </a:prstGeom>
          <a:noFill/>
        </p:spPr>
        <p:txBody>
          <a:bodyPr wrap="square">
            <a:spAutoFit/>
          </a:bodyPr>
          <a:lstStyle/>
          <a:p>
            <a:pPr>
              <a:lnSpc>
                <a:spcPct val="114000"/>
              </a:lnSpc>
            </a:pPr>
            <a:r>
              <a:rPr lang="en-US" altLang="zh-CN" sz="2400" i="1" dirty="0">
                <a:solidFill>
                  <a:srgbClr val="0070C0"/>
                </a:solidFill>
                <a:latin typeface="Calibri" panose="020F0502020204030204" pitchFamily="34" charset="0"/>
                <a:cs typeface="Calibri" panose="020F0502020204030204" pitchFamily="34" charset="0"/>
              </a:rPr>
              <a:t>Choose the correct answer according to your understanding of the text.</a:t>
            </a:r>
            <a:endParaRPr lang="zh-CN" altLang="zh-CN" sz="2400" dirty="0">
              <a:solidFill>
                <a:srgbClr val="0070C0"/>
              </a:solidFill>
              <a:effectLst/>
              <a:latin typeface="Calibri" panose="020F0502020204030204" pitchFamily="34" charset="0"/>
              <a:ea typeface="等线" panose="02010600030101010101" pitchFamily="2" charset="-122"/>
              <a:cs typeface="Calibri" panose="020F0502020204030204" pitchFamily="34" charset="0"/>
            </a:endParaRPr>
          </a:p>
          <a:p>
            <a:pPr>
              <a:lnSpc>
                <a:spcPct val="114000"/>
              </a:lnSpc>
            </a:pPr>
            <a:r>
              <a:rPr lang="en-US" altLang="zh-CN" sz="2400" dirty="0">
                <a:latin typeface="Calibri" panose="020F0502020204030204" pitchFamily="34" charset="0"/>
                <a:cs typeface="Calibri" panose="020F0502020204030204" pitchFamily="34" charset="0"/>
              </a:rPr>
              <a:t>1. What do “Virginia Woolf” in the title and “Macbeth” in Paragraph 1 stand for?</a:t>
            </a:r>
            <a:r>
              <a:rPr lang="en-US" altLang="zh-CN" sz="2400" kern="100" dirty="0">
                <a:latin typeface="Calibri" panose="020F0502020204030204" pitchFamily="34" charset="0"/>
                <a:cs typeface="Calibri" panose="020F0502020204030204" pitchFamily="34" charset="0"/>
              </a:rPr>
              <a:t> _______.</a:t>
            </a:r>
            <a:r>
              <a:rPr lang="en-US" altLang="zh-CN" sz="2400" dirty="0">
                <a:latin typeface="Calibri" panose="020F0502020204030204" pitchFamily="34" charset="0"/>
                <a:cs typeface="Calibri" panose="020F0502020204030204" pitchFamily="34" charset="0"/>
              </a:rPr>
              <a:t> </a:t>
            </a:r>
          </a:p>
          <a:p>
            <a:pPr>
              <a:lnSpc>
                <a:spcPct val="114000"/>
              </a:lnSpc>
            </a:pPr>
            <a:r>
              <a:rPr lang="en-US" altLang="zh-CN" sz="2400" dirty="0">
                <a:latin typeface="Calibri" panose="020F0502020204030204" pitchFamily="34" charset="0"/>
                <a:cs typeface="Calibri" panose="020F0502020204030204" pitchFamily="34" charset="0"/>
              </a:rPr>
              <a:t>A. Liberal arts and humanities.                       B. Microsystems. </a:t>
            </a:r>
          </a:p>
          <a:p>
            <a:pPr>
              <a:lnSpc>
                <a:spcPct val="114000"/>
              </a:lnSpc>
            </a:pPr>
            <a:r>
              <a:rPr lang="en-US" altLang="zh-CN" sz="2400" dirty="0">
                <a:latin typeface="Calibri" panose="020F0502020204030204" pitchFamily="34" charset="0"/>
                <a:cs typeface="Calibri" panose="020F0502020204030204" pitchFamily="34" charset="0"/>
              </a:rPr>
              <a:t>C. Engineering.                                                   D. Computer science. </a:t>
            </a:r>
          </a:p>
          <a:p>
            <a:pPr>
              <a:lnSpc>
                <a:spcPct val="114000"/>
              </a:lnSpc>
            </a:pPr>
            <a:endParaRPr lang="en-US" altLang="zh-CN" sz="1600" dirty="0">
              <a:latin typeface="Calibri" panose="020F0502020204030204" pitchFamily="34" charset="0"/>
              <a:cs typeface="Calibri" panose="020F0502020204030204" pitchFamily="34" charset="0"/>
            </a:endParaRPr>
          </a:p>
          <a:p>
            <a:pPr>
              <a:lnSpc>
                <a:spcPct val="114000"/>
              </a:lnSpc>
            </a:pPr>
            <a:r>
              <a:rPr lang="en-US" altLang="zh-CN" sz="2400" dirty="0">
                <a:latin typeface="Calibri" panose="020F0502020204030204" pitchFamily="34" charset="0"/>
                <a:cs typeface="Calibri" panose="020F0502020204030204" pitchFamily="34" charset="0"/>
              </a:rPr>
              <a:t>2. What did Vinod Khosla think of the liberal arts? </a:t>
            </a:r>
            <a:r>
              <a:rPr lang="en-US" altLang="zh-CN" sz="2400" kern="100" dirty="0">
                <a:latin typeface="Calibri" panose="020F0502020204030204" pitchFamily="34" charset="0"/>
                <a:cs typeface="Calibri" panose="020F0502020204030204" pitchFamily="34" charset="0"/>
              </a:rPr>
              <a:t>_______.</a:t>
            </a:r>
            <a:endParaRPr lang="en-US" altLang="zh-CN" sz="2400" dirty="0">
              <a:latin typeface="Calibri" panose="020F0502020204030204" pitchFamily="34" charset="0"/>
              <a:cs typeface="Calibri" panose="020F0502020204030204" pitchFamily="34" charset="0"/>
            </a:endParaRPr>
          </a:p>
          <a:p>
            <a:pPr>
              <a:lnSpc>
                <a:spcPct val="114000"/>
              </a:lnSpc>
            </a:pPr>
            <a:r>
              <a:rPr lang="en-US" altLang="zh-CN" sz="2400" dirty="0">
                <a:latin typeface="Calibri" panose="020F0502020204030204" pitchFamily="34" charset="0"/>
                <a:cs typeface="Calibri" panose="020F0502020204030204" pitchFamily="34" charset="0"/>
              </a:rPr>
              <a:t>A. He did not believe in the academic rigor of the liberal arts. </a:t>
            </a:r>
          </a:p>
          <a:p>
            <a:pPr>
              <a:lnSpc>
                <a:spcPct val="114000"/>
              </a:lnSpc>
            </a:pPr>
            <a:r>
              <a:rPr lang="en-US" altLang="zh-CN" sz="2400" dirty="0">
                <a:latin typeface="Calibri" panose="020F0502020204030204" pitchFamily="34" charset="0"/>
                <a:cs typeface="Calibri" panose="020F0502020204030204" pitchFamily="34" charset="0"/>
              </a:rPr>
              <a:t>B. He did not think that liberal arts education was suited to dreamers. </a:t>
            </a:r>
          </a:p>
          <a:p>
            <a:pPr>
              <a:lnSpc>
                <a:spcPct val="114000"/>
              </a:lnSpc>
            </a:pPr>
            <a:r>
              <a:rPr lang="en-US" altLang="zh-CN" sz="2400" dirty="0">
                <a:latin typeface="Calibri" panose="020F0502020204030204" pitchFamily="34" charset="0"/>
                <a:cs typeface="Calibri" panose="020F0502020204030204" pitchFamily="34" charset="0"/>
              </a:rPr>
              <a:t>C. He suggested that the liberal arts not be learned by college students. </a:t>
            </a:r>
          </a:p>
          <a:p>
            <a:pPr>
              <a:lnSpc>
                <a:spcPct val="114000"/>
              </a:lnSpc>
            </a:pPr>
            <a:r>
              <a:rPr lang="en-US" altLang="zh-CN" sz="2400" dirty="0">
                <a:latin typeface="Calibri" panose="020F0502020204030204" pitchFamily="34" charset="0"/>
                <a:cs typeface="Calibri" panose="020F0502020204030204" pitchFamily="34" charset="0"/>
              </a:rPr>
              <a:t>D. He thought that the liberal arts were closely related with engineering.</a:t>
            </a:r>
          </a:p>
        </p:txBody>
      </p:sp>
      <p:sp>
        <p:nvSpPr>
          <p:cNvPr id="11" name="文本框 10"/>
          <p:cNvSpPr txBox="1"/>
          <p:nvPr/>
        </p:nvSpPr>
        <p:spPr>
          <a:xfrm>
            <a:off x="1552033" y="1453752"/>
            <a:ext cx="2912785" cy="461665"/>
          </a:xfrm>
          <a:prstGeom prst="rect">
            <a:avLst/>
          </a:prstGeom>
          <a:noFill/>
        </p:spPr>
        <p:txBody>
          <a:bodyPr wrap="none" rtlCol="0">
            <a:spAutoFit/>
          </a:bodyPr>
          <a:lstStyle/>
          <a:p>
            <a:pPr algn="l"/>
            <a:r>
              <a:rPr lang="en-US" altLang="zh-CN" sz="2400" b="1" dirty="0">
                <a:effectLst/>
                <a:latin typeface="Times New Roman" panose="02020603050405020304" pitchFamily="18" charset="0"/>
                <a:ea typeface="宋体" panose="02010600030101010101" pitchFamily="2" charset="-122"/>
              </a:rPr>
              <a:t>Text Comprehension</a:t>
            </a:r>
            <a:endParaRPr lang="zh-CN" altLang="en-US" sz="2400" b="1" dirty="0">
              <a:effectLst/>
              <a:latin typeface="Times New Roman" panose="02020603050405020304" pitchFamily="18" charset="0"/>
              <a:ea typeface="宋体" panose="02010600030101010101" pitchFamily="2" charset="-122"/>
            </a:endParaRPr>
          </a:p>
        </p:txBody>
      </p:sp>
      <p:pic>
        <p:nvPicPr>
          <p:cNvPr id="13" name="图片 12"/>
          <p:cNvPicPr>
            <a:picLocks noChangeAspect="1"/>
          </p:cNvPicPr>
          <p:nvPr/>
        </p:nvPicPr>
        <p:blipFill>
          <a:blip r:embed="rId2"/>
          <a:stretch>
            <a:fillRect/>
          </a:stretch>
        </p:blipFill>
        <p:spPr>
          <a:xfrm>
            <a:off x="911097" y="1457764"/>
            <a:ext cx="640936" cy="562294"/>
          </a:xfrm>
          <a:prstGeom prst="rect">
            <a:avLst/>
          </a:prstGeom>
        </p:spPr>
      </p:pic>
      <p:grpSp>
        <p:nvGrpSpPr>
          <p:cNvPr id="19" name="组合 18"/>
          <p:cNvGrpSpPr/>
          <p:nvPr/>
        </p:nvGrpSpPr>
        <p:grpSpPr>
          <a:xfrm>
            <a:off x="867550" y="283464"/>
            <a:ext cx="1179420" cy="1051559"/>
            <a:chOff x="1313" y="323"/>
            <a:chExt cx="2280" cy="2032"/>
          </a:xfrm>
        </p:grpSpPr>
        <p:grpSp>
          <p:nvGrpSpPr>
            <p:cNvPr id="20" name="组合 158"/>
            <p:cNvGrpSpPr/>
            <p:nvPr/>
          </p:nvGrpSpPr>
          <p:grpSpPr>
            <a:xfrm>
              <a:off x="1313" y="323"/>
              <a:ext cx="2280" cy="2032"/>
              <a:chOff x="3720691" y="2824413"/>
              <a:chExt cx="1341120" cy="1209172"/>
            </a:xfrm>
          </p:grpSpPr>
          <p:sp>
            <p:nvSpPr>
              <p:cNvPr id="23"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4"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1"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2" name="图片 21"/>
            <p:cNvPicPr>
              <a:picLocks noChangeAspect="1"/>
            </p:cNvPicPr>
            <p:nvPr/>
          </p:nvPicPr>
          <p:blipFill>
            <a:blip r:embed="rId3"/>
            <a:stretch>
              <a:fillRect/>
            </a:stretch>
          </p:blipFill>
          <p:spPr>
            <a:xfrm>
              <a:off x="1635" y="568"/>
              <a:ext cx="1538" cy="1537"/>
            </a:xfrm>
            <a:prstGeom prst="rect">
              <a:avLst/>
            </a:prstGeom>
            <a:noFill/>
            <a:ln w="9525">
              <a:noFill/>
            </a:ln>
          </p:spPr>
        </p:pic>
      </p:grpSp>
      <p:sp>
        <p:nvSpPr>
          <p:cNvPr id="25" name="文本框 24">
            <a:extLst>
              <a:ext uri="{FF2B5EF4-FFF2-40B4-BE49-F238E27FC236}">
                <a16:creationId xmlns:a16="http://schemas.microsoft.com/office/drawing/2014/main" id="{DCC06B8E-95EC-4345-BBB3-452F9CB560E2}"/>
              </a:ext>
            </a:extLst>
          </p:cNvPr>
          <p:cNvSpPr txBox="1"/>
          <p:nvPr/>
        </p:nvSpPr>
        <p:spPr>
          <a:xfrm>
            <a:off x="11103307" y="2332506"/>
            <a:ext cx="407484" cy="461665"/>
          </a:xfrm>
          <a:prstGeom prst="rect">
            <a:avLst/>
          </a:prstGeom>
          <a:noFill/>
        </p:spPr>
        <p:txBody>
          <a:bodyPr wrap="none" rtlCol="0">
            <a:spAutoFit/>
          </a:bodyPr>
          <a:lstStyle/>
          <a:p>
            <a:pPr algn="l"/>
            <a:r>
              <a:rPr lang="en-US" altLang="zh-CN" sz="2400" b="1" dirty="0">
                <a:solidFill>
                  <a:srgbClr val="C00000"/>
                </a:solidFill>
                <a:effectLst/>
                <a:latin typeface="Times New Roman" panose="02020603050405020304" pitchFamily="18" charset="0"/>
                <a:ea typeface="宋体" panose="02010600030101010101" pitchFamily="2" charset="-122"/>
              </a:rPr>
              <a:t>A</a:t>
            </a:r>
            <a:endParaRPr lang="zh-CN" altLang="en-US" sz="2400" b="1" dirty="0">
              <a:solidFill>
                <a:srgbClr val="C00000"/>
              </a:solidFill>
              <a:effectLst/>
              <a:latin typeface="Times New Roman" panose="02020603050405020304" pitchFamily="18" charset="0"/>
              <a:ea typeface="宋体" panose="02010600030101010101" pitchFamily="2" charset="-122"/>
            </a:endParaRPr>
          </a:p>
        </p:txBody>
      </p:sp>
      <p:sp>
        <p:nvSpPr>
          <p:cNvPr id="26" name="文本框 25">
            <a:extLst>
              <a:ext uri="{FF2B5EF4-FFF2-40B4-BE49-F238E27FC236}">
                <a16:creationId xmlns:a16="http://schemas.microsoft.com/office/drawing/2014/main" id="{F9DD7D9D-3500-4CA6-AB8F-376890126DD0}"/>
              </a:ext>
            </a:extLst>
          </p:cNvPr>
          <p:cNvSpPr txBox="1"/>
          <p:nvPr/>
        </p:nvSpPr>
        <p:spPr>
          <a:xfrm>
            <a:off x="7271535" y="3854599"/>
            <a:ext cx="407484" cy="461665"/>
          </a:xfrm>
          <a:prstGeom prst="rect">
            <a:avLst/>
          </a:prstGeom>
          <a:noFill/>
        </p:spPr>
        <p:txBody>
          <a:bodyPr wrap="none" rtlCol="0">
            <a:spAutoFit/>
          </a:bodyPr>
          <a:lstStyle/>
          <a:p>
            <a:pPr algn="l"/>
            <a:r>
              <a:rPr lang="en-US" altLang="zh-CN" sz="2400" b="1" dirty="0">
                <a:solidFill>
                  <a:srgbClr val="C00000"/>
                </a:solidFill>
                <a:effectLst/>
                <a:latin typeface="Times New Roman" panose="02020603050405020304" pitchFamily="18" charset="0"/>
                <a:ea typeface="宋体" panose="02010600030101010101" pitchFamily="2" charset="-122"/>
              </a:rPr>
              <a:t>A</a:t>
            </a:r>
            <a:endParaRPr lang="zh-CN" altLang="en-US" sz="2400" b="1" dirty="0">
              <a:solidFill>
                <a:srgbClr val="C00000"/>
              </a:solidFill>
              <a:effectLst/>
              <a:latin typeface="Times New Roman" panose="02020603050405020304" pitchFamily="18" charset="0"/>
              <a:ea typeface="宋体" panose="02010600030101010101" pitchFamily="2" charset="-122"/>
            </a:endParaRPr>
          </a:p>
        </p:txBody>
      </p:sp>
    </p:spTree>
    <p:extLst>
      <p:ext uri="{BB962C8B-B14F-4D97-AF65-F5344CB8AC3E}">
        <p14:creationId xmlns:p14="http://schemas.microsoft.com/office/powerpoint/2010/main" val="1109573959"/>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39903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B</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Text Analysis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6" name="文本框 5"/>
          <p:cNvSpPr txBox="1"/>
          <p:nvPr/>
        </p:nvSpPr>
        <p:spPr>
          <a:xfrm>
            <a:off x="691341" y="1640560"/>
            <a:ext cx="11810078" cy="910377"/>
          </a:xfrm>
          <a:prstGeom prst="rect">
            <a:avLst/>
          </a:prstGeom>
          <a:noFill/>
        </p:spPr>
        <p:txBody>
          <a:bodyPr wrap="square">
            <a:spAutoFit/>
          </a:bodyPr>
          <a:lstStyle/>
          <a:p>
            <a:pPr algn="l">
              <a:lnSpc>
                <a:spcPct val="114000"/>
              </a:lnSpc>
            </a:pPr>
            <a:endParaRPr lang="en-US" altLang="zh-CN" sz="2400" b="1" dirty="0">
              <a:latin typeface="Calibri" panose="020F0502020204030204" pitchFamily="34" charset="0"/>
              <a:ea typeface="宋体" panose="02010600030101010101" pitchFamily="2" charset="-122"/>
              <a:cs typeface="Calibri" panose="020F0502020204030204" pitchFamily="34" charset="0"/>
            </a:endParaRPr>
          </a:p>
          <a:p>
            <a:pPr algn="l">
              <a:lnSpc>
                <a:spcPct val="114000"/>
              </a:lnSpc>
            </a:pPr>
            <a:endParaRPr lang="en-US" altLang="zh-CN" sz="2400" b="1" dirty="0">
              <a:latin typeface="Calibri" panose="020F0502020204030204" pitchFamily="34" charset="0"/>
              <a:ea typeface="宋体" panose="02010600030101010101" pitchFamily="2" charset="-122"/>
              <a:cs typeface="Calibri" panose="020F0502020204030204" pitchFamily="34" charset="0"/>
            </a:endParaRPr>
          </a:p>
        </p:txBody>
      </p:sp>
      <p:sp>
        <p:nvSpPr>
          <p:cNvPr id="10" name="文本框 9"/>
          <p:cNvSpPr txBox="1"/>
          <p:nvPr/>
        </p:nvSpPr>
        <p:spPr>
          <a:xfrm>
            <a:off x="691514" y="1964690"/>
            <a:ext cx="11205517" cy="3039422"/>
          </a:xfrm>
          <a:prstGeom prst="rect">
            <a:avLst/>
          </a:prstGeom>
          <a:noFill/>
        </p:spPr>
        <p:txBody>
          <a:bodyPr wrap="square">
            <a:spAutoFit/>
          </a:bodyPr>
          <a:lstStyle/>
          <a:p>
            <a:pPr>
              <a:lnSpc>
                <a:spcPct val="114000"/>
              </a:lnSpc>
            </a:pPr>
            <a:r>
              <a:rPr lang="en-US" altLang="zh-CN" sz="2400" i="1" dirty="0">
                <a:solidFill>
                  <a:srgbClr val="0070C0"/>
                </a:solidFill>
                <a:latin typeface="Calibri" panose="020F0502020204030204" pitchFamily="34" charset="0"/>
                <a:cs typeface="Calibri" panose="020F0502020204030204" pitchFamily="34" charset="0"/>
              </a:rPr>
              <a:t>Choose the correct answer according to your understanding of the text.</a:t>
            </a:r>
            <a:endParaRPr lang="zh-CN" altLang="zh-CN" sz="2400" dirty="0">
              <a:solidFill>
                <a:srgbClr val="0070C0"/>
              </a:solidFill>
              <a:effectLst/>
              <a:latin typeface="Calibri" panose="020F0502020204030204" pitchFamily="34" charset="0"/>
              <a:ea typeface="等线" panose="02010600030101010101" pitchFamily="2" charset="-122"/>
              <a:cs typeface="Calibri" panose="020F0502020204030204" pitchFamily="34" charset="0"/>
            </a:endParaRPr>
          </a:p>
          <a:p>
            <a:pPr>
              <a:lnSpc>
                <a:spcPct val="114000"/>
              </a:lnSpc>
            </a:pPr>
            <a:endParaRPr lang="en-US" altLang="zh-CN" sz="2400" dirty="0">
              <a:latin typeface="Calibri" panose="020F0502020204030204" pitchFamily="34" charset="0"/>
              <a:cs typeface="Calibri" panose="020F0502020204030204" pitchFamily="34" charset="0"/>
            </a:endParaRPr>
          </a:p>
          <a:p>
            <a:pPr>
              <a:lnSpc>
                <a:spcPct val="114000"/>
              </a:lnSpc>
            </a:pPr>
            <a:r>
              <a:rPr lang="en-US" altLang="zh-CN" sz="2400" dirty="0">
                <a:latin typeface="Calibri" panose="020F0502020204030204" pitchFamily="34" charset="0"/>
                <a:cs typeface="Calibri" panose="020F0502020204030204" pitchFamily="34" charset="0"/>
              </a:rPr>
              <a:t>3. How did a music major perform successfully in the author’s system program?</a:t>
            </a:r>
            <a:r>
              <a:rPr lang="en-US" altLang="zh-CN" sz="2400" kern="100" dirty="0">
                <a:latin typeface="Calibri" panose="020F0502020204030204" pitchFamily="34" charset="0"/>
                <a:cs typeface="Calibri" panose="020F0502020204030204" pitchFamily="34" charset="0"/>
              </a:rPr>
              <a:t> _______.</a:t>
            </a:r>
            <a:endParaRPr lang="en-US" altLang="zh-CN" sz="2400" dirty="0">
              <a:latin typeface="Calibri" panose="020F0502020204030204" pitchFamily="34" charset="0"/>
              <a:cs typeface="Calibri" panose="020F0502020204030204" pitchFamily="34" charset="0"/>
            </a:endParaRPr>
          </a:p>
          <a:p>
            <a:pPr>
              <a:lnSpc>
                <a:spcPct val="114000"/>
              </a:lnSpc>
            </a:pPr>
            <a:r>
              <a:rPr lang="en-US" altLang="zh-CN" sz="2400" dirty="0">
                <a:latin typeface="Calibri" panose="020F0502020204030204" pitchFamily="34" charset="0"/>
                <a:cs typeface="Calibri" panose="020F0502020204030204" pitchFamily="34" charset="0"/>
              </a:rPr>
              <a:t>A. She played the piano to help the team members relax during the break. </a:t>
            </a:r>
          </a:p>
          <a:p>
            <a:pPr>
              <a:lnSpc>
                <a:spcPct val="114000"/>
              </a:lnSpc>
            </a:pPr>
            <a:r>
              <a:rPr lang="en-US" altLang="zh-CN" sz="2400" dirty="0">
                <a:latin typeface="Calibri" panose="020F0502020204030204" pitchFamily="34" charset="0"/>
                <a:cs typeface="Calibri" panose="020F0502020204030204" pitchFamily="34" charset="0"/>
              </a:rPr>
              <a:t>B. She composed musical notes in her mind with the codes. </a:t>
            </a:r>
          </a:p>
          <a:p>
            <a:pPr>
              <a:lnSpc>
                <a:spcPct val="114000"/>
              </a:lnSpc>
            </a:pPr>
            <a:r>
              <a:rPr lang="en-US" altLang="zh-CN" sz="2400" dirty="0">
                <a:latin typeface="Calibri" panose="020F0502020204030204" pitchFamily="34" charset="0"/>
                <a:cs typeface="Calibri" panose="020F0502020204030204" pitchFamily="34" charset="0"/>
              </a:rPr>
              <a:t>C. She moved freely among the musical notes, and was not paralyzed. </a:t>
            </a:r>
          </a:p>
          <a:p>
            <a:pPr>
              <a:lnSpc>
                <a:spcPct val="114000"/>
              </a:lnSpc>
            </a:pPr>
            <a:r>
              <a:rPr lang="en-US" altLang="zh-CN" sz="2400" dirty="0">
                <a:latin typeface="Calibri" panose="020F0502020204030204" pitchFamily="34" charset="0"/>
                <a:cs typeface="Calibri" panose="020F0502020204030204" pitchFamily="34" charset="0"/>
              </a:rPr>
              <a:t>D. She adopted a different angle to the problem and figured out the logic.</a:t>
            </a:r>
            <a:r>
              <a:rPr lang="en-US" altLang="zh-CN" sz="2400" b="1" dirty="0">
                <a:latin typeface="Calibri" panose="020F0502020204030204" pitchFamily="34" charset="0"/>
                <a:cs typeface="Calibri" panose="020F0502020204030204" pitchFamily="34" charset="0"/>
              </a:rPr>
              <a:t> </a:t>
            </a:r>
          </a:p>
        </p:txBody>
      </p:sp>
      <p:sp>
        <p:nvSpPr>
          <p:cNvPr id="11" name="文本框 10"/>
          <p:cNvSpPr txBox="1"/>
          <p:nvPr/>
        </p:nvSpPr>
        <p:spPr>
          <a:xfrm>
            <a:off x="1552033" y="1453752"/>
            <a:ext cx="2912785" cy="461665"/>
          </a:xfrm>
          <a:prstGeom prst="rect">
            <a:avLst/>
          </a:prstGeom>
          <a:noFill/>
        </p:spPr>
        <p:txBody>
          <a:bodyPr wrap="none" rtlCol="0">
            <a:spAutoFit/>
          </a:bodyPr>
          <a:lstStyle/>
          <a:p>
            <a:pPr algn="l"/>
            <a:r>
              <a:rPr lang="en-US" altLang="zh-CN" sz="2400" b="1" dirty="0">
                <a:effectLst/>
                <a:latin typeface="Times New Roman" panose="02020603050405020304" pitchFamily="18" charset="0"/>
                <a:ea typeface="宋体" panose="02010600030101010101" pitchFamily="2" charset="-122"/>
              </a:rPr>
              <a:t>Text Comprehension</a:t>
            </a:r>
            <a:endParaRPr lang="zh-CN" altLang="en-US" sz="2400" b="1" dirty="0">
              <a:effectLst/>
              <a:latin typeface="Times New Roman" panose="02020603050405020304" pitchFamily="18" charset="0"/>
              <a:ea typeface="宋体" panose="02010600030101010101" pitchFamily="2" charset="-122"/>
            </a:endParaRPr>
          </a:p>
        </p:txBody>
      </p:sp>
      <p:pic>
        <p:nvPicPr>
          <p:cNvPr id="13" name="图片 12"/>
          <p:cNvPicPr>
            <a:picLocks noChangeAspect="1"/>
          </p:cNvPicPr>
          <p:nvPr/>
        </p:nvPicPr>
        <p:blipFill>
          <a:blip r:embed="rId2"/>
          <a:stretch>
            <a:fillRect/>
          </a:stretch>
        </p:blipFill>
        <p:spPr>
          <a:xfrm>
            <a:off x="911097" y="1457764"/>
            <a:ext cx="640936" cy="562294"/>
          </a:xfrm>
          <a:prstGeom prst="rect">
            <a:avLst/>
          </a:prstGeom>
        </p:spPr>
      </p:pic>
      <p:grpSp>
        <p:nvGrpSpPr>
          <p:cNvPr id="19" name="组合 18"/>
          <p:cNvGrpSpPr/>
          <p:nvPr/>
        </p:nvGrpSpPr>
        <p:grpSpPr>
          <a:xfrm>
            <a:off x="867550" y="283464"/>
            <a:ext cx="1179420" cy="1051559"/>
            <a:chOff x="1313" y="323"/>
            <a:chExt cx="2280" cy="2032"/>
          </a:xfrm>
        </p:grpSpPr>
        <p:grpSp>
          <p:nvGrpSpPr>
            <p:cNvPr id="20" name="组合 158"/>
            <p:cNvGrpSpPr/>
            <p:nvPr/>
          </p:nvGrpSpPr>
          <p:grpSpPr>
            <a:xfrm>
              <a:off x="1313" y="323"/>
              <a:ext cx="2280" cy="2032"/>
              <a:chOff x="3720691" y="2824413"/>
              <a:chExt cx="1341120" cy="1209172"/>
            </a:xfrm>
          </p:grpSpPr>
          <p:sp>
            <p:nvSpPr>
              <p:cNvPr id="23"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4"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1"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2" name="图片 21"/>
            <p:cNvPicPr>
              <a:picLocks noChangeAspect="1"/>
            </p:cNvPicPr>
            <p:nvPr/>
          </p:nvPicPr>
          <p:blipFill>
            <a:blip r:embed="rId3"/>
            <a:stretch>
              <a:fillRect/>
            </a:stretch>
          </p:blipFill>
          <p:spPr>
            <a:xfrm>
              <a:off x="1635" y="568"/>
              <a:ext cx="1538" cy="1537"/>
            </a:xfrm>
            <a:prstGeom prst="rect">
              <a:avLst/>
            </a:prstGeom>
            <a:noFill/>
            <a:ln w="9525">
              <a:noFill/>
            </a:ln>
          </p:spPr>
        </p:pic>
      </p:grpSp>
      <p:sp>
        <p:nvSpPr>
          <p:cNvPr id="27" name="文本框 26">
            <a:extLst>
              <a:ext uri="{FF2B5EF4-FFF2-40B4-BE49-F238E27FC236}">
                <a16:creationId xmlns:a16="http://schemas.microsoft.com/office/drawing/2014/main" id="{DCC06B8E-95EC-4345-BBB3-452F9CB560E2}"/>
              </a:ext>
            </a:extLst>
          </p:cNvPr>
          <p:cNvSpPr txBox="1"/>
          <p:nvPr/>
        </p:nvSpPr>
        <p:spPr>
          <a:xfrm>
            <a:off x="10938617" y="2727017"/>
            <a:ext cx="407484" cy="461665"/>
          </a:xfrm>
          <a:prstGeom prst="rect">
            <a:avLst/>
          </a:prstGeom>
          <a:noFill/>
        </p:spPr>
        <p:txBody>
          <a:bodyPr wrap="none" rtlCol="0">
            <a:spAutoFit/>
          </a:bodyPr>
          <a:lstStyle/>
          <a:p>
            <a:pPr algn="l"/>
            <a:r>
              <a:rPr lang="en-US" altLang="zh-CN" sz="2400" b="1" dirty="0">
                <a:solidFill>
                  <a:srgbClr val="C00000"/>
                </a:solidFill>
                <a:effectLst/>
                <a:latin typeface="Times New Roman" panose="02020603050405020304" pitchFamily="18" charset="0"/>
                <a:ea typeface="宋体" panose="02010600030101010101" pitchFamily="2" charset="-122"/>
              </a:rPr>
              <a:t>D</a:t>
            </a:r>
            <a:endParaRPr lang="zh-CN" altLang="en-US" sz="2400" b="1" dirty="0">
              <a:solidFill>
                <a:srgbClr val="C00000"/>
              </a:solidFill>
              <a:effectLst/>
              <a:latin typeface="Times New Roman" panose="02020603050405020304" pitchFamily="18" charset="0"/>
              <a:ea typeface="宋体" panose="02010600030101010101" pitchFamily="2" charset="-122"/>
            </a:endParaRPr>
          </a:p>
        </p:txBody>
      </p:sp>
    </p:spTree>
    <p:extLst>
      <p:ext uri="{BB962C8B-B14F-4D97-AF65-F5344CB8AC3E}">
        <p14:creationId xmlns:p14="http://schemas.microsoft.com/office/powerpoint/2010/main" val="3015498297"/>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39903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B</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Text Analysis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6" name="文本框 5"/>
          <p:cNvSpPr txBox="1"/>
          <p:nvPr/>
        </p:nvSpPr>
        <p:spPr>
          <a:xfrm>
            <a:off x="691341" y="1640560"/>
            <a:ext cx="11810078" cy="910377"/>
          </a:xfrm>
          <a:prstGeom prst="rect">
            <a:avLst/>
          </a:prstGeom>
          <a:noFill/>
        </p:spPr>
        <p:txBody>
          <a:bodyPr wrap="square">
            <a:spAutoFit/>
          </a:bodyPr>
          <a:lstStyle/>
          <a:p>
            <a:pPr algn="l">
              <a:lnSpc>
                <a:spcPct val="114000"/>
              </a:lnSpc>
            </a:pPr>
            <a:endParaRPr lang="en-US" altLang="zh-CN" sz="2400" b="1" dirty="0">
              <a:latin typeface="Calibri" panose="020F0502020204030204" pitchFamily="34" charset="0"/>
              <a:ea typeface="宋体" panose="02010600030101010101" pitchFamily="2" charset="-122"/>
              <a:cs typeface="Calibri" panose="020F0502020204030204" pitchFamily="34" charset="0"/>
            </a:endParaRPr>
          </a:p>
          <a:p>
            <a:pPr algn="l">
              <a:lnSpc>
                <a:spcPct val="114000"/>
              </a:lnSpc>
            </a:pPr>
            <a:endParaRPr lang="en-US" altLang="zh-CN" sz="2400" b="1" dirty="0">
              <a:latin typeface="Calibri" panose="020F0502020204030204" pitchFamily="34" charset="0"/>
              <a:ea typeface="宋体" panose="02010600030101010101" pitchFamily="2" charset="-122"/>
              <a:cs typeface="Calibri" panose="020F0502020204030204" pitchFamily="34" charset="0"/>
            </a:endParaRPr>
          </a:p>
        </p:txBody>
      </p:sp>
      <p:sp>
        <p:nvSpPr>
          <p:cNvPr id="10" name="文本框 9"/>
          <p:cNvSpPr txBox="1"/>
          <p:nvPr/>
        </p:nvSpPr>
        <p:spPr>
          <a:xfrm>
            <a:off x="691514" y="1964690"/>
            <a:ext cx="11205517" cy="3039422"/>
          </a:xfrm>
          <a:prstGeom prst="rect">
            <a:avLst/>
          </a:prstGeom>
          <a:noFill/>
        </p:spPr>
        <p:txBody>
          <a:bodyPr wrap="square">
            <a:spAutoFit/>
          </a:bodyPr>
          <a:lstStyle/>
          <a:p>
            <a:pPr>
              <a:lnSpc>
                <a:spcPct val="114000"/>
              </a:lnSpc>
            </a:pPr>
            <a:r>
              <a:rPr lang="en-US" altLang="zh-CN" sz="2400" i="1" dirty="0">
                <a:solidFill>
                  <a:srgbClr val="0070C0"/>
                </a:solidFill>
                <a:latin typeface="Calibri" panose="020F0502020204030204" pitchFamily="34" charset="0"/>
                <a:cs typeface="Calibri" panose="020F0502020204030204" pitchFamily="34" charset="0"/>
              </a:rPr>
              <a:t>Choose the correct answer according to your understanding of the text.</a:t>
            </a:r>
            <a:endParaRPr lang="zh-CN" altLang="zh-CN" sz="2400" dirty="0">
              <a:solidFill>
                <a:srgbClr val="0070C0"/>
              </a:solidFill>
              <a:effectLst/>
              <a:latin typeface="Calibri" panose="020F0502020204030204" pitchFamily="34" charset="0"/>
              <a:ea typeface="等线" panose="02010600030101010101" pitchFamily="2" charset="-122"/>
              <a:cs typeface="Calibri" panose="020F0502020204030204" pitchFamily="34" charset="0"/>
            </a:endParaRPr>
          </a:p>
          <a:p>
            <a:pPr>
              <a:lnSpc>
                <a:spcPct val="114000"/>
              </a:lnSpc>
            </a:pPr>
            <a:endParaRPr lang="en-US" altLang="zh-CN" sz="2400" dirty="0">
              <a:latin typeface="Calibri" panose="020F0502020204030204" pitchFamily="34" charset="0"/>
              <a:cs typeface="Calibri" panose="020F0502020204030204" pitchFamily="34" charset="0"/>
            </a:endParaRPr>
          </a:p>
          <a:p>
            <a:pPr>
              <a:lnSpc>
                <a:spcPct val="114000"/>
              </a:lnSpc>
            </a:pPr>
            <a:r>
              <a:rPr lang="en-US" altLang="zh-CN" sz="2400" dirty="0">
                <a:latin typeface="Calibri" panose="020F0502020204030204" pitchFamily="34" charset="0"/>
                <a:cs typeface="Calibri" panose="020F0502020204030204" pitchFamily="34" charset="0"/>
              </a:rPr>
              <a:t>4. Why can the arts be applied so as to solve a problem of systems? </a:t>
            </a:r>
            <a:r>
              <a:rPr lang="en-US" altLang="zh-CN" sz="2400" kern="100" dirty="0">
                <a:latin typeface="Calibri" panose="020F0502020204030204" pitchFamily="34" charset="0"/>
                <a:cs typeface="Calibri" panose="020F0502020204030204" pitchFamily="34" charset="0"/>
              </a:rPr>
              <a:t>_______.</a:t>
            </a:r>
            <a:endParaRPr lang="en-US" altLang="zh-CN" sz="2400" dirty="0">
              <a:latin typeface="Calibri" panose="020F0502020204030204" pitchFamily="34" charset="0"/>
              <a:cs typeface="Calibri" panose="020F0502020204030204" pitchFamily="34" charset="0"/>
            </a:endParaRPr>
          </a:p>
          <a:p>
            <a:pPr>
              <a:lnSpc>
                <a:spcPct val="114000"/>
              </a:lnSpc>
            </a:pPr>
            <a:r>
              <a:rPr lang="en-US" altLang="zh-CN" sz="2400" dirty="0">
                <a:latin typeface="Calibri" panose="020F0502020204030204" pitchFamily="34" charset="0"/>
                <a:cs typeface="Calibri" panose="020F0502020204030204" pitchFamily="34" charset="0"/>
              </a:rPr>
              <a:t>A. Because software development is the same as algorithmic, both being simple. </a:t>
            </a:r>
          </a:p>
          <a:p>
            <a:pPr>
              <a:lnSpc>
                <a:spcPct val="114000"/>
              </a:lnSpc>
            </a:pPr>
            <a:r>
              <a:rPr lang="en-US" altLang="zh-CN" sz="2400" dirty="0">
                <a:latin typeface="Calibri" panose="020F0502020204030204" pitchFamily="34" charset="0"/>
                <a:cs typeface="Calibri" panose="020F0502020204030204" pitchFamily="34" charset="0"/>
              </a:rPr>
              <a:t>B. Because code editing is like writing on a blank page, both involving creation. </a:t>
            </a:r>
          </a:p>
          <a:p>
            <a:pPr>
              <a:lnSpc>
                <a:spcPct val="114000"/>
              </a:lnSpc>
            </a:pPr>
            <a:r>
              <a:rPr lang="en-US" altLang="zh-CN" sz="2400" dirty="0">
                <a:latin typeface="Calibri" panose="020F0502020204030204" pitchFamily="34" charset="0"/>
                <a:cs typeface="Calibri" panose="020F0502020204030204" pitchFamily="34" charset="0"/>
              </a:rPr>
              <a:t>C. Because the quality of the module is judged by the standards of the arts. </a:t>
            </a:r>
          </a:p>
          <a:p>
            <a:pPr>
              <a:lnSpc>
                <a:spcPct val="114000"/>
              </a:lnSpc>
            </a:pPr>
            <a:r>
              <a:rPr lang="en-US" altLang="zh-CN" sz="2400" dirty="0">
                <a:latin typeface="Calibri" panose="020F0502020204030204" pitchFamily="34" charset="0"/>
                <a:cs typeface="Calibri" panose="020F0502020204030204" pitchFamily="34" charset="0"/>
              </a:rPr>
              <a:t>D. Because training is more important than creativity in software development.</a:t>
            </a:r>
          </a:p>
        </p:txBody>
      </p:sp>
      <p:sp>
        <p:nvSpPr>
          <p:cNvPr id="11" name="文本框 10"/>
          <p:cNvSpPr txBox="1"/>
          <p:nvPr/>
        </p:nvSpPr>
        <p:spPr>
          <a:xfrm>
            <a:off x="1552033" y="1453752"/>
            <a:ext cx="2912785" cy="461665"/>
          </a:xfrm>
          <a:prstGeom prst="rect">
            <a:avLst/>
          </a:prstGeom>
          <a:noFill/>
        </p:spPr>
        <p:txBody>
          <a:bodyPr wrap="none" rtlCol="0">
            <a:spAutoFit/>
          </a:bodyPr>
          <a:lstStyle/>
          <a:p>
            <a:pPr algn="l"/>
            <a:r>
              <a:rPr lang="en-US" altLang="zh-CN" sz="2400" b="1" dirty="0">
                <a:effectLst/>
                <a:latin typeface="Times New Roman" panose="02020603050405020304" pitchFamily="18" charset="0"/>
                <a:ea typeface="宋体" panose="02010600030101010101" pitchFamily="2" charset="-122"/>
              </a:rPr>
              <a:t>Text Comprehension</a:t>
            </a:r>
            <a:endParaRPr lang="zh-CN" altLang="en-US" sz="2400" b="1" dirty="0">
              <a:effectLst/>
              <a:latin typeface="Times New Roman" panose="02020603050405020304" pitchFamily="18" charset="0"/>
              <a:ea typeface="宋体" panose="02010600030101010101" pitchFamily="2" charset="-122"/>
            </a:endParaRPr>
          </a:p>
        </p:txBody>
      </p:sp>
      <p:pic>
        <p:nvPicPr>
          <p:cNvPr id="13" name="图片 12"/>
          <p:cNvPicPr>
            <a:picLocks noChangeAspect="1"/>
          </p:cNvPicPr>
          <p:nvPr/>
        </p:nvPicPr>
        <p:blipFill>
          <a:blip r:embed="rId2"/>
          <a:stretch>
            <a:fillRect/>
          </a:stretch>
        </p:blipFill>
        <p:spPr>
          <a:xfrm>
            <a:off x="911097" y="1457764"/>
            <a:ext cx="640936" cy="562294"/>
          </a:xfrm>
          <a:prstGeom prst="rect">
            <a:avLst/>
          </a:prstGeom>
        </p:spPr>
      </p:pic>
      <p:grpSp>
        <p:nvGrpSpPr>
          <p:cNvPr id="19" name="组合 18"/>
          <p:cNvGrpSpPr/>
          <p:nvPr/>
        </p:nvGrpSpPr>
        <p:grpSpPr>
          <a:xfrm>
            <a:off x="867550" y="283464"/>
            <a:ext cx="1179420" cy="1051559"/>
            <a:chOff x="1313" y="323"/>
            <a:chExt cx="2280" cy="2032"/>
          </a:xfrm>
        </p:grpSpPr>
        <p:grpSp>
          <p:nvGrpSpPr>
            <p:cNvPr id="20" name="组合 158"/>
            <p:cNvGrpSpPr/>
            <p:nvPr/>
          </p:nvGrpSpPr>
          <p:grpSpPr>
            <a:xfrm>
              <a:off x="1313" y="323"/>
              <a:ext cx="2280" cy="2032"/>
              <a:chOff x="3720691" y="2824413"/>
              <a:chExt cx="1341120" cy="1209172"/>
            </a:xfrm>
          </p:grpSpPr>
          <p:sp>
            <p:nvSpPr>
              <p:cNvPr id="23"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4"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1"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2" name="图片 21"/>
            <p:cNvPicPr>
              <a:picLocks noChangeAspect="1"/>
            </p:cNvPicPr>
            <p:nvPr/>
          </p:nvPicPr>
          <p:blipFill>
            <a:blip r:embed="rId3"/>
            <a:stretch>
              <a:fillRect/>
            </a:stretch>
          </p:blipFill>
          <p:spPr>
            <a:xfrm>
              <a:off x="1635" y="568"/>
              <a:ext cx="1538" cy="1537"/>
            </a:xfrm>
            <a:prstGeom prst="rect">
              <a:avLst/>
            </a:prstGeom>
            <a:noFill/>
            <a:ln w="9525">
              <a:noFill/>
            </a:ln>
          </p:spPr>
        </p:pic>
      </p:grpSp>
      <p:sp>
        <p:nvSpPr>
          <p:cNvPr id="18" name="文本框 17">
            <a:extLst>
              <a:ext uri="{FF2B5EF4-FFF2-40B4-BE49-F238E27FC236}">
                <a16:creationId xmlns:a16="http://schemas.microsoft.com/office/drawing/2014/main" id="{31E12445-77F7-494D-8BA4-4E445C5513BE}"/>
              </a:ext>
            </a:extLst>
          </p:cNvPr>
          <p:cNvSpPr txBox="1"/>
          <p:nvPr/>
        </p:nvSpPr>
        <p:spPr>
          <a:xfrm>
            <a:off x="9505292" y="2760575"/>
            <a:ext cx="389850" cy="461665"/>
          </a:xfrm>
          <a:prstGeom prst="rect">
            <a:avLst/>
          </a:prstGeom>
          <a:noFill/>
        </p:spPr>
        <p:txBody>
          <a:bodyPr wrap="none" rtlCol="0">
            <a:spAutoFit/>
          </a:bodyPr>
          <a:lstStyle/>
          <a:p>
            <a:pPr algn="l"/>
            <a:r>
              <a:rPr lang="en-US" altLang="zh-CN" sz="2400" b="1" dirty="0">
                <a:solidFill>
                  <a:srgbClr val="C00000"/>
                </a:solidFill>
                <a:effectLst/>
                <a:latin typeface="Times New Roman" panose="02020603050405020304" pitchFamily="18" charset="0"/>
                <a:ea typeface="宋体" panose="02010600030101010101" pitchFamily="2" charset="-122"/>
              </a:rPr>
              <a:t>B</a:t>
            </a:r>
            <a:endParaRPr lang="zh-CN" altLang="en-US" sz="2400" b="1" dirty="0">
              <a:solidFill>
                <a:srgbClr val="C00000"/>
              </a:solidFill>
              <a:effectLst/>
              <a:latin typeface="Times New Roman" panose="02020603050405020304" pitchFamily="18" charset="0"/>
              <a:ea typeface="宋体" panose="02010600030101010101" pitchFamily="2" charset="-122"/>
            </a:endParaRPr>
          </a:p>
        </p:txBody>
      </p:sp>
    </p:spTree>
    <p:extLst>
      <p:ext uri="{BB962C8B-B14F-4D97-AF65-F5344CB8AC3E}">
        <p14:creationId xmlns:p14="http://schemas.microsoft.com/office/powerpoint/2010/main" val="2798472965"/>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39903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B</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Text Analysis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6" name="文本框 5"/>
          <p:cNvSpPr txBox="1"/>
          <p:nvPr/>
        </p:nvSpPr>
        <p:spPr>
          <a:xfrm>
            <a:off x="691341" y="1640560"/>
            <a:ext cx="11810078" cy="910377"/>
          </a:xfrm>
          <a:prstGeom prst="rect">
            <a:avLst/>
          </a:prstGeom>
          <a:noFill/>
        </p:spPr>
        <p:txBody>
          <a:bodyPr wrap="square">
            <a:spAutoFit/>
          </a:bodyPr>
          <a:lstStyle/>
          <a:p>
            <a:pPr algn="l">
              <a:lnSpc>
                <a:spcPct val="114000"/>
              </a:lnSpc>
            </a:pPr>
            <a:endParaRPr lang="en-US" altLang="zh-CN" sz="2400" b="1" dirty="0">
              <a:latin typeface="Calibri" panose="020F0502020204030204" pitchFamily="34" charset="0"/>
              <a:ea typeface="宋体" panose="02010600030101010101" pitchFamily="2" charset="-122"/>
              <a:cs typeface="Calibri" panose="020F0502020204030204" pitchFamily="34" charset="0"/>
            </a:endParaRPr>
          </a:p>
          <a:p>
            <a:pPr algn="l">
              <a:lnSpc>
                <a:spcPct val="114000"/>
              </a:lnSpc>
            </a:pPr>
            <a:endParaRPr lang="en-US" altLang="zh-CN" sz="2400" b="1" dirty="0">
              <a:latin typeface="Calibri" panose="020F0502020204030204" pitchFamily="34" charset="0"/>
              <a:ea typeface="宋体" panose="02010600030101010101" pitchFamily="2" charset="-122"/>
              <a:cs typeface="Calibri" panose="020F0502020204030204" pitchFamily="34" charset="0"/>
            </a:endParaRPr>
          </a:p>
        </p:txBody>
      </p:sp>
      <p:sp>
        <p:nvSpPr>
          <p:cNvPr id="10" name="文本框 9"/>
          <p:cNvSpPr txBox="1"/>
          <p:nvPr/>
        </p:nvSpPr>
        <p:spPr>
          <a:xfrm>
            <a:off x="691514" y="1964690"/>
            <a:ext cx="11205517" cy="3039422"/>
          </a:xfrm>
          <a:prstGeom prst="rect">
            <a:avLst/>
          </a:prstGeom>
          <a:noFill/>
        </p:spPr>
        <p:txBody>
          <a:bodyPr wrap="square">
            <a:spAutoFit/>
          </a:bodyPr>
          <a:lstStyle/>
          <a:p>
            <a:pPr>
              <a:lnSpc>
                <a:spcPct val="114000"/>
              </a:lnSpc>
            </a:pPr>
            <a:r>
              <a:rPr lang="en-US" altLang="zh-CN" sz="2400" i="1" dirty="0">
                <a:solidFill>
                  <a:srgbClr val="0070C0"/>
                </a:solidFill>
                <a:latin typeface="Calibri" panose="020F0502020204030204" pitchFamily="34" charset="0"/>
                <a:cs typeface="Calibri" panose="020F0502020204030204" pitchFamily="34" charset="0"/>
              </a:rPr>
              <a:t>Choose the correct answer according to your understanding of the text.</a:t>
            </a:r>
            <a:endParaRPr lang="zh-CN" altLang="zh-CN" sz="2400" dirty="0">
              <a:solidFill>
                <a:srgbClr val="0070C0"/>
              </a:solidFill>
              <a:effectLst/>
              <a:latin typeface="Calibri" panose="020F0502020204030204" pitchFamily="34" charset="0"/>
              <a:ea typeface="等线" panose="02010600030101010101" pitchFamily="2" charset="-122"/>
              <a:cs typeface="Calibri" panose="020F0502020204030204" pitchFamily="34" charset="0"/>
            </a:endParaRPr>
          </a:p>
          <a:p>
            <a:pPr>
              <a:lnSpc>
                <a:spcPct val="114000"/>
              </a:lnSpc>
            </a:pPr>
            <a:endParaRPr lang="en-US" altLang="zh-CN" sz="2400" dirty="0">
              <a:latin typeface="Calibri" panose="020F0502020204030204" pitchFamily="34" charset="0"/>
              <a:cs typeface="Calibri" panose="020F0502020204030204" pitchFamily="34" charset="0"/>
            </a:endParaRPr>
          </a:p>
          <a:p>
            <a:pPr>
              <a:lnSpc>
                <a:spcPct val="114000"/>
              </a:lnSpc>
            </a:pPr>
            <a:r>
              <a:rPr lang="en-US" altLang="zh-CN" sz="2400" dirty="0">
                <a:latin typeface="Calibri" panose="020F0502020204030204" pitchFamily="34" charset="0"/>
                <a:cs typeface="Calibri" panose="020F0502020204030204" pitchFamily="34" charset="0"/>
              </a:rPr>
              <a:t>5. What do Steve Jobs’ words mean in Paragraph 12? </a:t>
            </a:r>
            <a:r>
              <a:rPr lang="en-US" altLang="zh-CN" sz="2400" kern="100" dirty="0">
                <a:latin typeface="Calibri" panose="020F0502020204030204" pitchFamily="34" charset="0"/>
                <a:cs typeface="Calibri" panose="020F0502020204030204" pitchFamily="34" charset="0"/>
              </a:rPr>
              <a:t>_______.</a:t>
            </a:r>
            <a:endParaRPr lang="en-US" altLang="zh-CN" sz="2400" dirty="0">
              <a:latin typeface="Calibri" panose="020F0502020204030204" pitchFamily="34" charset="0"/>
              <a:cs typeface="Calibri" panose="020F0502020204030204" pitchFamily="34" charset="0"/>
            </a:endParaRPr>
          </a:p>
          <a:p>
            <a:pPr>
              <a:lnSpc>
                <a:spcPct val="114000"/>
              </a:lnSpc>
            </a:pPr>
            <a:r>
              <a:rPr lang="en-US" altLang="zh-CN" sz="2400" dirty="0">
                <a:latin typeface="Calibri" panose="020F0502020204030204" pitchFamily="34" charset="0"/>
                <a:cs typeface="Calibri" panose="020F0502020204030204" pitchFamily="34" charset="0"/>
              </a:rPr>
              <a:t>A. The liberal arts and the humanities are far more important than technology. </a:t>
            </a:r>
          </a:p>
          <a:p>
            <a:pPr>
              <a:lnSpc>
                <a:spcPct val="114000"/>
              </a:lnSpc>
            </a:pPr>
            <a:r>
              <a:rPr lang="en-US" altLang="zh-CN" sz="2400" dirty="0">
                <a:latin typeface="Calibri" panose="020F0502020204030204" pitchFamily="34" charset="0"/>
                <a:cs typeface="Calibri" panose="020F0502020204030204" pitchFamily="34" charset="0"/>
              </a:rPr>
              <a:t>B. Technology is more important than the liberal arts and the humanities. </a:t>
            </a:r>
          </a:p>
          <a:p>
            <a:pPr>
              <a:lnSpc>
                <a:spcPct val="114000"/>
              </a:lnSpc>
            </a:pPr>
            <a:r>
              <a:rPr lang="en-US" altLang="zh-CN" sz="2400" dirty="0">
                <a:latin typeface="Calibri" panose="020F0502020204030204" pitchFamily="34" charset="0"/>
                <a:cs typeface="Calibri" panose="020F0502020204030204" pitchFamily="34" charset="0"/>
              </a:rPr>
              <a:t>C. Only with liberal arts and the humanities can technology make great products. </a:t>
            </a:r>
          </a:p>
          <a:p>
            <a:pPr>
              <a:lnSpc>
                <a:spcPct val="114000"/>
              </a:lnSpc>
            </a:pPr>
            <a:r>
              <a:rPr lang="en-US" altLang="zh-CN" sz="2400" dirty="0">
                <a:latin typeface="Calibri" panose="020F0502020204030204" pitchFamily="34" charset="0"/>
                <a:cs typeface="Calibri" panose="020F0502020204030204" pitchFamily="34" charset="0"/>
              </a:rPr>
              <a:t>D. The liberal arts and the humanities can make great products without technology. </a:t>
            </a:r>
          </a:p>
        </p:txBody>
      </p:sp>
      <p:sp>
        <p:nvSpPr>
          <p:cNvPr id="11" name="文本框 10"/>
          <p:cNvSpPr txBox="1"/>
          <p:nvPr/>
        </p:nvSpPr>
        <p:spPr>
          <a:xfrm>
            <a:off x="1552033" y="1453752"/>
            <a:ext cx="2912785" cy="461665"/>
          </a:xfrm>
          <a:prstGeom prst="rect">
            <a:avLst/>
          </a:prstGeom>
          <a:noFill/>
        </p:spPr>
        <p:txBody>
          <a:bodyPr wrap="none" rtlCol="0">
            <a:spAutoFit/>
          </a:bodyPr>
          <a:lstStyle/>
          <a:p>
            <a:pPr algn="l"/>
            <a:r>
              <a:rPr lang="en-US" altLang="zh-CN" sz="2400" b="1" dirty="0">
                <a:effectLst/>
                <a:latin typeface="Times New Roman" panose="02020603050405020304" pitchFamily="18" charset="0"/>
                <a:ea typeface="宋体" panose="02010600030101010101" pitchFamily="2" charset="-122"/>
              </a:rPr>
              <a:t>Text Comprehension</a:t>
            </a:r>
            <a:endParaRPr lang="zh-CN" altLang="en-US" sz="2400" b="1" dirty="0">
              <a:effectLst/>
              <a:latin typeface="Times New Roman" panose="02020603050405020304" pitchFamily="18" charset="0"/>
              <a:ea typeface="宋体" panose="02010600030101010101" pitchFamily="2" charset="-122"/>
            </a:endParaRPr>
          </a:p>
        </p:txBody>
      </p:sp>
      <p:pic>
        <p:nvPicPr>
          <p:cNvPr id="13" name="图片 12"/>
          <p:cNvPicPr>
            <a:picLocks noChangeAspect="1"/>
          </p:cNvPicPr>
          <p:nvPr/>
        </p:nvPicPr>
        <p:blipFill>
          <a:blip r:embed="rId2"/>
          <a:stretch>
            <a:fillRect/>
          </a:stretch>
        </p:blipFill>
        <p:spPr>
          <a:xfrm>
            <a:off x="911097" y="1457764"/>
            <a:ext cx="640936" cy="562294"/>
          </a:xfrm>
          <a:prstGeom prst="rect">
            <a:avLst/>
          </a:prstGeom>
        </p:spPr>
      </p:pic>
      <p:grpSp>
        <p:nvGrpSpPr>
          <p:cNvPr id="19" name="组合 18"/>
          <p:cNvGrpSpPr/>
          <p:nvPr/>
        </p:nvGrpSpPr>
        <p:grpSpPr>
          <a:xfrm>
            <a:off x="867550" y="283464"/>
            <a:ext cx="1179420" cy="1051559"/>
            <a:chOff x="1313" y="323"/>
            <a:chExt cx="2280" cy="2032"/>
          </a:xfrm>
        </p:grpSpPr>
        <p:grpSp>
          <p:nvGrpSpPr>
            <p:cNvPr id="20" name="组合 158"/>
            <p:cNvGrpSpPr/>
            <p:nvPr/>
          </p:nvGrpSpPr>
          <p:grpSpPr>
            <a:xfrm>
              <a:off x="1313" y="323"/>
              <a:ext cx="2280" cy="2032"/>
              <a:chOff x="3720691" y="2824413"/>
              <a:chExt cx="1341120" cy="1209172"/>
            </a:xfrm>
          </p:grpSpPr>
          <p:sp>
            <p:nvSpPr>
              <p:cNvPr id="23"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4"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1"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2" name="图片 21"/>
            <p:cNvPicPr>
              <a:picLocks noChangeAspect="1"/>
            </p:cNvPicPr>
            <p:nvPr/>
          </p:nvPicPr>
          <p:blipFill>
            <a:blip r:embed="rId3"/>
            <a:stretch>
              <a:fillRect/>
            </a:stretch>
          </p:blipFill>
          <p:spPr>
            <a:xfrm>
              <a:off x="1635" y="568"/>
              <a:ext cx="1538" cy="1537"/>
            </a:xfrm>
            <a:prstGeom prst="rect">
              <a:avLst/>
            </a:prstGeom>
            <a:noFill/>
            <a:ln w="9525">
              <a:noFill/>
            </a:ln>
          </p:spPr>
        </p:pic>
      </p:grpSp>
      <p:sp>
        <p:nvSpPr>
          <p:cNvPr id="25" name="文本框 24">
            <a:extLst>
              <a:ext uri="{FF2B5EF4-FFF2-40B4-BE49-F238E27FC236}">
                <a16:creationId xmlns:a16="http://schemas.microsoft.com/office/drawing/2014/main" id="{7B29F063-8F44-480F-8D85-20AC17E2E9CC}"/>
              </a:ext>
            </a:extLst>
          </p:cNvPr>
          <p:cNvSpPr txBox="1"/>
          <p:nvPr/>
        </p:nvSpPr>
        <p:spPr>
          <a:xfrm>
            <a:off x="7679566" y="2763889"/>
            <a:ext cx="407484" cy="461665"/>
          </a:xfrm>
          <a:prstGeom prst="rect">
            <a:avLst/>
          </a:prstGeom>
          <a:noFill/>
        </p:spPr>
        <p:txBody>
          <a:bodyPr wrap="none" rtlCol="0">
            <a:spAutoFit/>
          </a:bodyPr>
          <a:lstStyle/>
          <a:p>
            <a:pPr algn="l"/>
            <a:r>
              <a:rPr lang="en-US" altLang="zh-CN" sz="2400" b="1" dirty="0">
                <a:solidFill>
                  <a:srgbClr val="C00000"/>
                </a:solidFill>
                <a:effectLst/>
                <a:latin typeface="Times New Roman" panose="02020603050405020304" pitchFamily="18" charset="0"/>
                <a:ea typeface="宋体" panose="02010600030101010101" pitchFamily="2" charset="-122"/>
              </a:rPr>
              <a:t>C</a:t>
            </a:r>
            <a:endParaRPr lang="zh-CN" altLang="en-US" sz="2400" b="1" dirty="0">
              <a:solidFill>
                <a:srgbClr val="C00000"/>
              </a:solidFill>
              <a:effectLst/>
              <a:latin typeface="Times New Roman" panose="02020603050405020304" pitchFamily="18" charset="0"/>
              <a:ea typeface="宋体" panose="02010600030101010101" pitchFamily="2" charset="-122"/>
            </a:endParaRPr>
          </a:p>
        </p:txBody>
      </p:sp>
    </p:spTree>
    <p:extLst>
      <p:ext uri="{BB962C8B-B14F-4D97-AF65-F5344CB8AC3E}">
        <p14:creationId xmlns:p14="http://schemas.microsoft.com/office/powerpoint/2010/main" val="296842089"/>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直角上箭头 31"/>
          <p:cNvSpPr/>
          <p:nvPr/>
        </p:nvSpPr>
        <p:spPr>
          <a:xfrm rot="5400000">
            <a:off x="6562725" y="5125720"/>
            <a:ext cx="658495" cy="658495"/>
          </a:xfrm>
          <a:prstGeom prst="bentUpArrow">
            <a:avLst/>
          </a:prstGeom>
          <a:solidFill>
            <a:schemeClr val="accent1">
              <a:lumMod val="40000"/>
              <a:lumOff val="60000"/>
            </a:schemeClr>
          </a:solidFill>
          <a:ln>
            <a:noFill/>
          </a:ln>
          <a:effectLst>
            <a:outerShdw blurRad="50800" dist="38100" dir="2700000" algn="tl" rotWithShape="0">
              <a:prstClr val="black">
                <a:alpha val="40000"/>
              </a:prstClr>
            </a:outerShdw>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1" name="直角上箭头 30"/>
          <p:cNvSpPr/>
          <p:nvPr/>
        </p:nvSpPr>
        <p:spPr>
          <a:xfrm rot="5400000">
            <a:off x="5230495" y="4368800"/>
            <a:ext cx="658495" cy="658495"/>
          </a:xfrm>
          <a:prstGeom prst="bentUpArrow">
            <a:avLst/>
          </a:prstGeom>
          <a:solidFill>
            <a:schemeClr val="accent1">
              <a:lumMod val="40000"/>
              <a:lumOff val="60000"/>
            </a:schemeClr>
          </a:solidFill>
          <a:ln>
            <a:noFill/>
          </a:ln>
          <a:effectLst>
            <a:outerShdw blurRad="50800" dist="38100" dir="2700000" algn="tl" rotWithShape="0">
              <a:prstClr val="black">
                <a:alpha val="40000"/>
              </a:prstClr>
            </a:outerShdw>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0" name="直角上箭头 29"/>
          <p:cNvSpPr/>
          <p:nvPr/>
        </p:nvSpPr>
        <p:spPr>
          <a:xfrm rot="5400000">
            <a:off x="3898900" y="3620135"/>
            <a:ext cx="658495" cy="658495"/>
          </a:xfrm>
          <a:prstGeom prst="bentUpArrow">
            <a:avLst/>
          </a:prstGeom>
          <a:solidFill>
            <a:schemeClr val="accent1">
              <a:lumMod val="40000"/>
              <a:lumOff val="60000"/>
            </a:schemeClr>
          </a:solidFill>
          <a:ln>
            <a:noFill/>
          </a:ln>
          <a:effectLst>
            <a:outerShdw blurRad="50800" dist="38100" dir="2700000" algn="tl" rotWithShape="0">
              <a:prstClr val="black">
                <a:alpha val="40000"/>
              </a:prstClr>
            </a:outerShdw>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9" name="直角上箭头 28"/>
          <p:cNvSpPr/>
          <p:nvPr/>
        </p:nvSpPr>
        <p:spPr>
          <a:xfrm rot="5400000">
            <a:off x="2525395" y="2875280"/>
            <a:ext cx="658495" cy="658495"/>
          </a:xfrm>
          <a:prstGeom prst="bentUpArrow">
            <a:avLst/>
          </a:prstGeom>
          <a:solidFill>
            <a:schemeClr val="accent1">
              <a:lumMod val="40000"/>
              <a:lumOff val="60000"/>
            </a:schemeClr>
          </a:solidFill>
          <a:ln>
            <a:noFill/>
          </a:ln>
          <a:effectLst>
            <a:outerShdw blurRad="50800" dist="38100" dir="2700000" algn="tl" rotWithShape="0">
              <a:prstClr val="black">
                <a:alpha val="40000"/>
              </a:prstClr>
            </a:outerShdw>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3490452" y="1429739"/>
            <a:ext cx="5506066" cy="861774"/>
          </a:xfrm>
          <a:prstGeom prst="rect">
            <a:avLst/>
          </a:prstGeom>
          <a:solidFill>
            <a:srgbClr val="E2DFCC"/>
          </a:solidFill>
          <a:effectLst/>
        </p:spPr>
        <p:style>
          <a:lnRef idx="0">
            <a:scrgbClr r="0" g="0" b="0"/>
          </a:lnRef>
          <a:fillRef idx="1002">
            <a:schemeClr val="lt2"/>
          </a:fillRef>
          <a:effectRef idx="0">
            <a:scrgbClr r="0" g="0" b="0"/>
          </a:effectRef>
          <a:fontRef idx="major"/>
        </p:style>
        <p:txBody>
          <a:bodyPr wrap="square" rtlCol="0">
            <a:spAutoFit/>
          </a:bodyPr>
          <a:lstStyle/>
          <a:p>
            <a:r>
              <a:rPr lang="en-US" altLang="zh-CN" sz="2600" dirty="0">
                <a:latin typeface="Calibri" panose="020F0502020204030204" pitchFamily="34" charset="0"/>
                <a:cs typeface="Calibri" panose="020F0502020204030204" pitchFamily="34" charset="0"/>
              </a:rPr>
              <a:t>Mother tongue</a:t>
            </a:r>
          </a:p>
          <a:p>
            <a:pPr algn="ctr"/>
            <a:r>
              <a:rPr lang="en-US" altLang="zh-CN" sz="2400" dirty="0">
                <a:latin typeface="Calibri" panose="020F0502020204030204" pitchFamily="34" charset="0"/>
                <a:cs typeface="Calibri" panose="020F0502020204030204" pitchFamily="34" charset="0"/>
              </a:rPr>
              <a:t>                                           </a:t>
            </a:r>
            <a:r>
              <a:rPr lang="en-US" altLang="zh-CN" sz="2000" i="1" dirty="0">
                <a:latin typeface="Bodoni MT Condensed" panose="02070606080606020203" pitchFamily="18" charset="0"/>
                <a:cs typeface="Calibri" panose="020F0502020204030204" pitchFamily="34" charset="0"/>
              </a:rPr>
              <a:t>Amy Tan</a:t>
            </a:r>
            <a:endParaRPr lang="zh-CN" altLang="en-US" sz="2000" i="1" dirty="0">
              <a:latin typeface="Bodoni MT Condensed" panose="02070606080606020203" pitchFamily="18" charset="0"/>
              <a:cs typeface="Calibri" panose="020F0502020204030204" pitchFamily="34" charset="0"/>
            </a:endParaRPr>
          </a:p>
        </p:txBody>
      </p:sp>
      <p:grpSp>
        <p:nvGrpSpPr>
          <p:cNvPr id="19" name="组合 18"/>
          <p:cNvGrpSpPr/>
          <p:nvPr/>
        </p:nvGrpSpPr>
        <p:grpSpPr>
          <a:xfrm>
            <a:off x="867550" y="283464"/>
            <a:ext cx="1179420" cy="1051559"/>
            <a:chOff x="1313" y="323"/>
            <a:chExt cx="2280" cy="2032"/>
          </a:xfrm>
        </p:grpSpPr>
        <p:grpSp>
          <p:nvGrpSpPr>
            <p:cNvPr id="20" name="组合 158"/>
            <p:cNvGrpSpPr/>
            <p:nvPr/>
          </p:nvGrpSpPr>
          <p:grpSpPr>
            <a:xfrm>
              <a:off x="1313" y="323"/>
              <a:ext cx="2280" cy="2032"/>
              <a:chOff x="3720691" y="2824413"/>
              <a:chExt cx="1341120" cy="1209172"/>
            </a:xfrm>
          </p:grpSpPr>
          <p:sp>
            <p:nvSpPr>
              <p:cNvPr id="23"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4"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1"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2" name="图片 21"/>
            <p:cNvPicPr>
              <a:picLocks noChangeAspect="1"/>
            </p:cNvPicPr>
            <p:nvPr/>
          </p:nvPicPr>
          <p:blipFill>
            <a:blip r:embed="rId2"/>
            <a:stretch>
              <a:fillRect/>
            </a:stretch>
          </p:blipFill>
          <p:spPr>
            <a:xfrm>
              <a:off x="1635" y="568"/>
              <a:ext cx="1538" cy="1537"/>
            </a:xfrm>
            <a:prstGeom prst="rect">
              <a:avLst/>
            </a:prstGeom>
            <a:noFill/>
            <a:ln w="9525">
              <a:noFill/>
            </a:ln>
          </p:spPr>
        </p:pic>
      </p:grpSp>
      <p:sp>
        <p:nvSpPr>
          <p:cNvPr id="13" name="圆角矩形 12">
            <a:hlinkClick r:id="rId3" action="ppaction://hlinksldjump"/>
          </p:cNvPr>
          <p:cNvSpPr/>
          <p:nvPr/>
        </p:nvSpPr>
        <p:spPr>
          <a:xfrm>
            <a:off x="3397250" y="3018155"/>
            <a:ext cx="3004820" cy="600710"/>
          </a:xfrm>
          <a:prstGeom prst="roundRect">
            <a:avLst/>
          </a:prstGeom>
          <a:ln>
            <a:noFill/>
          </a:ln>
          <a:effectLst>
            <a:outerShdw blurRad="76200" dist="76200" dir="8460000" algn="ctr">
              <a:srgbClr val="000000">
                <a:alpha val="25000"/>
              </a:srgbClr>
            </a:outerShdw>
          </a:effectLst>
          <a:scene3d>
            <a:camera prst="orthographicFront">
              <a:rot lat="0" lon="0" rev="0"/>
            </a:camera>
            <a:lightRig rig="contrasting" dir="t">
              <a:rot lat="0" lon="0" rev="1500000"/>
            </a:lightRig>
          </a:scene3d>
          <a:sp3d prstMaterial="metal">
            <a:bevelT w="88900" h="88900"/>
          </a:sp3d>
        </p:spPr>
        <p:style>
          <a:lnRef idx="0">
            <a:schemeClr val="accent2"/>
          </a:lnRef>
          <a:fillRef idx="3">
            <a:schemeClr val="accent2"/>
          </a:fillRef>
          <a:effectRef idx="3">
            <a:schemeClr val="accent2"/>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4" name="圆角矩形 13">
            <a:hlinkClick r:id="rId4" action="ppaction://hlinksldjump"/>
          </p:cNvPr>
          <p:cNvSpPr/>
          <p:nvPr/>
        </p:nvSpPr>
        <p:spPr>
          <a:xfrm>
            <a:off x="4745990" y="3763645"/>
            <a:ext cx="3004820" cy="600710"/>
          </a:xfrm>
          <a:prstGeom prst="roundRect">
            <a:avLst/>
          </a:prstGeom>
          <a:ln>
            <a:noFill/>
          </a:ln>
          <a:effectLst>
            <a:outerShdw blurRad="76200" dist="76200" dir="8460000" algn="ctr">
              <a:srgbClr val="000000">
                <a:alpha val="25000"/>
              </a:srgbClr>
            </a:outerShdw>
          </a:effectLst>
          <a:scene3d>
            <a:camera prst="orthographicFront">
              <a:rot lat="0" lon="0" rev="0"/>
            </a:camera>
            <a:lightRig rig="contrasting" dir="t">
              <a:rot lat="0" lon="0" rev="1500000"/>
            </a:lightRig>
          </a:scene3d>
          <a:sp3d prstMaterial="metal">
            <a:bevelT w="88900" h="88900"/>
          </a:sp3d>
        </p:spPr>
        <p:style>
          <a:lnRef idx="0">
            <a:schemeClr val="accent3"/>
          </a:lnRef>
          <a:fillRef idx="3">
            <a:schemeClr val="accent3"/>
          </a:fillRef>
          <a:effectRef idx="3">
            <a:schemeClr val="accent3"/>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5" name="圆角矩形 14">
            <a:hlinkClick r:id="rId5" action="ppaction://hlinksldjump"/>
          </p:cNvPr>
          <p:cNvSpPr/>
          <p:nvPr/>
        </p:nvSpPr>
        <p:spPr>
          <a:xfrm>
            <a:off x="6094730" y="4509135"/>
            <a:ext cx="3004820" cy="600710"/>
          </a:xfrm>
          <a:prstGeom prst="roundRect">
            <a:avLst/>
          </a:prstGeom>
          <a:ln>
            <a:noFill/>
          </a:ln>
          <a:effectLst>
            <a:outerShdw blurRad="76200" dist="76200" dir="8460000" algn="ctr">
              <a:srgbClr val="000000">
                <a:alpha val="25000"/>
              </a:srgbClr>
            </a:outerShdw>
          </a:effectLst>
          <a:scene3d>
            <a:camera prst="orthographicFront">
              <a:rot lat="0" lon="0" rev="0"/>
            </a:camera>
            <a:lightRig rig="contrasting" dir="t">
              <a:rot lat="0" lon="0" rev="1500000"/>
            </a:lightRig>
          </a:scene3d>
          <a:sp3d prstMaterial="metal">
            <a:bevelT w="88900" h="88900"/>
          </a:sp3d>
        </p:spPr>
        <p:style>
          <a:lnRef idx="0">
            <a:schemeClr val="accent4"/>
          </a:lnRef>
          <a:fillRef idx="3">
            <a:schemeClr val="accent4"/>
          </a:fillRef>
          <a:effectRef idx="3">
            <a:schemeClr val="accent4"/>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6" name="圆角矩形 15">
            <a:hlinkClick r:id="rId6" action="ppaction://hlinksldjump"/>
          </p:cNvPr>
          <p:cNvSpPr/>
          <p:nvPr/>
        </p:nvSpPr>
        <p:spPr>
          <a:xfrm>
            <a:off x="7443470" y="5254625"/>
            <a:ext cx="3004820" cy="918210"/>
          </a:xfrm>
          <a:prstGeom prst="roundRect">
            <a:avLst/>
          </a:prstGeom>
          <a:ln>
            <a:noFill/>
          </a:ln>
          <a:effectLst>
            <a:outerShdw blurRad="76200" dist="76200" dir="8460000" algn="ctr">
              <a:srgbClr val="000000">
                <a:alpha val="25000"/>
              </a:srgbClr>
            </a:outerShdw>
          </a:effectLst>
          <a:scene3d>
            <a:camera prst="orthographicFront">
              <a:rot lat="0" lon="0" rev="0"/>
            </a:camera>
            <a:lightRig rig="contrasting" dir="t">
              <a:rot lat="0" lon="0" rev="1500000"/>
            </a:lightRig>
          </a:scene3d>
          <a:sp3d prstMaterial="metal">
            <a:bevelT w="88900" h="88900"/>
          </a:sp3d>
        </p:spPr>
        <p:style>
          <a:lnRef idx="0">
            <a:schemeClr val="accent5"/>
          </a:lnRef>
          <a:fillRef idx="3">
            <a:schemeClr val="accent5"/>
          </a:fillRef>
          <a:effectRef idx="3">
            <a:schemeClr val="accent5"/>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7" name="圆角矩形 16">
            <a:hlinkClick r:id="rId7" action="ppaction://hlinksldjump"/>
          </p:cNvPr>
          <p:cNvSpPr/>
          <p:nvPr/>
        </p:nvSpPr>
        <p:spPr>
          <a:xfrm>
            <a:off x="2048510" y="2272665"/>
            <a:ext cx="3004820" cy="600710"/>
          </a:xfrm>
          <a:prstGeom prst="roundRect">
            <a:avLst/>
          </a:prstGeom>
          <a:ln>
            <a:noFill/>
          </a:ln>
          <a:effectLst>
            <a:outerShdw blurRad="76200" dist="76200" dir="8460000" algn="ctr">
              <a:srgbClr val="000000">
                <a:alpha val="25000"/>
              </a:srgbClr>
            </a:outerShdw>
          </a:effectLst>
          <a:scene3d>
            <a:camera prst="orthographicFront">
              <a:rot lat="0" lon="0" rev="0"/>
            </a:camera>
            <a:lightRig rig="contrasting" dir="t">
              <a:rot lat="0" lon="0" rev="1500000"/>
            </a:lightRig>
          </a:scene3d>
          <a:sp3d prstMaterial="metal">
            <a:bevelT w="88900" h="88900"/>
          </a:sp3d>
        </p:spPr>
        <p:style>
          <a:lnRef idx="0">
            <a:schemeClr val="accent1"/>
          </a:lnRef>
          <a:fillRef idx="3">
            <a:schemeClr val="accent1"/>
          </a:fillRef>
          <a:effectRef idx="3">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8" name="文本框 7">
            <a:hlinkClick r:id="rId7" action="ppaction://hlinksldjump"/>
          </p:cNvPr>
          <p:cNvSpPr txBox="1"/>
          <p:nvPr/>
        </p:nvSpPr>
        <p:spPr>
          <a:xfrm>
            <a:off x="2192655" y="2339340"/>
            <a:ext cx="2772618" cy="461665"/>
          </a:xfrm>
          <a:prstGeom prst="rect">
            <a:avLst/>
          </a:prstGeom>
          <a:noFill/>
        </p:spPr>
        <p:txBody>
          <a:bodyPr wrap="non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nSpc>
                <a:spcPct val="100000"/>
              </a:lnSpc>
              <a:spcBef>
                <a:spcPct val="0"/>
              </a:spcBef>
              <a:spcAft>
                <a:spcPct val="35000"/>
              </a:spcAft>
            </a:pPr>
            <a:r>
              <a:rPr lang="en-US" altLang="zh-CN" sz="2400" b="1" dirty="0">
                <a:solidFill>
                  <a:schemeClr val="bg1"/>
                </a:solidFill>
                <a:sym typeface="+mn-ea"/>
              </a:rPr>
              <a:t>Cultural Background</a:t>
            </a:r>
          </a:p>
        </p:txBody>
      </p:sp>
      <p:sp>
        <p:nvSpPr>
          <p:cNvPr id="25" name="文本框 8">
            <a:hlinkClick r:id="rId3" action="ppaction://hlinksldjump"/>
          </p:cNvPr>
          <p:cNvSpPr txBox="1"/>
          <p:nvPr/>
        </p:nvSpPr>
        <p:spPr>
          <a:xfrm>
            <a:off x="3967480" y="3084830"/>
            <a:ext cx="1823256" cy="461665"/>
          </a:xfrm>
          <a:prstGeom prst="rect">
            <a:avLst/>
          </a:prstGeom>
          <a:noFill/>
        </p:spPr>
        <p:txBody>
          <a:bodyPr wrap="non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Bef>
                <a:spcPct val="0"/>
              </a:spcBef>
              <a:spcAft>
                <a:spcPct val="35000"/>
              </a:spcAft>
              <a:buClrTx/>
              <a:buSzTx/>
              <a:buFontTx/>
            </a:pPr>
            <a:r>
              <a:rPr lang="en-US" altLang="zh-CN" sz="2400" b="1" dirty="0">
                <a:solidFill>
                  <a:schemeClr val="bg1"/>
                </a:solidFill>
                <a:sym typeface="+mn-ea"/>
              </a:rPr>
              <a:t>Text Analysis</a:t>
            </a:r>
          </a:p>
        </p:txBody>
      </p:sp>
      <p:sp>
        <p:nvSpPr>
          <p:cNvPr id="26" name="文本框 9">
            <a:hlinkClick r:id="rId4" action="ppaction://hlinksldjump"/>
          </p:cNvPr>
          <p:cNvSpPr txBox="1"/>
          <p:nvPr/>
        </p:nvSpPr>
        <p:spPr>
          <a:xfrm>
            <a:off x="5199380" y="3807460"/>
            <a:ext cx="2181303" cy="461665"/>
          </a:xfrm>
          <a:prstGeom prst="rect">
            <a:avLst/>
          </a:prstGeom>
          <a:noFill/>
        </p:spPr>
        <p:txBody>
          <a:bodyPr wrap="non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Bef>
                <a:spcPct val="0"/>
              </a:spcBef>
              <a:spcAft>
                <a:spcPct val="35000"/>
              </a:spcAft>
              <a:buClrTx/>
              <a:buSzTx/>
              <a:buFontTx/>
            </a:pPr>
            <a:r>
              <a:rPr lang="en-US" altLang="zh-CN" sz="2400" b="1" dirty="0">
                <a:solidFill>
                  <a:schemeClr val="bg1"/>
                </a:solidFill>
                <a:sym typeface="+mn-ea"/>
              </a:rPr>
              <a:t>Language Focus</a:t>
            </a:r>
          </a:p>
        </p:txBody>
      </p:sp>
      <p:sp>
        <p:nvSpPr>
          <p:cNvPr id="27" name="文本框 10">
            <a:hlinkClick r:id="rId5" action="ppaction://hlinksldjump"/>
          </p:cNvPr>
          <p:cNvSpPr txBox="1"/>
          <p:nvPr/>
        </p:nvSpPr>
        <p:spPr>
          <a:xfrm>
            <a:off x="6119495" y="4545965"/>
            <a:ext cx="2962991" cy="461665"/>
          </a:xfrm>
          <a:prstGeom prst="rect">
            <a:avLst/>
          </a:prstGeom>
          <a:noFill/>
        </p:spPr>
        <p:txBody>
          <a:bodyPr wrap="non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Bef>
                <a:spcPct val="0"/>
              </a:spcBef>
              <a:spcAft>
                <a:spcPct val="35000"/>
              </a:spcAft>
              <a:buClrTx/>
              <a:buSzTx/>
              <a:buFontTx/>
            </a:pPr>
            <a:r>
              <a:rPr lang="en-US" altLang="zh-CN" sz="2400" b="1" dirty="0">
                <a:solidFill>
                  <a:schemeClr val="bg1"/>
                </a:solidFill>
                <a:sym typeface="+mn-ea"/>
              </a:rPr>
              <a:t>Further Enhancement</a:t>
            </a:r>
          </a:p>
        </p:txBody>
      </p:sp>
      <p:sp>
        <p:nvSpPr>
          <p:cNvPr id="28" name="文本框 11">
            <a:hlinkClick r:id="rId6" action="ppaction://hlinksldjump"/>
          </p:cNvPr>
          <p:cNvSpPr txBox="1"/>
          <p:nvPr/>
        </p:nvSpPr>
        <p:spPr>
          <a:xfrm>
            <a:off x="7865186" y="5335270"/>
            <a:ext cx="2206310" cy="830997"/>
          </a:xfrm>
          <a:prstGeom prst="rect">
            <a:avLst/>
          </a:prstGeom>
          <a:noFill/>
        </p:spPr>
        <p:txBody>
          <a:bodyPr wrap="non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auto">
              <a:spcBef>
                <a:spcPct val="0"/>
              </a:spcBef>
              <a:buClrTx/>
              <a:buSzTx/>
              <a:buFontTx/>
            </a:pPr>
            <a:r>
              <a:rPr lang="en-US" altLang="zh-CN" sz="2400" b="1" dirty="0">
                <a:solidFill>
                  <a:schemeClr val="bg1"/>
                </a:solidFill>
                <a:sym typeface="+mn-ea"/>
              </a:rPr>
              <a:t>Supplementary </a:t>
            </a:r>
          </a:p>
          <a:p>
            <a:pPr algn="ctr" fontAlgn="auto">
              <a:spcBef>
                <a:spcPct val="0"/>
              </a:spcBef>
              <a:buClrTx/>
              <a:buSzTx/>
              <a:buFontTx/>
            </a:pPr>
            <a:r>
              <a:rPr lang="en-US" altLang="zh-CN" sz="2400" b="1" dirty="0">
                <a:solidFill>
                  <a:schemeClr val="bg1"/>
                </a:solidFill>
                <a:sym typeface="+mn-ea"/>
              </a:rPr>
              <a:t>Resources</a:t>
            </a:r>
          </a:p>
        </p:txBody>
      </p:sp>
    </p:spTree>
  </p:cSld>
  <p:clrMapOvr>
    <a:masterClrMapping/>
  </p:clrMapOvr>
  <p:transition>
    <p:random/>
  </p:transition>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39903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B</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Text Analysis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691515" y="1678305"/>
            <a:ext cx="10738485" cy="2492990"/>
          </a:xfrm>
          <a:prstGeom prst="rect">
            <a:avLst/>
          </a:prstGeom>
          <a:noFill/>
        </p:spPr>
        <p:txBody>
          <a:bodyPr wrap="square">
            <a:spAutoFit/>
          </a:bodyPr>
          <a:lstStyle/>
          <a:p>
            <a:pPr marL="342900" indent="-342900" algn="l">
              <a:buFont typeface="Wingdings" panose="05000000000000000000" pitchFamily="2" charset="2"/>
              <a:buChar char="u"/>
            </a:pPr>
            <a:endParaRPr lang="en-US" altLang="zh-CN" sz="2400" dirty="0">
              <a:latin typeface="Calibri" panose="020F0502020204030204" pitchFamily="34" charset="0"/>
              <a:ea typeface="宋体" panose="02010600030101010101" pitchFamily="2" charset="-122"/>
              <a:cs typeface="Calibri" panose="020F0502020204030204" pitchFamily="34" charset="0"/>
            </a:endParaRPr>
          </a:p>
          <a:p>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rgbClr val="874694"/>
                </a:solidFill>
                <a:latin typeface="Calibri" panose="020F0502020204030204" pitchFamily="34" charset="0"/>
                <a:ea typeface="宋体" panose="02010600030101010101" pitchFamily="2" charset="-122"/>
                <a:cs typeface="Calibri" panose="020F0502020204030204" pitchFamily="34" charset="0"/>
              </a:rPr>
              <a:t>Zooming in</a:t>
            </a:r>
          </a:p>
          <a:p>
            <a:pPr algn="just">
              <a:lnSpc>
                <a:spcPct val="150000"/>
              </a:lnSpc>
            </a:pPr>
            <a:r>
              <a:rPr lang="en-US" altLang="zh-CN" sz="2400" kern="0" dirty="0">
                <a:latin typeface="Calibri" panose="020F0502020204030204" pitchFamily="34" charset="0"/>
                <a:cs typeface="Calibri" panose="020F0502020204030204" pitchFamily="34" charset="0"/>
              </a:rPr>
              <a:t>1. The trend is backed by countless </a:t>
            </a:r>
            <a:r>
              <a:rPr lang="en-US" altLang="zh-CN" sz="2400" kern="0" dirty="0">
                <a:solidFill>
                  <a:srgbClr val="C00000"/>
                </a:solidFill>
                <a:latin typeface="Calibri" panose="020F0502020204030204" pitchFamily="34" charset="0"/>
                <a:cs typeface="Calibri" panose="020F0502020204030204" pitchFamily="34" charset="0"/>
              </a:rPr>
              <a:t>think pieces</a:t>
            </a:r>
            <a:r>
              <a:rPr lang="en-US" altLang="zh-CN" sz="2400" kern="0" dirty="0">
                <a:latin typeface="Calibri" panose="020F0502020204030204" pitchFamily="34" charset="0"/>
                <a:cs typeface="Calibri" panose="020F0502020204030204" pitchFamily="34" charset="0"/>
              </a:rPr>
              <a:t>. (Para 1)</a:t>
            </a:r>
            <a:endParaRPr lang="zh-CN" altLang="zh-CN" sz="2400" kern="100" dirty="0">
              <a:latin typeface="Calibri" panose="020F0502020204030204" pitchFamily="34" charset="0"/>
              <a:cs typeface="Calibri" panose="020F0502020204030204" pitchFamily="34" charset="0"/>
            </a:endParaRPr>
          </a:p>
          <a:p>
            <a:pPr algn="just">
              <a:lnSpc>
                <a:spcPct val="150000"/>
              </a:lnSpc>
            </a:pPr>
            <a:r>
              <a:rPr lang="en-US" altLang="zh-CN" sz="2400" kern="0" dirty="0">
                <a:solidFill>
                  <a:srgbClr val="C00000"/>
                </a:solidFill>
                <a:latin typeface="Calibri" panose="020F0502020204030204" pitchFamily="34" charset="0"/>
                <a:cs typeface="Calibri" panose="020F0502020204030204" pitchFamily="34" charset="0"/>
              </a:rPr>
              <a:t>think piece</a:t>
            </a:r>
            <a:r>
              <a:rPr lang="en-US" altLang="zh-CN" sz="2400" kern="0" dirty="0">
                <a:latin typeface="Calibri" panose="020F0502020204030204" pitchFamily="34" charset="0"/>
                <a:cs typeface="Calibri" panose="020F0502020204030204" pitchFamily="34" charset="0"/>
              </a:rPr>
              <a:t>: an article in a newspaper or magazine that discusses a particular subject in a serious and thoughtful way</a:t>
            </a:r>
            <a:endParaRPr lang="zh-CN" altLang="zh-CN" sz="2400" kern="100" dirty="0">
              <a:latin typeface="Calibri" panose="020F0502020204030204" pitchFamily="34" charset="0"/>
              <a:cs typeface="Calibri" panose="020F0502020204030204" pitchFamily="34" charset="0"/>
            </a:endParaRPr>
          </a:p>
        </p:txBody>
      </p:sp>
      <p:pic>
        <p:nvPicPr>
          <p:cNvPr id="5" name="图片 4"/>
          <p:cNvPicPr>
            <a:picLocks noChangeAspect="1"/>
          </p:cNvPicPr>
          <p:nvPr/>
        </p:nvPicPr>
        <p:blipFill>
          <a:blip r:embed="rId2"/>
          <a:stretch>
            <a:fillRect/>
          </a:stretch>
        </p:blipFill>
        <p:spPr>
          <a:xfrm>
            <a:off x="786002" y="1949889"/>
            <a:ext cx="640936" cy="562294"/>
          </a:xfrm>
          <a:prstGeom prst="rect">
            <a:avLst/>
          </a:prstGeom>
        </p:spPr>
      </p:pic>
      <p:grpSp>
        <p:nvGrpSpPr>
          <p:cNvPr id="17" name="组合 16"/>
          <p:cNvGrpSpPr/>
          <p:nvPr/>
        </p:nvGrpSpPr>
        <p:grpSpPr>
          <a:xfrm>
            <a:off x="867550" y="283464"/>
            <a:ext cx="1179420" cy="1051559"/>
            <a:chOff x="1313" y="323"/>
            <a:chExt cx="2280" cy="2032"/>
          </a:xfrm>
        </p:grpSpPr>
        <p:grpSp>
          <p:nvGrpSpPr>
            <p:cNvPr id="18" name="组合 158"/>
            <p:cNvGrpSpPr/>
            <p:nvPr/>
          </p:nvGrpSpPr>
          <p:grpSpPr>
            <a:xfrm>
              <a:off x="1313" y="323"/>
              <a:ext cx="2280" cy="2032"/>
              <a:chOff x="3720691" y="2824413"/>
              <a:chExt cx="1341120" cy="1209172"/>
            </a:xfrm>
          </p:grpSpPr>
          <p:sp>
            <p:nvSpPr>
              <p:cNvPr id="21"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2"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9"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0" name="图片 19"/>
            <p:cNvPicPr>
              <a:picLocks noChangeAspect="1"/>
            </p:cNvPicPr>
            <p:nvPr/>
          </p:nvPicPr>
          <p:blipFill>
            <a:blip r:embed="rId3"/>
            <a:stretch>
              <a:fillRect/>
            </a:stretch>
          </p:blipFill>
          <p:spPr>
            <a:xfrm>
              <a:off x="1635" y="568"/>
              <a:ext cx="1538" cy="1537"/>
            </a:xfrm>
            <a:prstGeom prst="rect">
              <a:avLst/>
            </a:prstGeom>
            <a:noFill/>
            <a:ln w="9525">
              <a:noFill/>
            </a:ln>
          </p:spPr>
        </p:pic>
      </p:grpSp>
    </p:spTree>
    <p:extLst>
      <p:ext uri="{BB962C8B-B14F-4D97-AF65-F5344CB8AC3E}">
        <p14:creationId xmlns:p14="http://schemas.microsoft.com/office/powerpoint/2010/main" val="2715339709"/>
      </p:ext>
    </p:extLst>
  </p:cSld>
  <p:clrMapOvr>
    <a:masterClrMapping/>
  </p:clrMapOvr>
  <p:transition>
    <p:random/>
  </p:transition>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39903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B</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Text Analysis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691515" y="1678305"/>
            <a:ext cx="10738485" cy="3600986"/>
          </a:xfrm>
          <a:prstGeom prst="rect">
            <a:avLst/>
          </a:prstGeom>
          <a:noFill/>
        </p:spPr>
        <p:txBody>
          <a:bodyPr wrap="square">
            <a:spAutoFit/>
          </a:bodyPr>
          <a:lstStyle/>
          <a:p>
            <a:pPr marL="342900" indent="-342900" algn="l">
              <a:buFont typeface="Wingdings" panose="05000000000000000000" pitchFamily="2" charset="2"/>
              <a:buChar char="u"/>
            </a:pPr>
            <a:endParaRPr lang="en-US" altLang="zh-CN" sz="2400" dirty="0">
              <a:latin typeface="Calibri" panose="020F0502020204030204" pitchFamily="34" charset="0"/>
              <a:ea typeface="宋体" panose="02010600030101010101" pitchFamily="2" charset="-122"/>
              <a:cs typeface="Calibri" panose="020F0502020204030204" pitchFamily="34" charset="0"/>
            </a:endParaRPr>
          </a:p>
          <a:p>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rgbClr val="874694"/>
                </a:solidFill>
                <a:latin typeface="Calibri" panose="020F0502020204030204" pitchFamily="34" charset="0"/>
                <a:ea typeface="宋体" panose="02010600030101010101" pitchFamily="2" charset="-122"/>
                <a:cs typeface="Calibri" panose="020F0502020204030204" pitchFamily="34" charset="0"/>
              </a:rPr>
              <a:t>Zooming in</a:t>
            </a:r>
          </a:p>
          <a:p>
            <a:pPr algn="just">
              <a:lnSpc>
                <a:spcPct val="150000"/>
              </a:lnSpc>
            </a:pPr>
            <a:r>
              <a:rPr lang="en-US" altLang="zh-CN" sz="2400" kern="0" dirty="0">
                <a:latin typeface="Calibri" panose="020F0502020204030204" pitchFamily="34" charset="0"/>
                <a:cs typeface="Calibri" panose="020F0502020204030204" pitchFamily="34" charset="0"/>
              </a:rPr>
              <a:t>2. </a:t>
            </a:r>
            <a:r>
              <a:rPr lang="en-US" altLang="zh-CN" sz="2400" kern="0" dirty="0">
                <a:solidFill>
                  <a:srgbClr val="C00000"/>
                </a:solidFill>
                <a:latin typeface="Calibri" panose="020F0502020204030204" pitchFamily="34" charset="0"/>
                <a:cs typeface="Calibri" panose="020F0502020204030204" pitchFamily="34" charset="0"/>
              </a:rPr>
              <a:t>Macbeth</a:t>
            </a:r>
            <a:r>
              <a:rPr lang="en-US" altLang="zh-CN" sz="2400" kern="0" dirty="0">
                <a:latin typeface="Calibri" panose="020F0502020204030204" pitchFamily="34" charset="0"/>
                <a:cs typeface="Calibri" panose="020F0502020204030204" pitchFamily="34" charset="0"/>
              </a:rPr>
              <a:t> does not make my priority list. (Para 1)</a:t>
            </a:r>
            <a:endParaRPr lang="zh-CN" altLang="zh-CN" sz="2400" kern="100" dirty="0">
              <a:latin typeface="Calibri" panose="020F0502020204030204" pitchFamily="34" charset="0"/>
              <a:cs typeface="Calibri" panose="020F0502020204030204" pitchFamily="34" charset="0"/>
            </a:endParaRPr>
          </a:p>
          <a:p>
            <a:pPr algn="just">
              <a:lnSpc>
                <a:spcPct val="150000"/>
              </a:lnSpc>
            </a:pPr>
            <a:r>
              <a:rPr lang="en-US" altLang="zh-CN" sz="2400" kern="0" dirty="0">
                <a:solidFill>
                  <a:srgbClr val="C00000"/>
                </a:solidFill>
                <a:latin typeface="Calibri" panose="020F0502020204030204" pitchFamily="34" charset="0"/>
                <a:cs typeface="Calibri" panose="020F0502020204030204" pitchFamily="34" charset="0"/>
              </a:rPr>
              <a:t>Macbeth</a:t>
            </a:r>
            <a:r>
              <a:rPr lang="en-US" altLang="zh-CN" sz="2400" kern="0" dirty="0">
                <a:latin typeface="Calibri" panose="020F0502020204030204" pitchFamily="34" charset="0"/>
                <a:cs typeface="Calibri" panose="020F0502020204030204" pitchFamily="34" charset="0"/>
              </a:rPr>
              <a:t> is one of the representative works of Shakespeare. Here, “Macbeth” is referred to those people majoring in liberal arts.</a:t>
            </a:r>
            <a:endParaRPr lang="zh-CN" altLang="zh-CN" sz="2400" kern="100" dirty="0">
              <a:latin typeface="Calibri" panose="020F0502020204030204" pitchFamily="34" charset="0"/>
              <a:cs typeface="Calibri" panose="020F0502020204030204" pitchFamily="34" charset="0"/>
            </a:endParaRPr>
          </a:p>
          <a:p>
            <a:pPr algn="just">
              <a:lnSpc>
                <a:spcPct val="150000"/>
              </a:lnSpc>
            </a:pPr>
            <a:r>
              <a:rPr lang="en-US" altLang="zh-CN" sz="2400" kern="0" dirty="0">
                <a:solidFill>
                  <a:srgbClr val="C00000"/>
                </a:solidFill>
                <a:latin typeface="Calibri" panose="020F0502020204030204" pitchFamily="34" charset="0"/>
                <a:cs typeface="Calibri" panose="020F0502020204030204" pitchFamily="34" charset="0"/>
              </a:rPr>
              <a:t>Paraphrase</a:t>
            </a:r>
            <a:r>
              <a:rPr lang="en-US" altLang="zh-CN" sz="2400" kern="0" dirty="0">
                <a:latin typeface="Calibri" panose="020F0502020204030204" pitchFamily="34" charset="0"/>
                <a:cs typeface="Calibri" panose="020F0502020204030204" pitchFamily="34" charset="0"/>
              </a:rPr>
              <a:t>: When I recruit employees, those liberal-arts majors are not my first choice.</a:t>
            </a:r>
            <a:endParaRPr lang="zh-CN" altLang="zh-CN" sz="2400" kern="100" dirty="0">
              <a:latin typeface="Calibri" panose="020F0502020204030204" pitchFamily="34" charset="0"/>
              <a:cs typeface="Calibri" panose="020F0502020204030204" pitchFamily="34" charset="0"/>
            </a:endParaRPr>
          </a:p>
        </p:txBody>
      </p:sp>
      <p:pic>
        <p:nvPicPr>
          <p:cNvPr id="5" name="图片 4"/>
          <p:cNvPicPr>
            <a:picLocks noChangeAspect="1"/>
          </p:cNvPicPr>
          <p:nvPr/>
        </p:nvPicPr>
        <p:blipFill>
          <a:blip r:embed="rId2"/>
          <a:stretch>
            <a:fillRect/>
          </a:stretch>
        </p:blipFill>
        <p:spPr>
          <a:xfrm>
            <a:off x="786002" y="1949889"/>
            <a:ext cx="640936" cy="562294"/>
          </a:xfrm>
          <a:prstGeom prst="rect">
            <a:avLst/>
          </a:prstGeom>
        </p:spPr>
      </p:pic>
      <p:grpSp>
        <p:nvGrpSpPr>
          <p:cNvPr id="17" name="组合 16"/>
          <p:cNvGrpSpPr/>
          <p:nvPr/>
        </p:nvGrpSpPr>
        <p:grpSpPr>
          <a:xfrm>
            <a:off x="867550" y="283464"/>
            <a:ext cx="1179420" cy="1051559"/>
            <a:chOff x="1313" y="323"/>
            <a:chExt cx="2280" cy="2032"/>
          </a:xfrm>
        </p:grpSpPr>
        <p:grpSp>
          <p:nvGrpSpPr>
            <p:cNvPr id="18" name="组合 158"/>
            <p:cNvGrpSpPr/>
            <p:nvPr/>
          </p:nvGrpSpPr>
          <p:grpSpPr>
            <a:xfrm>
              <a:off x="1313" y="323"/>
              <a:ext cx="2280" cy="2032"/>
              <a:chOff x="3720691" y="2824413"/>
              <a:chExt cx="1341120" cy="1209172"/>
            </a:xfrm>
          </p:grpSpPr>
          <p:sp>
            <p:nvSpPr>
              <p:cNvPr id="21"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2"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9"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0" name="图片 19"/>
            <p:cNvPicPr>
              <a:picLocks noChangeAspect="1"/>
            </p:cNvPicPr>
            <p:nvPr/>
          </p:nvPicPr>
          <p:blipFill>
            <a:blip r:embed="rId3"/>
            <a:stretch>
              <a:fillRect/>
            </a:stretch>
          </p:blipFill>
          <p:spPr>
            <a:xfrm>
              <a:off x="1635" y="568"/>
              <a:ext cx="1538" cy="1537"/>
            </a:xfrm>
            <a:prstGeom prst="rect">
              <a:avLst/>
            </a:prstGeom>
            <a:noFill/>
            <a:ln w="9525">
              <a:noFill/>
            </a:ln>
          </p:spPr>
        </p:pic>
      </p:grpSp>
    </p:spTree>
    <p:extLst>
      <p:ext uri="{BB962C8B-B14F-4D97-AF65-F5344CB8AC3E}">
        <p14:creationId xmlns:p14="http://schemas.microsoft.com/office/powerpoint/2010/main" val="2265575114"/>
      </p:ext>
    </p:extLst>
  </p:cSld>
  <p:clrMapOvr>
    <a:masterClrMapping/>
  </p:clrMapOvr>
  <p:transition>
    <p:random/>
  </p:transition>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39903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B</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Text Analysis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691515" y="1678305"/>
            <a:ext cx="10738485" cy="4154984"/>
          </a:xfrm>
          <a:prstGeom prst="rect">
            <a:avLst/>
          </a:prstGeom>
          <a:noFill/>
        </p:spPr>
        <p:txBody>
          <a:bodyPr wrap="square">
            <a:spAutoFit/>
          </a:bodyPr>
          <a:lstStyle/>
          <a:p>
            <a:pPr marL="342900" indent="-342900" algn="l">
              <a:buFont typeface="Wingdings" panose="05000000000000000000" pitchFamily="2" charset="2"/>
              <a:buChar char="u"/>
            </a:pPr>
            <a:endParaRPr lang="en-US" altLang="zh-CN" sz="2400" dirty="0">
              <a:latin typeface="Calibri" panose="020F0502020204030204" pitchFamily="34" charset="0"/>
              <a:ea typeface="宋体" panose="02010600030101010101" pitchFamily="2" charset="-122"/>
              <a:cs typeface="Calibri" panose="020F0502020204030204" pitchFamily="34" charset="0"/>
            </a:endParaRPr>
          </a:p>
          <a:p>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rgbClr val="874694"/>
                </a:solidFill>
                <a:latin typeface="Calibri" panose="020F0502020204030204" pitchFamily="34" charset="0"/>
                <a:ea typeface="宋体" panose="02010600030101010101" pitchFamily="2" charset="-122"/>
                <a:cs typeface="Calibri" panose="020F0502020204030204" pitchFamily="34" charset="0"/>
              </a:rPr>
              <a:t>Zooming in</a:t>
            </a:r>
          </a:p>
          <a:p>
            <a:pPr>
              <a:lnSpc>
                <a:spcPct val="150000"/>
              </a:lnSpc>
            </a:pPr>
            <a:r>
              <a:rPr lang="en-US" altLang="zh-CN" sz="2400" dirty="0">
                <a:latin typeface="Calibri" panose="020F0502020204030204" pitchFamily="34" charset="0"/>
                <a:cs typeface="Calibri" panose="020F0502020204030204" pitchFamily="34" charset="0"/>
              </a:rPr>
              <a:t>3. The technologist’s argument begins with a suspicion that the liberal arts are of </a:t>
            </a:r>
            <a:r>
              <a:rPr lang="en-US" altLang="zh-CN" sz="2400" dirty="0">
                <a:solidFill>
                  <a:srgbClr val="C00000"/>
                </a:solidFill>
                <a:latin typeface="Calibri" panose="020F0502020204030204" pitchFamily="34" charset="0"/>
                <a:cs typeface="Calibri" panose="020F0502020204030204" pitchFamily="34" charset="0"/>
              </a:rPr>
              <a:t>dubious </a:t>
            </a:r>
            <a:r>
              <a:rPr lang="en-US" altLang="zh-CN" sz="2400" dirty="0">
                <a:latin typeface="Calibri" panose="020F0502020204030204" pitchFamily="34" charset="0"/>
                <a:cs typeface="Calibri" panose="020F0502020204030204" pitchFamily="34" charset="0"/>
              </a:rPr>
              <a:t>academic rigor, suited mostly to dreamers. (Para 2) </a:t>
            </a:r>
          </a:p>
          <a:p>
            <a:pPr>
              <a:lnSpc>
                <a:spcPct val="150000"/>
              </a:lnSpc>
            </a:pPr>
            <a:r>
              <a:rPr lang="en-US" altLang="zh-CN" sz="2400" dirty="0">
                <a:solidFill>
                  <a:srgbClr val="C00000"/>
                </a:solidFill>
                <a:latin typeface="Calibri" panose="020F0502020204030204" pitchFamily="34" charset="0"/>
                <a:cs typeface="Calibri" panose="020F0502020204030204" pitchFamily="34" charset="0"/>
              </a:rPr>
              <a:t>dubious</a:t>
            </a:r>
            <a:r>
              <a:rPr lang="en-US" altLang="zh-CN" sz="2400" dirty="0">
                <a:latin typeface="Calibri" panose="020F0502020204030204" pitchFamily="34" charset="0"/>
                <a:cs typeface="Calibri" panose="020F0502020204030204" pitchFamily="34" charset="0"/>
              </a:rPr>
              <a:t>: not reliable </a:t>
            </a:r>
          </a:p>
          <a:p>
            <a:pPr>
              <a:lnSpc>
                <a:spcPct val="150000"/>
              </a:lnSpc>
            </a:pPr>
            <a:r>
              <a:rPr lang="en-US" altLang="zh-CN" sz="2400" i="1" dirty="0">
                <a:latin typeface="Calibri" panose="020F0502020204030204" pitchFamily="34" charset="0"/>
                <a:cs typeface="Calibri" panose="020F0502020204030204" pitchFamily="34" charset="0"/>
              </a:rPr>
              <a:t>e.g.  </a:t>
            </a:r>
            <a:r>
              <a:rPr lang="en-US" altLang="zh-CN" sz="2400" dirty="0">
                <a:latin typeface="Calibri" panose="020F0502020204030204" pitchFamily="34" charset="0"/>
                <a:cs typeface="Calibri" panose="020F0502020204030204" pitchFamily="34" charset="0"/>
              </a:rPr>
              <a:t>Those figures alone are a dubious basis for such a conclusion.</a:t>
            </a:r>
          </a:p>
          <a:p>
            <a:pPr>
              <a:lnSpc>
                <a:spcPct val="150000"/>
              </a:lnSpc>
            </a:pPr>
            <a:r>
              <a:rPr lang="en-US" altLang="zh-CN" sz="2400" dirty="0">
                <a:solidFill>
                  <a:srgbClr val="C00000"/>
                </a:solidFill>
                <a:latin typeface="Calibri" panose="020F0502020204030204" pitchFamily="34" charset="0"/>
                <a:cs typeface="Calibri" panose="020F0502020204030204" pitchFamily="34" charset="0"/>
              </a:rPr>
              <a:t>rigor</a:t>
            </a:r>
            <a:r>
              <a:rPr lang="en-US" altLang="zh-CN" sz="2400" dirty="0">
                <a:latin typeface="Calibri" panose="020F0502020204030204" pitchFamily="34" charset="0"/>
                <a:cs typeface="Calibri" panose="020F0502020204030204" pitchFamily="34" charset="0"/>
              </a:rPr>
              <a:t>: the fact of being careful and paying great attention to details </a:t>
            </a:r>
          </a:p>
          <a:p>
            <a:pPr>
              <a:lnSpc>
                <a:spcPct val="150000"/>
              </a:lnSpc>
            </a:pPr>
            <a:r>
              <a:rPr lang="en-US" altLang="zh-CN" sz="2400" i="1" dirty="0">
                <a:latin typeface="Calibri" panose="020F0502020204030204" pitchFamily="34" charset="0"/>
                <a:cs typeface="Calibri" panose="020F0502020204030204" pitchFamily="34" charset="0"/>
              </a:rPr>
              <a:t>e.g.  </a:t>
            </a:r>
            <a:r>
              <a:rPr lang="en-US" altLang="zh-CN" sz="2400" dirty="0">
                <a:latin typeface="Calibri" panose="020F0502020204030204" pitchFamily="34" charset="0"/>
                <a:cs typeface="Calibri" panose="020F0502020204030204" pitchFamily="34" charset="0"/>
              </a:rPr>
              <a:t>His work is built around academic rigor and years of insight. </a:t>
            </a:r>
          </a:p>
        </p:txBody>
      </p:sp>
      <p:pic>
        <p:nvPicPr>
          <p:cNvPr id="5" name="图片 4"/>
          <p:cNvPicPr>
            <a:picLocks noChangeAspect="1"/>
          </p:cNvPicPr>
          <p:nvPr/>
        </p:nvPicPr>
        <p:blipFill>
          <a:blip r:embed="rId2"/>
          <a:stretch>
            <a:fillRect/>
          </a:stretch>
        </p:blipFill>
        <p:spPr>
          <a:xfrm>
            <a:off x="786002" y="1949889"/>
            <a:ext cx="640936" cy="562294"/>
          </a:xfrm>
          <a:prstGeom prst="rect">
            <a:avLst/>
          </a:prstGeom>
        </p:spPr>
      </p:pic>
      <p:grpSp>
        <p:nvGrpSpPr>
          <p:cNvPr id="17" name="组合 16"/>
          <p:cNvGrpSpPr/>
          <p:nvPr/>
        </p:nvGrpSpPr>
        <p:grpSpPr>
          <a:xfrm>
            <a:off x="867550" y="283464"/>
            <a:ext cx="1179420" cy="1051559"/>
            <a:chOff x="1313" y="323"/>
            <a:chExt cx="2280" cy="2032"/>
          </a:xfrm>
        </p:grpSpPr>
        <p:grpSp>
          <p:nvGrpSpPr>
            <p:cNvPr id="18" name="组合 158"/>
            <p:cNvGrpSpPr/>
            <p:nvPr/>
          </p:nvGrpSpPr>
          <p:grpSpPr>
            <a:xfrm>
              <a:off x="1313" y="323"/>
              <a:ext cx="2280" cy="2032"/>
              <a:chOff x="3720691" y="2824413"/>
              <a:chExt cx="1341120" cy="1209172"/>
            </a:xfrm>
          </p:grpSpPr>
          <p:sp>
            <p:nvSpPr>
              <p:cNvPr id="21"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2"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9"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0" name="图片 19"/>
            <p:cNvPicPr>
              <a:picLocks noChangeAspect="1"/>
            </p:cNvPicPr>
            <p:nvPr/>
          </p:nvPicPr>
          <p:blipFill>
            <a:blip r:embed="rId3"/>
            <a:stretch>
              <a:fillRect/>
            </a:stretch>
          </p:blipFill>
          <p:spPr>
            <a:xfrm>
              <a:off x="1635" y="568"/>
              <a:ext cx="1538" cy="1537"/>
            </a:xfrm>
            <a:prstGeom prst="rect">
              <a:avLst/>
            </a:prstGeom>
            <a:noFill/>
            <a:ln w="9525">
              <a:noFill/>
            </a:ln>
          </p:spPr>
        </p:pic>
      </p:grpSp>
    </p:spTree>
    <p:extLst>
      <p:ext uri="{BB962C8B-B14F-4D97-AF65-F5344CB8AC3E}">
        <p14:creationId xmlns:p14="http://schemas.microsoft.com/office/powerpoint/2010/main" val="970987773"/>
      </p:ext>
    </p:extLst>
  </p:cSld>
  <p:clrMapOvr>
    <a:masterClrMapping/>
  </p:clrMapOvr>
  <p:transition>
    <p:random/>
  </p:transition>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39903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B</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Text Analysis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691516" y="1678305"/>
            <a:ext cx="10375878" cy="4154984"/>
          </a:xfrm>
          <a:prstGeom prst="rect">
            <a:avLst/>
          </a:prstGeom>
          <a:noFill/>
        </p:spPr>
        <p:txBody>
          <a:bodyPr wrap="square">
            <a:spAutoFit/>
          </a:bodyPr>
          <a:lstStyle/>
          <a:p>
            <a:pPr marL="342900" indent="-342900" algn="l">
              <a:buFont typeface="Wingdings" panose="05000000000000000000" pitchFamily="2" charset="2"/>
              <a:buChar char="u"/>
            </a:pPr>
            <a:endParaRPr lang="en-US" altLang="zh-CN" sz="2400" dirty="0">
              <a:latin typeface="Calibri" panose="020F0502020204030204" pitchFamily="34" charset="0"/>
              <a:ea typeface="宋体" panose="02010600030101010101" pitchFamily="2" charset="-122"/>
              <a:cs typeface="Calibri" panose="020F0502020204030204" pitchFamily="34" charset="0"/>
            </a:endParaRPr>
          </a:p>
          <a:p>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rgbClr val="874694"/>
                </a:solidFill>
                <a:latin typeface="Calibri" panose="020F0502020204030204" pitchFamily="34" charset="0"/>
                <a:ea typeface="宋体" panose="02010600030101010101" pitchFamily="2" charset="-122"/>
                <a:cs typeface="Calibri" panose="020F0502020204030204" pitchFamily="34" charset="0"/>
              </a:rPr>
              <a:t>Zooming in</a:t>
            </a:r>
          </a:p>
          <a:p>
            <a:pPr>
              <a:lnSpc>
                <a:spcPct val="150000"/>
              </a:lnSpc>
            </a:pPr>
            <a:r>
              <a:rPr lang="en-US" altLang="zh-CN" sz="2400" dirty="0">
                <a:latin typeface="Calibri" panose="020F0502020204030204" pitchFamily="34" charset="0"/>
                <a:cs typeface="Calibri" panose="020F0502020204030204" pitchFamily="34" charset="0"/>
              </a:rPr>
              <a:t>4. </a:t>
            </a:r>
            <a:r>
              <a:rPr lang="en-US" altLang="zh-CN" sz="2400" dirty="0">
                <a:solidFill>
                  <a:srgbClr val="C00000"/>
                </a:solidFill>
                <a:latin typeface="Calibri" panose="020F0502020204030204" pitchFamily="34" charset="0"/>
                <a:cs typeface="Calibri" panose="020F0502020204030204" pitchFamily="34" charset="0"/>
              </a:rPr>
              <a:t>Fresh out of college</a:t>
            </a:r>
            <a:r>
              <a:rPr lang="en-US" altLang="zh-CN" sz="2400" dirty="0">
                <a:latin typeface="Calibri" panose="020F0502020204030204" pitchFamily="34" charset="0"/>
                <a:cs typeface="Calibri" panose="020F0502020204030204" pitchFamily="34" charset="0"/>
              </a:rPr>
              <a:t> in 1993, I signed on with a large technology consultancy. (Para 3) </a:t>
            </a:r>
          </a:p>
          <a:p>
            <a:pPr>
              <a:lnSpc>
                <a:spcPct val="150000"/>
              </a:lnSpc>
            </a:pPr>
            <a:r>
              <a:rPr lang="en-US" altLang="zh-CN" sz="2400" dirty="0">
                <a:solidFill>
                  <a:srgbClr val="C00000"/>
                </a:solidFill>
                <a:latin typeface="Calibri" panose="020F0502020204030204" pitchFamily="34" charset="0"/>
                <a:cs typeface="Calibri" panose="020F0502020204030204" pitchFamily="34" charset="0"/>
              </a:rPr>
              <a:t>fresh out of sth.</a:t>
            </a:r>
            <a:r>
              <a:rPr lang="en-US" altLang="zh-CN" sz="2400" dirty="0">
                <a:latin typeface="Calibri" panose="020F0502020204030204" pitchFamily="34" charset="0"/>
                <a:cs typeface="Calibri" panose="020F0502020204030204" pitchFamily="34" charset="0"/>
              </a:rPr>
              <a:t>: having just completed a particular task or goal, often a level of education </a:t>
            </a:r>
          </a:p>
          <a:p>
            <a:pPr>
              <a:lnSpc>
                <a:spcPct val="150000"/>
              </a:lnSpc>
            </a:pPr>
            <a:r>
              <a:rPr lang="en-US" altLang="zh-CN" sz="2400" i="1" dirty="0">
                <a:latin typeface="Calibri" panose="020F0502020204030204" pitchFamily="34" charset="0"/>
                <a:cs typeface="Calibri" panose="020F0502020204030204" pitchFamily="34" charset="0"/>
              </a:rPr>
              <a:t>e.g. </a:t>
            </a:r>
            <a:r>
              <a:rPr lang="en-US" altLang="zh-CN" sz="2400" dirty="0">
                <a:latin typeface="Calibri" panose="020F0502020204030204" pitchFamily="34" charset="0"/>
                <a:cs typeface="Calibri" panose="020F0502020204030204" pitchFamily="34" charset="0"/>
              </a:rPr>
              <a:t>I’m fresh out of a training programme about this new technology and know quite a lot about it. </a:t>
            </a:r>
            <a:endParaRPr lang="en-US" altLang="zh-CN" sz="2400" b="1" dirty="0">
              <a:latin typeface="Calibri" panose="020F0502020204030204" pitchFamily="34" charset="0"/>
              <a:cs typeface="Calibri" panose="020F0502020204030204" pitchFamily="34" charset="0"/>
            </a:endParaRPr>
          </a:p>
        </p:txBody>
      </p:sp>
      <p:pic>
        <p:nvPicPr>
          <p:cNvPr id="5" name="图片 4"/>
          <p:cNvPicPr>
            <a:picLocks noChangeAspect="1"/>
          </p:cNvPicPr>
          <p:nvPr/>
        </p:nvPicPr>
        <p:blipFill>
          <a:blip r:embed="rId2"/>
          <a:stretch>
            <a:fillRect/>
          </a:stretch>
        </p:blipFill>
        <p:spPr>
          <a:xfrm>
            <a:off x="786002" y="1949889"/>
            <a:ext cx="640936" cy="562294"/>
          </a:xfrm>
          <a:prstGeom prst="rect">
            <a:avLst/>
          </a:prstGeom>
        </p:spPr>
      </p:pic>
      <p:grpSp>
        <p:nvGrpSpPr>
          <p:cNvPr id="17" name="组合 16"/>
          <p:cNvGrpSpPr/>
          <p:nvPr/>
        </p:nvGrpSpPr>
        <p:grpSpPr>
          <a:xfrm>
            <a:off x="867550" y="283464"/>
            <a:ext cx="1179420" cy="1051559"/>
            <a:chOff x="1313" y="323"/>
            <a:chExt cx="2280" cy="2032"/>
          </a:xfrm>
        </p:grpSpPr>
        <p:grpSp>
          <p:nvGrpSpPr>
            <p:cNvPr id="18" name="组合 158"/>
            <p:cNvGrpSpPr/>
            <p:nvPr/>
          </p:nvGrpSpPr>
          <p:grpSpPr>
            <a:xfrm>
              <a:off x="1313" y="323"/>
              <a:ext cx="2280" cy="2032"/>
              <a:chOff x="3720691" y="2824413"/>
              <a:chExt cx="1341120" cy="1209172"/>
            </a:xfrm>
          </p:grpSpPr>
          <p:sp>
            <p:nvSpPr>
              <p:cNvPr id="21"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2"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9"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0" name="图片 19"/>
            <p:cNvPicPr>
              <a:picLocks noChangeAspect="1"/>
            </p:cNvPicPr>
            <p:nvPr/>
          </p:nvPicPr>
          <p:blipFill>
            <a:blip r:embed="rId3"/>
            <a:stretch>
              <a:fillRect/>
            </a:stretch>
          </p:blipFill>
          <p:spPr>
            <a:xfrm>
              <a:off x="1635" y="568"/>
              <a:ext cx="1538" cy="1537"/>
            </a:xfrm>
            <a:prstGeom prst="rect">
              <a:avLst/>
            </a:prstGeom>
            <a:noFill/>
            <a:ln w="9525">
              <a:noFill/>
            </a:ln>
          </p:spPr>
        </p:pic>
      </p:grpSp>
    </p:spTree>
    <p:extLst>
      <p:ext uri="{BB962C8B-B14F-4D97-AF65-F5344CB8AC3E}">
        <p14:creationId xmlns:p14="http://schemas.microsoft.com/office/powerpoint/2010/main" val="4122780052"/>
      </p:ext>
    </p:extLst>
  </p:cSld>
  <p:clrMapOvr>
    <a:masterClrMapping/>
  </p:clrMapOvr>
  <p:transition>
    <p:random/>
  </p:transition>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39903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B</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Text Analysis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691516" y="1478609"/>
            <a:ext cx="10375878" cy="4450449"/>
          </a:xfrm>
          <a:prstGeom prst="rect">
            <a:avLst/>
          </a:prstGeom>
          <a:noFill/>
        </p:spPr>
        <p:txBody>
          <a:bodyPr wrap="square">
            <a:spAutoFit/>
          </a:bodyPr>
          <a:lstStyle/>
          <a:p>
            <a:pPr marL="342900" indent="-342900" algn="l">
              <a:buFont typeface="Wingdings" panose="05000000000000000000" pitchFamily="2" charset="2"/>
              <a:buChar char="u"/>
            </a:pPr>
            <a:endParaRPr lang="en-US" altLang="zh-CN" sz="2400" dirty="0">
              <a:latin typeface="Calibri" panose="020F0502020204030204" pitchFamily="34" charset="0"/>
              <a:ea typeface="宋体" panose="02010600030101010101" pitchFamily="2" charset="-122"/>
              <a:cs typeface="Calibri" panose="020F0502020204030204" pitchFamily="34" charset="0"/>
            </a:endParaRPr>
          </a:p>
          <a:p>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rgbClr val="874694"/>
                </a:solidFill>
                <a:latin typeface="Calibri" panose="020F0502020204030204" pitchFamily="34" charset="0"/>
                <a:ea typeface="宋体" panose="02010600030101010101" pitchFamily="2" charset="-122"/>
                <a:cs typeface="Calibri" panose="020F0502020204030204" pitchFamily="34" charset="0"/>
              </a:rPr>
              <a:t>Zooming in</a:t>
            </a:r>
          </a:p>
          <a:p>
            <a:pPr>
              <a:lnSpc>
                <a:spcPct val="140000"/>
              </a:lnSpc>
            </a:pPr>
            <a:r>
              <a:rPr lang="en-US" altLang="zh-CN" sz="2400" dirty="0"/>
              <a:t>5. </a:t>
            </a:r>
            <a:r>
              <a:rPr lang="en-US" altLang="zh-CN" sz="2400" dirty="0">
                <a:latin typeface="Calibri" panose="020F0502020204030204" pitchFamily="34" charset="0"/>
                <a:cs typeface="Calibri" panose="020F0502020204030204" pitchFamily="34" charset="0"/>
              </a:rPr>
              <a:t>The firm’s idea was that by hiring a certain </a:t>
            </a:r>
            <a:r>
              <a:rPr lang="en-US" altLang="zh-CN" sz="2400" dirty="0">
                <a:solidFill>
                  <a:srgbClr val="C00000"/>
                </a:solidFill>
                <a:latin typeface="Calibri" panose="020F0502020204030204" pitchFamily="34" charset="0"/>
                <a:cs typeface="Calibri" panose="020F0502020204030204" pitchFamily="34" charset="0"/>
              </a:rPr>
              <a:t>lunatic fringe </a:t>
            </a:r>
            <a:r>
              <a:rPr lang="en-US" altLang="zh-CN" sz="2400" dirty="0">
                <a:latin typeface="Calibri" panose="020F0502020204030204" pitchFamily="34" charset="0"/>
                <a:cs typeface="Calibri" panose="020F0502020204030204" pitchFamily="34" charset="0"/>
              </a:rPr>
              <a:t>of humanities majors, it might cut down on engineering </a:t>
            </a:r>
            <a:r>
              <a:rPr lang="en-US" altLang="zh-CN" sz="2400" dirty="0">
                <a:solidFill>
                  <a:srgbClr val="C00000"/>
                </a:solidFill>
                <a:latin typeface="Calibri" panose="020F0502020204030204" pitchFamily="34" charset="0"/>
                <a:cs typeface="Calibri" panose="020F0502020204030204" pitchFamily="34" charset="0"/>
              </a:rPr>
              <a:t>groupthink</a:t>
            </a:r>
            <a:r>
              <a:rPr lang="en-US" altLang="zh-CN" sz="2400" dirty="0">
                <a:latin typeface="Calibri" panose="020F0502020204030204" pitchFamily="34" charset="0"/>
                <a:cs typeface="Calibri" panose="020F0502020204030204" pitchFamily="34" charset="0"/>
              </a:rPr>
              <a:t>. (Para 3) </a:t>
            </a:r>
          </a:p>
          <a:p>
            <a:pPr>
              <a:lnSpc>
                <a:spcPct val="140000"/>
              </a:lnSpc>
            </a:pPr>
            <a:r>
              <a:rPr lang="en-US" altLang="zh-CN" sz="2400" dirty="0">
                <a:solidFill>
                  <a:srgbClr val="C00000"/>
                </a:solidFill>
                <a:latin typeface="Calibri" panose="020F0502020204030204" pitchFamily="34" charset="0"/>
                <a:cs typeface="Calibri" panose="020F0502020204030204" pitchFamily="34" charset="0"/>
              </a:rPr>
              <a:t>lunatic fringe</a:t>
            </a:r>
            <a:r>
              <a:rPr lang="en-US" altLang="zh-CN" sz="2400" dirty="0">
                <a:latin typeface="Calibri" panose="020F0502020204030204" pitchFamily="34" charset="0"/>
                <a:cs typeface="Calibri" panose="020F0502020204030204" pitchFamily="34" charset="0"/>
              </a:rPr>
              <a:t>: The most extreme members or portion of a larger group of people. </a:t>
            </a:r>
          </a:p>
          <a:p>
            <a:pPr>
              <a:lnSpc>
                <a:spcPct val="140000"/>
              </a:lnSpc>
            </a:pPr>
            <a:r>
              <a:rPr lang="en-US" altLang="zh-CN" sz="2400" dirty="0">
                <a:latin typeface="Calibri" panose="020F0502020204030204" pitchFamily="34" charset="0"/>
                <a:cs typeface="Calibri" panose="020F0502020204030204" pitchFamily="34" charset="0"/>
              </a:rPr>
              <a:t>It is used for humorous effect here. </a:t>
            </a:r>
          </a:p>
          <a:p>
            <a:pPr>
              <a:lnSpc>
                <a:spcPct val="140000"/>
              </a:lnSpc>
            </a:pPr>
            <a:r>
              <a:rPr lang="en-US" altLang="zh-CN" sz="2400" dirty="0">
                <a:solidFill>
                  <a:srgbClr val="C00000"/>
                </a:solidFill>
                <a:latin typeface="Calibri" panose="020F0502020204030204" pitchFamily="34" charset="0"/>
                <a:cs typeface="Calibri" panose="020F0502020204030204" pitchFamily="34" charset="0"/>
              </a:rPr>
              <a:t>groupthink</a:t>
            </a:r>
            <a:r>
              <a:rPr lang="en-US" altLang="zh-CN" sz="2400" dirty="0">
                <a:latin typeface="Calibri" panose="020F0502020204030204" pitchFamily="34" charset="0"/>
                <a:cs typeface="Calibri" panose="020F0502020204030204" pitchFamily="34" charset="0"/>
              </a:rPr>
              <a:t>: A tendency within organizations or society to promote or establish the view of the predominant group and discourage creativity, independent thinking, and/or individual responsibility. </a:t>
            </a:r>
          </a:p>
        </p:txBody>
      </p:sp>
      <p:pic>
        <p:nvPicPr>
          <p:cNvPr id="5" name="图片 4"/>
          <p:cNvPicPr>
            <a:picLocks noChangeAspect="1"/>
          </p:cNvPicPr>
          <p:nvPr/>
        </p:nvPicPr>
        <p:blipFill>
          <a:blip r:embed="rId2"/>
          <a:stretch>
            <a:fillRect/>
          </a:stretch>
        </p:blipFill>
        <p:spPr>
          <a:xfrm>
            <a:off x="786002" y="1750193"/>
            <a:ext cx="640936" cy="562294"/>
          </a:xfrm>
          <a:prstGeom prst="rect">
            <a:avLst/>
          </a:prstGeom>
        </p:spPr>
      </p:pic>
      <p:grpSp>
        <p:nvGrpSpPr>
          <p:cNvPr id="17" name="组合 16"/>
          <p:cNvGrpSpPr/>
          <p:nvPr/>
        </p:nvGrpSpPr>
        <p:grpSpPr>
          <a:xfrm>
            <a:off x="867550" y="283464"/>
            <a:ext cx="1179420" cy="1051559"/>
            <a:chOff x="1313" y="323"/>
            <a:chExt cx="2280" cy="2032"/>
          </a:xfrm>
        </p:grpSpPr>
        <p:grpSp>
          <p:nvGrpSpPr>
            <p:cNvPr id="18" name="组合 158"/>
            <p:cNvGrpSpPr/>
            <p:nvPr/>
          </p:nvGrpSpPr>
          <p:grpSpPr>
            <a:xfrm>
              <a:off x="1313" y="323"/>
              <a:ext cx="2280" cy="2032"/>
              <a:chOff x="3720691" y="2824413"/>
              <a:chExt cx="1341120" cy="1209172"/>
            </a:xfrm>
          </p:grpSpPr>
          <p:sp>
            <p:nvSpPr>
              <p:cNvPr id="21"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2"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9"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0" name="图片 19"/>
            <p:cNvPicPr>
              <a:picLocks noChangeAspect="1"/>
            </p:cNvPicPr>
            <p:nvPr/>
          </p:nvPicPr>
          <p:blipFill>
            <a:blip r:embed="rId3"/>
            <a:stretch>
              <a:fillRect/>
            </a:stretch>
          </p:blipFill>
          <p:spPr>
            <a:xfrm>
              <a:off x="1635" y="568"/>
              <a:ext cx="1538" cy="1537"/>
            </a:xfrm>
            <a:prstGeom prst="rect">
              <a:avLst/>
            </a:prstGeom>
            <a:noFill/>
            <a:ln w="9525">
              <a:noFill/>
            </a:ln>
          </p:spPr>
        </p:pic>
      </p:grpSp>
    </p:spTree>
    <p:extLst>
      <p:ext uri="{BB962C8B-B14F-4D97-AF65-F5344CB8AC3E}">
        <p14:creationId xmlns:p14="http://schemas.microsoft.com/office/powerpoint/2010/main" val="415919691"/>
      </p:ext>
    </p:extLst>
  </p:cSld>
  <p:clrMapOvr>
    <a:masterClrMapping/>
  </p:clrMapOvr>
  <p:transition>
    <p:random/>
  </p:transition>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39903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B</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Text Analysis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691516" y="1678305"/>
            <a:ext cx="10375878" cy="2492990"/>
          </a:xfrm>
          <a:prstGeom prst="rect">
            <a:avLst/>
          </a:prstGeom>
          <a:noFill/>
        </p:spPr>
        <p:txBody>
          <a:bodyPr wrap="square">
            <a:spAutoFit/>
          </a:bodyPr>
          <a:lstStyle/>
          <a:p>
            <a:pPr marL="342900" indent="-342900" algn="l">
              <a:buFont typeface="Wingdings" panose="05000000000000000000" pitchFamily="2" charset="2"/>
              <a:buChar char="u"/>
            </a:pPr>
            <a:endParaRPr lang="en-US" altLang="zh-CN" sz="2400" dirty="0">
              <a:latin typeface="Calibri" panose="020F0502020204030204" pitchFamily="34" charset="0"/>
              <a:ea typeface="宋体" panose="02010600030101010101" pitchFamily="2" charset="-122"/>
              <a:cs typeface="Calibri" panose="020F0502020204030204" pitchFamily="34" charset="0"/>
            </a:endParaRPr>
          </a:p>
          <a:p>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rgbClr val="874694"/>
                </a:solidFill>
                <a:latin typeface="Calibri" panose="020F0502020204030204" pitchFamily="34" charset="0"/>
                <a:ea typeface="宋体" panose="02010600030101010101" pitchFamily="2" charset="-122"/>
                <a:cs typeface="Calibri" panose="020F0502020204030204" pitchFamily="34" charset="0"/>
              </a:rPr>
              <a:t>Zooming in</a:t>
            </a:r>
          </a:p>
          <a:p>
            <a:pPr>
              <a:lnSpc>
                <a:spcPct val="150000"/>
              </a:lnSpc>
            </a:pPr>
            <a:endParaRPr lang="en-US" altLang="zh-CN" sz="2400" dirty="0">
              <a:latin typeface="Calibri" panose="020F0502020204030204" pitchFamily="34" charset="0"/>
              <a:cs typeface="Calibri" panose="020F0502020204030204" pitchFamily="34" charset="0"/>
            </a:endParaRPr>
          </a:p>
          <a:p>
            <a:pPr>
              <a:lnSpc>
                <a:spcPct val="150000"/>
              </a:lnSpc>
            </a:pPr>
            <a:r>
              <a:rPr lang="en-US" altLang="zh-CN" sz="2400" dirty="0">
                <a:latin typeface="Calibri" panose="020F0502020204030204" pitchFamily="34" charset="0"/>
                <a:cs typeface="Calibri" panose="020F0502020204030204" pitchFamily="34" charset="0"/>
              </a:rPr>
              <a:t>6. My first project could hardly have been worse. (Para 4) </a:t>
            </a:r>
          </a:p>
          <a:p>
            <a:pPr>
              <a:lnSpc>
                <a:spcPct val="150000"/>
              </a:lnSpc>
            </a:pPr>
            <a:r>
              <a:rPr lang="en-US" altLang="zh-CN" sz="2400" dirty="0">
                <a:solidFill>
                  <a:srgbClr val="C00000"/>
                </a:solidFill>
                <a:latin typeface="Calibri" panose="020F0502020204030204" pitchFamily="34" charset="0"/>
                <a:cs typeface="Calibri" panose="020F0502020204030204" pitchFamily="34" charset="0"/>
              </a:rPr>
              <a:t>Paraphrase</a:t>
            </a:r>
            <a:r>
              <a:rPr lang="en-US" altLang="zh-CN" sz="2400" dirty="0">
                <a:latin typeface="Calibri" panose="020F0502020204030204" pitchFamily="34" charset="0"/>
                <a:cs typeface="Calibri" panose="020F0502020204030204" pitchFamily="34" charset="0"/>
              </a:rPr>
              <a:t>: My first project was the worst one ever. </a:t>
            </a:r>
          </a:p>
        </p:txBody>
      </p:sp>
      <p:pic>
        <p:nvPicPr>
          <p:cNvPr id="5" name="图片 4"/>
          <p:cNvPicPr>
            <a:picLocks noChangeAspect="1"/>
          </p:cNvPicPr>
          <p:nvPr/>
        </p:nvPicPr>
        <p:blipFill>
          <a:blip r:embed="rId2"/>
          <a:stretch>
            <a:fillRect/>
          </a:stretch>
        </p:blipFill>
        <p:spPr>
          <a:xfrm>
            <a:off x="786002" y="1949889"/>
            <a:ext cx="640936" cy="562294"/>
          </a:xfrm>
          <a:prstGeom prst="rect">
            <a:avLst/>
          </a:prstGeom>
        </p:spPr>
      </p:pic>
      <p:grpSp>
        <p:nvGrpSpPr>
          <p:cNvPr id="17" name="组合 16"/>
          <p:cNvGrpSpPr/>
          <p:nvPr/>
        </p:nvGrpSpPr>
        <p:grpSpPr>
          <a:xfrm>
            <a:off x="867550" y="283464"/>
            <a:ext cx="1179420" cy="1051559"/>
            <a:chOff x="1313" y="323"/>
            <a:chExt cx="2280" cy="2032"/>
          </a:xfrm>
        </p:grpSpPr>
        <p:grpSp>
          <p:nvGrpSpPr>
            <p:cNvPr id="18" name="组合 158"/>
            <p:cNvGrpSpPr/>
            <p:nvPr/>
          </p:nvGrpSpPr>
          <p:grpSpPr>
            <a:xfrm>
              <a:off x="1313" y="323"/>
              <a:ext cx="2280" cy="2032"/>
              <a:chOff x="3720691" y="2824413"/>
              <a:chExt cx="1341120" cy="1209172"/>
            </a:xfrm>
          </p:grpSpPr>
          <p:sp>
            <p:nvSpPr>
              <p:cNvPr id="21"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2"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9"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0" name="图片 19"/>
            <p:cNvPicPr>
              <a:picLocks noChangeAspect="1"/>
            </p:cNvPicPr>
            <p:nvPr/>
          </p:nvPicPr>
          <p:blipFill>
            <a:blip r:embed="rId3"/>
            <a:stretch>
              <a:fillRect/>
            </a:stretch>
          </p:blipFill>
          <p:spPr>
            <a:xfrm>
              <a:off x="1635" y="568"/>
              <a:ext cx="1538" cy="1537"/>
            </a:xfrm>
            <a:prstGeom prst="rect">
              <a:avLst/>
            </a:prstGeom>
            <a:noFill/>
            <a:ln w="9525">
              <a:noFill/>
            </a:ln>
          </p:spPr>
        </p:pic>
      </p:grpSp>
    </p:spTree>
    <p:extLst>
      <p:ext uri="{BB962C8B-B14F-4D97-AF65-F5344CB8AC3E}">
        <p14:creationId xmlns:p14="http://schemas.microsoft.com/office/powerpoint/2010/main" val="1938408109"/>
      </p:ext>
    </p:extLst>
  </p:cSld>
  <p:clrMapOvr>
    <a:masterClrMapping/>
  </p:clrMapOvr>
  <p:transition>
    <p:random/>
  </p:transition>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39903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B</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Text Analysis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691516" y="1405036"/>
            <a:ext cx="10375878" cy="4708981"/>
          </a:xfrm>
          <a:prstGeom prst="rect">
            <a:avLst/>
          </a:prstGeom>
          <a:noFill/>
        </p:spPr>
        <p:txBody>
          <a:bodyPr wrap="square">
            <a:spAutoFit/>
          </a:bodyPr>
          <a:lstStyle/>
          <a:p>
            <a:pPr marL="342900" indent="-342900" algn="l">
              <a:buFont typeface="Wingdings" panose="05000000000000000000" pitchFamily="2" charset="2"/>
              <a:buChar char="u"/>
            </a:pPr>
            <a:endParaRPr lang="en-US" altLang="zh-CN" sz="2400" dirty="0">
              <a:latin typeface="Calibri" panose="020F0502020204030204" pitchFamily="34" charset="0"/>
              <a:ea typeface="宋体" panose="02010600030101010101" pitchFamily="2" charset="-122"/>
              <a:cs typeface="Calibri" panose="020F0502020204030204" pitchFamily="34" charset="0"/>
            </a:endParaRPr>
          </a:p>
          <a:p>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rgbClr val="874694"/>
                </a:solidFill>
                <a:latin typeface="Calibri" panose="020F0502020204030204" pitchFamily="34" charset="0"/>
                <a:ea typeface="宋体" panose="02010600030101010101" pitchFamily="2" charset="-122"/>
                <a:cs typeface="Calibri" panose="020F0502020204030204" pitchFamily="34" charset="0"/>
              </a:rPr>
              <a:t>Zooming in</a:t>
            </a:r>
          </a:p>
          <a:p>
            <a:pPr>
              <a:lnSpc>
                <a:spcPct val="150000"/>
              </a:lnSpc>
            </a:pPr>
            <a:r>
              <a:rPr lang="en-US" altLang="zh-CN" sz="2400" dirty="0">
                <a:latin typeface="Calibri" panose="020F0502020204030204" pitchFamily="34" charset="0"/>
                <a:cs typeface="Calibri" panose="020F0502020204030204" pitchFamily="34" charset="0"/>
              </a:rPr>
              <a:t>7. We (mostly engineers, with a spritzing of humanities majors) </a:t>
            </a:r>
            <a:r>
              <a:rPr lang="en-US" altLang="zh-CN" sz="2400" dirty="0">
                <a:solidFill>
                  <a:srgbClr val="C00000"/>
                </a:solidFill>
                <a:latin typeface="Calibri" panose="020F0502020204030204" pitchFamily="34" charset="0"/>
                <a:cs typeface="Calibri" panose="020F0502020204030204" pitchFamily="34" charset="0"/>
              </a:rPr>
              <a:t>were attached to an enormous cellular carrier</a:t>
            </a:r>
            <a:r>
              <a:rPr lang="en-US" altLang="zh-CN" sz="2400" dirty="0">
                <a:latin typeface="Calibri" panose="020F0502020204030204" pitchFamily="34" charset="0"/>
                <a:cs typeface="Calibri" panose="020F0502020204030204" pitchFamily="34" charset="0"/>
              </a:rPr>
              <a:t>. (Para 4) </a:t>
            </a:r>
          </a:p>
          <a:p>
            <a:pPr>
              <a:lnSpc>
                <a:spcPct val="150000"/>
              </a:lnSpc>
            </a:pPr>
            <a:r>
              <a:rPr lang="en-US" altLang="zh-CN" sz="2400" dirty="0">
                <a:solidFill>
                  <a:srgbClr val="C00000"/>
                </a:solidFill>
                <a:latin typeface="Calibri" panose="020F0502020204030204" pitchFamily="34" charset="0"/>
                <a:cs typeface="Calibri" panose="020F0502020204030204" pitchFamily="34" charset="0"/>
              </a:rPr>
              <a:t>be attached to sth./sb</a:t>
            </a:r>
            <a:r>
              <a:rPr lang="en-US" altLang="zh-CN" sz="2400" dirty="0">
                <a:latin typeface="Calibri" panose="020F0502020204030204" pitchFamily="34" charset="0"/>
                <a:cs typeface="Calibri" panose="020F0502020204030204" pitchFamily="34" charset="0"/>
              </a:rPr>
              <a:t>.: to work with an organization or a group of people, often only for a short time </a:t>
            </a:r>
          </a:p>
          <a:p>
            <a:pPr>
              <a:lnSpc>
                <a:spcPct val="150000"/>
              </a:lnSpc>
            </a:pPr>
            <a:r>
              <a:rPr lang="en-US" altLang="zh-CN" sz="2400" i="1" dirty="0">
                <a:latin typeface="Calibri" panose="020F0502020204030204" pitchFamily="34" charset="0"/>
                <a:cs typeface="Calibri" panose="020F0502020204030204" pitchFamily="34" charset="0"/>
              </a:rPr>
              <a:t>e.g. </a:t>
            </a:r>
            <a:r>
              <a:rPr lang="en-US" altLang="zh-CN" sz="2400" dirty="0">
                <a:latin typeface="Calibri" panose="020F0502020204030204" pitchFamily="34" charset="0"/>
                <a:cs typeface="Calibri" panose="020F0502020204030204" pitchFamily="34" charset="0"/>
              </a:rPr>
              <a:t>Teddy has attached himself to the drama club this semester.</a:t>
            </a:r>
          </a:p>
          <a:p>
            <a:pPr>
              <a:lnSpc>
                <a:spcPct val="150000"/>
              </a:lnSpc>
            </a:pPr>
            <a:r>
              <a:rPr lang="en-US" altLang="zh-CN" sz="2400" dirty="0">
                <a:latin typeface="Calibri" panose="020F0502020204030204" pitchFamily="34" charset="0"/>
                <a:cs typeface="Calibri" panose="020F0502020204030204" pitchFamily="34" charset="0"/>
              </a:rPr>
              <a:t>The phrase also means “like sth./sb. very much”. </a:t>
            </a:r>
          </a:p>
          <a:p>
            <a:pPr>
              <a:lnSpc>
                <a:spcPct val="150000"/>
              </a:lnSpc>
            </a:pPr>
            <a:r>
              <a:rPr lang="en-US" altLang="zh-CN" sz="2400" i="1" dirty="0">
                <a:latin typeface="Calibri" panose="020F0502020204030204" pitchFamily="34" charset="0"/>
                <a:cs typeface="Calibri" panose="020F0502020204030204" pitchFamily="34" charset="0"/>
              </a:rPr>
              <a:t>e.g. </a:t>
            </a:r>
            <a:r>
              <a:rPr lang="en-US" altLang="zh-CN" sz="2400" dirty="0">
                <a:latin typeface="Calibri" panose="020F0502020204030204" pitchFamily="34" charset="0"/>
                <a:cs typeface="Calibri" panose="020F0502020204030204" pitchFamily="34" charset="0"/>
              </a:rPr>
              <a:t>The children are very much attached to their grandparents. </a:t>
            </a:r>
          </a:p>
        </p:txBody>
      </p:sp>
      <p:pic>
        <p:nvPicPr>
          <p:cNvPr id="5" name="图片 4"/>
          <p:cNvPicPr>
            <a:picLocks noChangeAspect="1"/>
          </p:cNvPicPr>
          <p:nvPr/>
        </p:nvPicPr>
        <p:blipFill>
          <a:blip r:embed="rId2"/>
          <a:stretch>
            <a:fillRect/>
          </a:stretch>
        </p:blipFill>
        <p:spPr>
          <a:xfrm>
            <a:off x="786002" y="1676620"/>
            <a:ext cx="640936" cy="562294"/>
          </a:xfrm>
          <a:prstGeom prst="rect">
            <a:avLst/>
          </a:prstGeom>
        </p:spPr>
      </p:pic>
      <p:grpSp>
        <p:nvGrpSpPr>
          <p:cNvPr id="17" name="组合 16"/>
          <p:cNvGrpSpPr/>
          <p:nvPr/>
        </p:nvGrpSpPr>
        <p:grpSpPr>
          <a:xfrm>
            <a:off x="867550" y="283464"/>
            <a:ext cx="1179420" cy="1051559"/>
            <a:chOff x="1313" y="323"/>
            <a:chExt cx="2280" cy="2032"/>
          </a:xfrm>
        </p:grpSpPr>
        <p:grpSp>
          <p:nvGrpSpPr>
            <p:cNvPr id="18" name="组合 158"/>
            <p:cNvGrpSpPr/>
            <p:nvPr/>
          </p:nvGrpSpPr>
          <p:grpSpPr>
            <a:xfrm>
              <a:off x="1313" y="323"/>
              <a:ext cx="2280" cy="2032"/>
              <a:chOff x="3720691" y="2824413"/>
              <a:chExt cx="1341120" cy="1209172"/>
            </a:xfrm>
          </p:grpSpPr>
          <p:sp>
            <p:nvSpPr>
              <p:cNvPr id="21"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2"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9"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0" name="图片 19"/>
            <p:cNvPicPr>
              <a:picLocks noChangeAspect="1"/>
            </p:cNvPicPr>
            <p:nvPr/>
          </p:nvPicPr>
          <p:blipFill>
            <a:blip r:embed="rId3"/>
            <a:stretch>
              <a:fillRect/>
            </a:stretch>
          </p:blipFill>
          <p:spPr>
            <a:xfrm>
              <a:off x="1635" y="568"/>
              <a:ext cx="1538" cy="1537"/>
            </a:xfrm>
            <a:prstGeom prst="rect">
              <a:avLst/>
            </a:prstGeom>
            <a:noFill/>
            <a:ln w="9525">
              <a:noFill/>
            </a:ln>
          </p:spPr>
        </p:pic>
      </p:grpSp>
    </p:spTree>
    <p:extLst>
      <p:ext uri="{BB962C8B-B14F-4D97-AF65-F5344CB8AC3E}">
        <p14:creationId xmlns:p14="http://schemas.microsoft.com/office/powerpoint/2010/main" val="3200915417"/>
      </p:ext>
    </p:extLst>
  </p:cSld>
  <p:clrMapOvr>
    <a:masterClrMapping/>
  </p:clrMapOvr>
  <p:transition>
    <p:random/>
  </p:transition>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39903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B</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Text Analysis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691515" y="1678305"/>
            <a:ext cx="10738485" cy="2805063"/>
          </a:xfrm>
          <a:prstGeom prst="rect">
            <a:avLst/>
          </a:prstGeom>
          <a:noFill/>
        </p:spPr>
        <p:txBody>
          <a:bodyPr wrap="square">
            <a:spAutoFit/>
          </a:bodyPr>
          <a:lstStyle/>
          <a:p>
            <a:pPr marL="342900" indent="-342900" algn="l">
              <a:buFont typeface="Wingdings" panose="05000000000000000000" pitchFamily="2" charset="2"/>
              <a:buChar char="u"/>
            </a:pPr>
            <a:endParaRPr lang="en-US" altLang="zh-CN" sz="2400" dirty="0">
              <a:latin typeface="Calibri" panose="020F0502020204030204" pitchFamily="34" charset="0"/>
              <a:ea typeface="宋体" panose="02010600030101010101" pitchFamily="2" charset="-122"/>
              <a:cs typeface="Calibri" panose="020F0502020204030204" pitchFamily="34" charset="0"/>
            </a:endParaRPr>
          </a:p>
          <a:p>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a:solidFill>
                  <a:srgbClr val="874694"/>
                </a:solidFill>
                <a:latin typeface="Calibri" panose="020F0502020204030204" pitchFamily="34" charset="0"/>
                <a:ea typeface="宋体" panose="02010600030101010101" pitchFamily="2" charset="-122"/>
                <a:cs typeface="Calibri" panose="020F0502020204030204" pitchFamily="34" charset="0"/>
              </a:rPr>
              <a:t>Zooming in</a:t>
            </a:r>
          </a:p>
          <a:p>
            <a:endParaRPr lang="en-US" altLang="zh-CN" sz="2400" b="1" dirty="0">
              <a:solidFill>
                <a:srgbClr val="874694"/>
              </a:solidFill>
              <a:latin typeface="Calibri" panose="020F0502020204030204" pitchFamily="34" charset="0"/>
              <a:ea typeface="宋体" panose="02010600030101010101" pitchFamily="2" charset="-122"/>
              <a:cs typeface="Calibri" panose="020F0502020204030204" pitchFamily="34" charset="0"/>
            </a:endParaRPr>
          </a:p>
          <a:p>
            <a:pPr>
              <a:lnSpc>
                <a:spcPct val="150000"/>
              </a:lnSpc>
            </a:pPr>
            <a:r>
              <a:rPr lang="en-US" altLang="zh-CN" sz="2400" dirty="0">
                <a:latin typeface="Calibri" panose="020F0502020204030204" pitchFamily="34" charset="0"/>
                <a:cs typeface="Calibri" panose="020F0502020204030204" pitchFamily="34" charset="0"/>
              </a:rPr>
              <a:t>8. ... a thing that </a:t>
            </a:r>
            <a:r>
              <a:rPr lang="en-US" altLang="zh-CN" sz="2400" dirty="0">
                <a:solidFill>
                  <a:srgbClr val="C00000"/>
                </a:solidFill>
                <a:latin typeface="Calibri" panose="020F0502020204030204" pitchFamily="34" charset="0"/>
                <a:cs typeface="Calibri" panose="020F0502020204030204" pitchFamily="34" charset="0"/>
              </a:rPr>
              <a:t>rivaled</a:t>
            </a:r>
            <a:r>
              <a:rPr lang="en-US" altLang="zh-CN" sz="2400" dirty="0">
                <a:latin typeface="Calibri" panose="020F0502020204030204" pitchFamily="34" charset="0"/>
                <a:cs typeface="Calibri" panose="020F0502020204030204" pitchFamily="34" charset="0"/>
              </a:rPr>
              <a:t> maritime law in its complexity. (Para 4) </a:t>
            </a:r>
          </a:p>
          <a:p>
            <a:pPr>
              <a:lnSpc>
                <a:spcPct val="150000"/>
              </a:lnSpc>
            </a:pPr>
            <a:r>
              <a:rPr lang="en-US" altLang="zh-CN" sz="2400" dirty="0">
                <a:solidFill>
                  <a:srgbClr val="C00000"/>
                </a:solidFill>
                <a:latin typeface="Calibri" panose="020F0502020204030204" pitchFamily="34" charset="0"/>
                <a:cs typeface="Calibri" panose="020F0502020204030204" pitchFamily="34" charset="0"/>
              </a:rPr>
              <a:t>rival</a:t>
            </a:r>
            <a:r>
              <a:rPr lang="en-US" altLang="zh-CN" sz="2400" dirty="0">
                <a:latin typeface="Calibri" panose="020F0502020204030204" pitchFamily="34" charset="0"/>
                <a:cs typeface="Calibri" panose="020F0502020204030204" pitchFamily="34" charset="0"/>
              </a:rPr>
              <a:t>: to be as good, clever, beautiful, etc. as someone or something else </a:t>
            </a:r>
          </a:p>
          <a:p>
            <a:pPr>
              <a:lnSpc>
                <a:spcPct val="150000"/>
              </a:lnSpc>
            </a:pPr>
            <a:r>
              <a:rPr lang="en-US" altLang="zh-CN" sz="2400" i="1" dirty="0">
                <a:latin typeface="Calibri" panose="020F0502020204030204" pitchFamily="34" charset="0"/>
                <a:cs typeface="Calibri" panose="020F0502020204030204" pitchFamily="34" charset="0"/>
              </a:rPr>
              <a:t>e.g. </a:t>
            </a:r>
            <a:r>
              <a:rPr lang="en-US" altLang="zh-CN" sz="2400" dirty="0">
                <a:latin typeface="Calibri" panose="020F0502020204030204" pitchFamily="34" charset="0"/>
                <a:cs typeface="Calibri" panose="020F0502020204030204" pitchFamily="34" charset="0"/>
              </a:rPr>
              <a:t>No computer can rival a human brain in complexity. </a:t>
            </a:r>
          </a:p>
        </p:txBody>
      </p:sp>
      <p:pic>
        <p:nvPicPr>
          <p:cNvPr id="5" name="图片 4"/>
          <p:cNvPicPr>
            <a:picLocks noChangeAspect="1"/>
          </p:cNvPicPr>
          <p:nvPr/>
        </p:nvPicPr>
        <p:blipFill>
          <a:blip r:embed="rId2"/>
          <a:stretch>
            <a:fillRect/>
          </a:stretch>
        </p:blipFill>
        <p:spPr>
          <a:xfrm>
            <a:off x="786002" y="1949889"/>
            <a:ext cx="640936" cy="562294"/>
          </a:xfrm>
          <a:prstGeom prst="rect">
            <a:avLst/>
          </a:prstGeom>
        </p:spPr>
      </p:pic>
      <p:grpSp>
        <p:nvGrpSpPr>
          <p:cNvPr id="17" name="组合 16"/>
          <p:cNvGrpSpPr/>
          <p:nvPr/>
        </p:nvGrpSpPr>
        <p:grpSpPr>
          <a:xfrm>
            <a:off x="867550" y="283464"/>
            <a:ext cx="1179420" cy="1051559"/>
            <a:chOff x="1313" y="323"/>
            <a:chExt cx="2280" cy="2032"/>
          </a:xfrm>
        </p:grpSpPr>
        <p:grpSp>
          <p:nvGrpSpPr>
            <p:cNvPr id="18" name="组合 158"/>
            <p:cNvGrpSpPr/>
            <p:nvPr/>
          </p:nvGrpSpPr>
          <p:grpSpPr>
            <a:xfrm>
              <a:off x="1313" y="323"/>
              <a:ext cx="2280" cy="2032"/>
              <a:chOff x="3720691" y="2824413"/>
              <a:chExt cx="1341120" cy="1209172"/>
            </a:xfrm>
          </p:grpSpPr>
          <p:sp>
            <p:nvSpPr>
              <p:cNvPr id="21"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2"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9"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0" name="图片 19"/>
            <p:cNvPicPr>
              <a:picLocks noChangeAspect="1"/>
            </p:cNvPicPr>
            <p:nvPr/>
          </p:nvPicPr>
          <p:blipFill>
            <a:blip r:embed="rId3"/>
            <a:stretch>
              <a:fillRect/>
            </a:stretch>
          </p:blipFill>
          <p:spPr>
            <a:xfrm>
              <a:off x="1635" y="568"/>
              <a:ext cx="1538" cy="1537"/>
            </a:xfrm>
            <a:prstGeom prst="rect">
              <a:avLst/>
            </a:prstGeom>
            <a:noFill/>
            <a:ln w="9525">
              <a:noFill/>
            </a:ln>
          </p:spPr>
        </p:pic>
      </p:grpSp>
    </p:spTree>
    <p:extLst>
      <p:ext uri="{BB962C8B-B14F-4D97-AF65-F5344CB8AC3E}">
        <p14:creationId xmlns:p14="http://schemas.microsoft.com/office/powerpoint/2010/main" val="3751769646"/>
      </p:ext>
    </p:extLst>
  </p:cSld>
  <p:clrMapOvr>
    <a:masterClrMapping/>
  </p:clrMapOvr>
  <p:transition>
    <p:random/>
  </p:transition>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39903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B</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Text Analysis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691515" y="1405037"/>
            <a:ext cx="10738485" cy="4708981"/>
          </a:xfrm>
          <a:prstGeom prst="rect">
            <a:avLst/>
          </a:prstGeom>
          <a:noFill/>
        </p:spPr>
        <p:txBody>
          <a:bodyPr wrap="square">
            <a:spAutoFit/>
          </a:bodyPr>
          <a:lstStyle/>
          <a:p>
            <a:pPr marL="342900" indent="-342900" algn="l">
              <a:buFont typeface="Wingdings" panose="05000000000000000000" pitchFamily="2" charset="2"/>
              <a:buChar char="u"/>
            </a:pPr>
            <a:endParaRPr lang="en-US" altLang="zh-CN" sz="2400" dirty="0">
              <a:latin typeface="Calibri" panose="020F0502020204030204" pitchFamily="34" charset="0"/>
              <a:ea typeface="宋体" panose="02010600030101010101" pitchFamily="2" charset="-122"/>
              <a:cs typeface="Calibri" panose="020F0502020204030204" pitchFamily="34" charset="0"/>
            </a:endParaRPr>
          </a:p>
          <a:p>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rgbClr val="874694"/>
                </a:solidFill>
                <a:latin typeface="Calibri" panose="020F0502020204030204" pitchFamily="34" charset="0"/>
                <a:ea typeface="宋体" panose="02010600030101010101" pitchFamily="2" charset="-122"/>
                <a:cs typeface="Calibri" panose="020F0502020204030204" pitchFamily="34" charset="0"/>
              </a:rPr>
              <a:t>Zooming in</a:t>
            </a:r>
          </a:p>
          <a:p>
            <a:pPr>
              <a:lnSpc>
                <a:spcPct val="150000"/>
              </a:lnSpc>
            </a:pPr>
            <a:r>
              <a:rPr lang="en-US" altLang="zh-CN" sz="2400" dirty="0"/>
              <a:t>9. </a:t>
            </a:r>
            <a:r>
              <a:rPr lang="en-US" altLang="zh-CN" sz="2400" dirty="0">
                <a:latin typeface="Calibri" panose="020F0502020204030204" pitchFamily="34" charset="0"/>
                <a:cs typeface="Calibri" panose="020F0502020204030204" pitchFamily="34" charset="0"/>
              </a:rPr>
              <a:t>I </a:t>
            </a:r>
            <a:r>
              <a:rPr lang="en-US" altLang="zh-CN" sz="2400" dirty="0">
                <a:solidFill>
                  <a:srgbClr val="C00000"/>
                </a:solidFill>
                <a:latin typeface="Calibri" panose="020F0502020204030204" pitchFamily="34" charset="0"/>
                <a:cs typeface="Calibri" panose="020F0502020204030204" pitchFamily="34" charset="0"/>
              </a:rPr>
              <a:t>was assigned to </a:t>
            </a:r>
            <a:r>
              <a:rPr lang="en-US" altLang="zh-CN" sz="2400" dirty="0">
                <a:latin typeface="Calibri" panose="020F0502020204030204" pitchFamily="34" charset="0"/>
                <a:cs typeface="Calibri" panose="020F0502020204030204" pitchFamily="34" charset="0"/>
              </a:rPr>
              <a:t>a team charged with one of the </a:t>
            </a:r>
            <a:r>
              <a:rPr lang="en-US" altLang="zh-CN" sz="2400" dirty="0">
                <a:solidFill>
                  <a:srgbClr val="C00000"/>
                </a:solidFill>
                <a:latin typeface="Calibri" panose="020F0502020204030204" pitchFamily="34" charset="0"/>
                <a:cs typeface="Calibri" panose="020F0502020204030204" pitchFamily="34" charset="0"/>
              </a:rPr>
              <a:t>hairier</a:t>
            </a:r>
            <a:r>
              <a:rPr lang="en-US" altLang="zh-CN" sz="2400" dirty="0">
                <a:latin typeface="Calibri" panose="020F0502020204030204" pitchFamily="34" charset="0"/>
                <a:cs typeface="Calibri" panose="020F0502020204030204" pitchFamily="34" charset="0"/>
              </a:rPr>
              <a:t> programs in the system, ... (Para 5) </a:t>
            </a:r>
          </a:p>
          <a:p>
            <a:pPr>
              <a:lnSpc>
                <a:spcPct val="150000"/>
              </a:lnSpc>
            </a:pPr>
            <a:r>
              <a:rPr lang="en-US" altLang="zh-CN" sz="2400" dirty="0">
                <a:solidFill>
                  <a:srgbClr val="C00000"/>
                </a:solidFill>
                <a:latin typeface="Calibri" panose="020F0502020204030204" pitchFamily="34" charset="0"/>
                <a:cs typeface="Calibri" panose="020F0502020204030204" pitchFamily="34" charset="0"/>
              </a:rPr>
              <a:t>be assigned to</a:t>
            </a:r>
            <a:r>
              <a:rPr lang="en-US" altLang="zh-CN" sz="2400" dirty="0">
                <a:latin typeface="Calibri" panose="020F0502020204030204" pitchFamily="34" charset="0"/>
                <a:cs typeface="Calibri" panose="020F0502020204030204" pitchFamily="34" charset="0"/>
              </a:rPr>
              <a:t>: to be sent somewhere to do a job </a:t>
            </a:r>
          </a:p>
          <a:p>
            <a:pPr>
              <a:lnSpc>
                <a:spcPct val="150000"/>
              </a:lnSpc>
            </a:pPr>
            <a:r>
              <a:rPr lang="en-US" altLang="zh-CN" sz="2400" i="1" dirty="0">
                <a:latin typeface="Calibri" panose="020F0502020204030204" pitchFamily="34" charset="0"/>
                <a:cs typeface="Calibri" panose="020F0502020204030204" pitchFamily="34" charset="0"/>
              </a:rPr>
              <a:t>e.g. </a:t>
            </a:r>
            <a:r>
              <a:rPr lang="en-US" altLang="zh-CN" sz="2400" dirty="0">
                <a:latin typeface="Calibri" panose="020F0502020204030204" pitchFamily="34" charset="0"/>
                <a:cs typeface="Calibri" panose="020F0502020204030204" pitchFamily="34" charset="0"/>
              </a:rPr>
              <a:t>She was assigned to the newspaper's Berlin office. </a:t>
            </a:r>
          </a:p>
          <a:p>
            <a:pPr>
              <a:lnSpc>
                <a:spcPct val="150000"/>
              </a:lnSpc>
            </a:pPr>
            <a:r>
              <a:rPr lang="en-US" altLang="zh-CN" sz="2400" dirty="0">
                <a:solidFill>
                  <a:srgbClr val="C00000"/>
                </a:solidFill>
                <a:latin typeface="Calibri" panose="020F0502020204030204" pitchFamily="34" charset="0"/>
                <a:cs typeface="Calibri" panose="020F0502020204030204" pitchFamily="34" charset="0"/>
              </a:rPr>
              <a:t>hairy</a:t>
            </a:r>
            <a:r>
              <a:rPr lang="en-US" altLang="zh-CN" sz="2400" dirty="0">
                <a:latin typeface="Calibri" panose="020F0502020204030204" pitchFamily="34" charset="0"/>
                <a:cs typeface="Calibri" panose="020F0502020204030204" pitchFamily="34" charset="0"/>
              </a:rPr>
              <a:t>: difficult, dangerous, or frightening </a:t>
            </a:r>
          </a:p>
          <a:p>
            <a:pPr>
              <a:lnSpc>
                <a:spcPct val="150000"/>
              </a:lnSpc>
            </a:pPr>
            <a:r>
              <a:rPr lang="en-US" altLang="zh-CN" sz="2400" dirty="0">
                <a:latin typeface="Calibri" panose="020F0502020204030204" pitchFamily="34" charset="0"/>
                <a:cs typeface="Calibri" panose="020F0502020204030204" pitchFamily="34" charset="0"/>
              </a:rPr>
              <a:t>e.g. </a:t>
            </a:r>
          </a:p>
          <a:p>
            <a:pPr>
              <a:lnSpc>
                <a:spcPct val="150000"/>
              </a:lnSpc>
            </a:pPr>
            <a:r>
              <a:rPr lang="en-US" altLang="zh-CN" sz="2400" dirty="0">
                <a:latin typeface="Calibri" panose="020F0502020204030204" pitchFamily="34" charset="0"/>
                <a:cs typeface="Calibri" panose="020F0502020204030204" pitchFamily="34" charset="0"/>
              </a:rPr>
              <a:t>The roads were really icy, and it was definitely a hairy situation even going slow. </a:t>
            </a:r>
          </a:p>
        </p:txBody>
      </p:sp>
      <p:pic>
        <p:nvPicPr>
          <p:cNvPr id="5" name="图片 4"/>
          <p:cNvPicPr>
            <a:picLocks noChangeAspect="1"/>
          </p:cNvPicPr>
          <p:nvPr/>
        </p:nvPicPr>
        <p:blipFill>
          <a:blip r:embed="rId2"/>
          <a:stretch>
            <a:fillRect/>
          </a:stretch>
        </p:blipFill>
        <p:spPr>
          <a:xfrm>
            <a:off x="786002" y="1676621"/>
            <a:ext cx="640936" cy="562294"/>
          </a:xfrm>
          <a:prstGeom prst="rect">
            <a:avLst/>
          </a:prstGeom>
        </p:spPr>
      </p:pic>
      <p:grpSp>
        <p:nvGrpSpPr>
          <p:cNvPr id="17" name="组合 16"/>
          <p:cNvGrpSpPr/>
          <p:nvPr/>
        </p:nvGrpSpPr>
        <p:grpSpPr>
          <a:xfrm>
            <a:off x="867550" y="283464"/>
            <a:ext cx="1179420" cy="1051559"/>
            <a:chOff x="1313" y="323"/>
            <a:chExt cx="2280" cy="2032"/>
          </a:xfrm>
        </p:grpSpPr>
        <p:grpSp>
          <p:nvGrpSpPr>
            <p:cNvPr id="18" name="组合 158"/>
            <p:cNvGrpSpPr/>
            <p:nvPr/>
          </p:nvGrpSpPr>
          <p:grpSpPr>
            <a:xfrm>
              <a:off x="1313" y="323"/>
              <a:ext cx="2280" cy="2032"/>
              <a:chOff x="3720691" y="2824413"/>
              <a:chExt cx="1341120" cy="1209172"/>
            </a:xfrm>
          </p:grpSpPr>
          <p:sp>
            <p:nvSpPr>
              <p:cNvPr id="21"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2"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9"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0" name="图片 19"/>
            <p:cNvPicPr>
              <a:picLocks noChangeAspect="1"/>
            </p:cNvPicPr>
            <p:nvPr/>
          </p:nvPicPr>
          <p:blipFill>
            <a:blip r:embed="rId3"/>
            <a:stretch>
              <a:fillRect/>
            </a:stretch>
          </p:blipFill>
          <p:spPr>
            <a:xfrm>
              <a:off x="1635" y="568"/>
              <a:ext cx="1538" cy="1537"/>
            </a:xfrm>
            <a:prstGeom prst="rect">
              <a:avLst/>
            </a:prstGeom>
            <a:noFill/>
            <a:ln w="9525">
              <a:noFill/>
            </a:ln>
          </p:spPr>
        </p:pic>
      </p:grpSp>
    </p:spTree>
    <p:extLst>
      <p:ext uri="{BB962C8B-B14F-4D97-AF65-F5344CB8AC3E}">
        <p14:creationId xmlns:p14="http://schemas.microsoft.com/office/powerpoint/2010/main" val="2602061578"/>
      </p:ext>
    </p:extLst>
  </p:cSld>
  <p:clrMapOvr>
    <a:masterClrMapping/>
  </p:clrMapOvr>
  <p:transition>
    <p:random/>
  </p:transition>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39903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B</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Text Analysis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691515" y="1678305"/>
            <a:ext cx="10738485" cy="2805063"/>
          </a:xfrm>
          <a:prstGeom prst="rect">
            <a:avLst/>
          </a:prstGeom>
          <a:noFill/>
        </p:spPr>
        <p:txBody>
          <a:bodyPr wrap="square">
            <a:spAutoFit/>
          </a:bodyPr>
          <a:lstStyle/>
          <a:p>
            <a:pPr marL="342900" indent="-342900" algn="l">
              <a:buFont typeface="Wingdings" panose="05000000000000000000" pitchFamily="2" charset="2"/>
              <a:buChar char="u"/>
            </a:pPr>
            <a:endParaRPr lang="en-US" altLang="zh-CN" sz="2400" dirty="0">
              <a:latin typeface="Calibri" panose="020F0502020204030204" pitchFamily="34" charset="0"/>
              <a:ea typeface="宋体" panose="02010600030101010101" pitchFamily="2" charset="-122"/>
              <a:cs typeface="Calibri" panose="020F0502020204030204" pitchFamily="34" charset="0"/>
            </a:endParaRPr>
          </a:p>
          <a:p>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a:solidFill>
                  <a:srgbClr val="874694"/>
                </a:solidFill>
                <a:latin typeface="Calibri" panose="020F0502020204030204" pitchFamily="34" charset="0"/>
                <a:ea typeface="宋体" panose="02010600030101010101" pitchFamily="2" charset="-122"/>
                <a:cs typeface="Calibri" panose="020F0502020204030204" pitchFamily="34" charset="0"/>
              </a:rPr>
              <a:t>Zooming in</a:t>
            </a:r>
          </a:p>
          <a:p>
            <a:endParaRPr lang="en-US" altLang="zh-CN" sz="2400" b="1" dirty="0">
              <a:solidFill>
                <a:srgbClr val="874694"/>
              </a:solidFill>
              <a:latin typeface="Calibri" panose="020F0502020204030204" pitchFamily="34" charset="0"/>
              <a:ea typeface="宋体" panose="02010600030101010101" pitchFamily="2" charset="-122"/>
              <a:cs typeface="Calibri" panose="020F0502020204030204" pitchFamily="34" charset="0"/>
            </a:endParaRPr>
          </a:p>
          <a:p>
            <a:pPr>
              <a:lnSpc>
                <a:spcPct val="150000"/>
              </a:lnSpc>
            </a:pPr>
            <a:r>
              <a:rPr lang="en-US" altLang="zh-CN" sz="2400" dirty="0">
                <a:latin typeface="Calibri" panose="020F0502020204030204" pitchFamily="34" charset="0"/>
                <a:cs typeface="Calibri" panose="020F0502020204030204" pitchFamily="34" charset="0"/>
              </a:rPr>
              <a:t>10. ... and lots of other causal </a:t>
            </a:r>
            <a:r>
              <a:rPr lang="en-US" altLang="zh-CN" sz="2400" dirty="0">
                <a:solidFill>
                  <a:srgbClr val="C00000"/>
                </a:solidFill>
                <a:latin typeface="Calibri" panose="020F0502020204030204" pitchFamily="34" charset="0"/>
                <a:cs typeface="Calibri" panose="020F0502020204030204" pitchFamily="34" charset="0"/>
              </a:rPr>
              <a:t>conditionals</a:t>
            </a:r>
            <a:r>
              <a:rPr lang="en-US" altLang="zh-CN" sz="2400" dirty="0">
                <a:latin typeface="Calibri" panose="020F0502020204030204" pitchFamily="34" charset="0"/>
                <a:cs typeface="Calibri" panose="020F0502020204030204" pitchFamily="34" charset="0"/>
              </a:rPr>
              <a:t> that would affect the subscriber’s bill. (Para 5) </a:t>
            </a:r>
          </a:p>
          <a:p>
            <a:pPr>
              <a:lnSpc>
                <a:spcPct val="150000"/>
              </a:lnSpc>
            </a:pPr>
            <a:r>
              <a:rPr lang="en-US" altLang="zh-CN" sz="2400" dirty="0">
                <a:solidFill>
                  <a:srgbClr val="C00000"/>
                </a:solidFill>
                <a:latin typeface="Calibri" panose="020F0502020204030204" pitchFamily="34" charset="0"/>
                <a:cs typeface="Calibri" panose="020F0502020204030204" pitchFamily="34" charset="0"/>
              </a:rPr>
              <a:t>conditional</a:t>
            </a:r>
            <a:r>
              <a:rPr lang="en-US" altLang="zh-CN" sz="2400" dirty="0">
                <a:latin typeface="Calibri" panose="020F0502020204030204" pitchFamily="34" charset="0"/>
                <a:cs typeface="Calibri" panose="020F0502020204030204" pitchFamily="34" charset="0"/>
              </a:rPr>
              <a:t>: a sentence, clause, or word expressing a condition </a:t>
            </a:r>
          </a:p>
        </p:txBody>
      </p:sp>
      <p:pic>
        <p:nvPicPr>
          <p:cNvPr id="5" name="图片 4"/>
          <p:cNvPicPr>
            <a:picLocks noChangeAspect="1"/>
          </p:cNvPicPr>
          <p:nvPr/>
        </p:nvPicPr>
        <p:blipFill>
          <a:blip r:embed="rId2"/>
          <a:stretch>
            <a:fillRect/>
          </a:stretch>
        </p:blipFill>
        <p:spPr>
          <a:xfrm>
            <a:off x="786002" y="1949889"/>
            <a:ext cx="640936" cy="562294"/>
          </a:xfrm>
          <a:prstGeom prst="rect">
            <a:avLst/>
          </a:prstGeom>
        </p:spPr>
      </p:pic>
      <p:grpSp>
        <p:nvGrpSpPr>
          <p:cNvPr id="17" name="组合 16"/>
          <p:cNvGrpSpPr/>
          <p:nvPr/>
        </p:nvGrpSpPr>
        <p:grpSpPr>
          <a:xfrm>
            <a:off x="867550" y="283464"/>
            <a:ext cx="1179420" cy="1051559"/>
            <a:chOff x="1313" y="323"/>
            <a:chExt cx="2280" cy="2032"/>
          </a:xfrm>
        </p:grpSpPr>
        <p:grpSp>
          <p:nvGrpSpPr>
            <p:cNvPr id="18" name="组合 158"/>
            <p:cNvGrpSpPr/>
            <p:nvPr/>
          </p:nvGrpSpPr>
          <p:grpSpPr>
            <a:xfrm>
              <a:off x="1313" y="323"/>
              <a:ext cx="2280" cy="2032"/>
              <a:chOff x="3720691" y="2824413"/>
              <a:chExt cx="1341120" cy="1209172"/>
            </a:xfrm>
          </p:grpSpPr>
          <p:sp>
            <p:nvSpPr>
              <p:cNvPr id="21"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2"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9"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0" name="图片 19"/>
            <p:cNvPicPr>
              <a:picLocks noChangeAspect="1"/>
            </p:cNvPicPr>
            <p:nvPr/>
          </p:nvPicPr>
          <p:blipFill>
            <a:blip r:embed="rId3"/>
            <a:stretch>
              <a:fillRect/>
            </a:stretch>
          </p:blipFill>
          <p:spPr>
            <a:xfrm>
              <a:off x="1635" y="568"/>
              <a:ext cx="1538" cy="1537"/>
            </a:xfrm>
            <a:prstGeom prst="rect">
              <a:avLst/>
            </a:prstGeom>
            <a:noFill/>
            <a:ln w="9525">
              <a:noFill/>
            </a:ln>
          </p:spPr>
        </p:pic>
      </p:grpSp>
    </p:spTree>
    <p:extLst>
      <p:ext uri="{BB962C8B-B14F-4D97-AF65-F5344CB8AC3E}">
        <p14:creationId xmlns:p14="http://schemas.microsoft.com/office/powerpoint/2010/main" val="3761164283"/>
      </p:ext>
    </p:extLst>
  </p:cSld>
  <p:clrMapOvr>
    <a:masterClrMapping/>
  </p:clrMapOvr>
  <p:transition>
    <p:random/>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322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rPr>
              <a:t>Cultural Background</a:t>
            </a:r>
          </a:p>
        </p:txBody>
      </p:sp>
      <p:sp>
        <p:nvSpPr>
          <p:cNvPr id="13" name="文本框 12"/>
          <p:cNvSpPr txBox="1"/>
          <p:nvPr/>
        </p:nvSpPr>
        <p:spPr>
          <a:xfrm>
            <a:off x="831850" y="1456239"/>
            <a:ext cx="10620375" cy="4699492"/>
          </a:xfrm>
          <a:prstGeom prst="rect">
            <a:avLst/>
          </a:prstGeom>
          <a:noFill/>
        </p:spPr>
        <p:txBody>
          <a:bodyPr wrap="square" rtlCol="0">
            <a:spAutoFit/>
          </a:bodyPr>
          <a:lstStyle/>
          <a:p>
            <a:pPr algn="just">
              <a:lnSpc>
                <a:spcPct val="114000"/>
              </a:lnSpc>
              <a:buAutoNum type="arabicPeriod"/>
            </a:pPr>
            <a:r>
              <a:rPr lang="en-US" altLang="zh-CN" sz="2400" kern="100" dirty="0">
                <a:latin typeface="Calibri" panose="020F0502020204030204" pitchFamily="34" charset="0"/>
                <a:cs typeface="Calibri" panose="020F0502020204030204" pitchFamily="34" charset="0"/>
              </a:rPr>
              <a:t> Amy Tan (1952—) is an American writer born to Chinese immigrants. Her works explore mother-daughter relationships and the Chinese-American experience. She began writing fiction in 1985. Her major works include </a:t>
            </a:r>
            <a:r>
              <a:rPr lang="en-US" altLang="zh-CN" sz="2400" i="1" kern="100" dirty="0">
                <a:latin typeface="Calibri" panose="020F0502020204030204" pitchFamily="34" charset="0"/>
                <a:cs typeface="Calibri" panose="020F0502020204030204" pitchFamily="34" charset="0"/>
              </a:rPr>
              <a:t>The Kitchen God’s Wife</a:t>
            </a:r>
            <a:r>
              <a:rPr lang="en-US" altLang="zh-CN" sz="2400" kern="100" dirty="0">
                <a:latin typeface="Calibri" panose="020F0502020204030204" pitchFamily="34" charset="0"/>
                <a:cs typeface="Calibri" panose="020F0502020204030204" pitchFamily="34" charset="0"/>
              </a:rPr>
              <a:t>, </a:t>
            </a:r>
            <a:r>
              <a:rPr lang="en-US" altLang="zh-CN" sz="2400" i="1" kern="100" dirty="0">
                <a:latin typeface="Calibri" panose="020F0502020204030204" pitchFamily="34" charset="0"/>
                <a:cs typeface="Calibri" panose="020F0502020204030204" pitchFamily="34" charset="0"/>
              </a:rPr>
              <a:t>The Hundred Secret Senses</a:t>
            </a:r>
            <a:r>
              <a:rPr lang="en-US" altLang="zh-CN" sz="2400" kern="100" dirty="0">
                <a:latin typeface="Calibri" panose="020F0502020204030204" pitchFamily="34" charset="0"/>
                <a:cs typeface="Calibri" panose="020F0502020204030204" pitchFamily="34" charset="0"/>
              </a:rPr>
              <a:t>, </a:t>
            </a:r>
            <a:r>
              <a:rPr lang="en-US" altLang="zh-CN" sz="2400" i="1" kern="100" dirty="0">
                <a:latin typeface="Calibri" panose="020F0502020204030204" pitchFamily="34" charset="0"/>
                <a:cs typeface="Calibri" panose="020F0502020204030204" pitchFamily="34" charset="0"/>
              </a:rPr>
              <a:t>The Valley of Amazement</a:t>
            </a:r>
            <a:r>
              <a:rPr lang="en-US" altLang="zh-CN" sz="2400" kern="100" dirty="0">
                <a:latin typeface="Calibri" panose="020F0502020204030204" pitchFamily="34" charset="0"/>
                <a:cs typeface="Calibri" panose="020F0502020204030204" pitchFamily="34" charset="0"/>
              </a:rPr>
              <a:t>, </a:t>
            </a:r>
            <a:r>
              <a:rPr lang="en-US" altLang="zh-CN" sz="2400" i="1" kern="100" dirty="0">
                <a:latin typeface="Calibri" panose="020F0502020204030204" pitchFamily="34" charset="0"/>
                <a:cs typeface="Calibri" panose="020F0502020204030204" pitchFamily="34" charset="0"/>
              </a:rPr>
              <a:t>The Joy Luck Club</a:t>
            </a:r>
            <a:r>
              <a:rPr lang="en-US" altLang="zh-CN" sz="2400" kern="100" dirty="0">
                <a:latin typeface="Calibri" panose="020F0502020204030204" pitchFamily="34" charset="0"/>
                <a:cs typeface="Calibri" panose="020F0502020204030204" pitchFamily="34" charset="0"/>
              </a:rPr>
              <a:t>, etc., all </a:t>
            </a:r>
            <a:r>
              <a:rPr lang="en-US" altLang="zh-CN" sz="2400" i="1" kern="100" dirty="0">
                <a:latin typeface="Calibri" panose="020F0502020204030204" pitchFamily="34" charset="0"/>
                <a:cs typeface="Calibri" panose="020F0502020204030204" pitchFamily="34" charset="0"/>
              </a:rPr>
              <a:t>The New York Times </a:t>
            </a:r>
            <a:r>
              <a:rPr lang="en-US" altLang="zh-CN" sz="2400" kern="100" dirty="0">
                <a:latin typeface="Calibri" panose="020F0502020204030204" pitchFamily="34" charset="0"/>
                <a:cs typeface="Calibri" panose="020F0502020204030204" pitchFamily="34" charset="0"/>
              </a:rPr>
              <a:t>bestsellers. </a:t>
            </a:r>
          </a:p>
          <a:p>
            <a:pPr algn="just">
              <a:lnSpc>
                <a:spcPct val="114000"/>
              </a:lnSpc>
            </a:pPr>
            <a:r>
              <a:rPr lang="en-US" altLang="zh-CN" sz="2400" kern="100" dirty="0">
                <a:latin typeface="Calibri" panose="020F0502020204030204" pitchFamily="34" charset="0"/>
                <a:cs typeface="Calibri" panose="020F0502020204030204" pitchFamily="34" charset="0"/>
              </a:rPr>
              <a:t>She is also the author of a memoir, </a:t>
            </a:r>
            <a:r>
              <a:rPr lang="en-US" altLang="zh-CN" sz="2400" i="1" kern="100" dirty="0">
                <a:latin typeface="Calibri" panose="020F0502020204030204" pitchFamily="34" charset="0"/>
                <a:cs typeface="Calibri" panose="020F0502020204030204" pitchFamily="34" charset="0"/>
              </a:rPr>
              <a:t>The Opposite of Fate, </a:t>
            </a:r>
            <a:r>
              <a:rPr lang="en-US" altLang="zh-CN" sz="2400" kern="100" dirty="0">
                <a:latin typeface="Calibri" panose="020F0502020204030204" pitchFamily="34" charset="0"/>
                <a:cs typeface="Calibri" panose="020F0502020204030204" pitchFamily="34" charset="0"/>
              </a:rPr>
              <a:t>two children’s books, </a:t>
            </a:r>
            <a:r>
              <a:rPr lang="en-US" altLang="zh-CN" sz="2400" i="1" kern="100" dirty="0">
                <a:latin typeface="Calibri" panose="020F0502020204030204" pitchFamily="34" charset="0"/>
                <a:cs typeface="Calibri" panose="020F0502020204030204" pitchFamily="34" charset="0"/>
              </a:rPr>
              <a:t>The Moon Lady and Sagwa</a:t>
            </a:r>
            <a:r>
              <a:rPr lang="en-US" altLang="zh-CN" sz="2400" kern="100" dirty="0">
                <a:latin typeface="Calibri" panose="020F0502020204030204" pitchFamily="34" charset="0"/>
                <a:cs typeface="Calibri" panose="020F0502020204030204" pitchFamily="34" charset="0"/>
              </a:rPr>
              <a:t>, </a:t>
            </a:r>
            <a:r>
              <a:rPr lang="en-US" altLang="zh-CN" sz="2400" i="1" kern="100" dirty="0">
                <a:latin typeface="Calibri" panose="020F0502020204030204" pitchFamily="34" charset="0"/>
                <a:cs typeface="Calibri" panose="020F0502020204030204" pitchFamily="34" charset="0"/>
              </a:rPr>
              <a:t>The Chinese Siamese Cat </a:t>
            </a:r>
            <a:r>
              <a:rPr lang="en-US" altLang="zh-CN" sz="2400" kern="100" dirty="0">
                <a:latin typeface="Calibri" panose="020F0502020204030204" pitchFamily="34" charset="0"/>
                <a:cs typeface="Calibri" panose="020F0502020204030204" pitchFamily="34" charset="0"/>
              </a:rPr>
              <a:t>and many articles for magazines, including </a:t>
            </a:r>
            <a:r>
              <a:rPr lang="en-US" altLang="zh-CN" sz="2400" i="1" kern="100" dirty="0">
                <a:latin typeface="Calibri" panose="020F0502020204030204" pitchFamily="34" charset="0"/>
                <a:cs typeface="Calibri" panose="020F0502020204030204" pitchFamily="34" charset="0"/>
              </a:rPr>
              <a:t>The New Yorker</a:t>
            </a:r>
            <a:r>
              <a:rPr lang="en-US" altLang="zh-CN" sz="2400" kern="100" dirty="0">
                <a:latin typeface="Calibri" panose="020F0502020204030204" pitchFamily="34" charset="0"/>
                <a:cs typeface="Calibri" panose="020F0502020204030204" pitchFamily="34" charset="0"/>
              </a:rPr>
              <a:t>, </a:t>
            </a:r>
            <a:r>
              <a:rPr lang="en-US" altLang="zh-CN" sz="2400" i="1" kern="100" dirty="0">
                <a:latin typeface="Calibri" panose="020F0502020204030204" pitchFamily="34" charset="0"/>
                <a:cs typeface="Calibri" panose="020F0502020204030204" pitchFamily="34" charset="0"/>
              </a:rPr>
              <a:t>Harper’s Bazaar</a:t>
            </a:r>
            <a:r>
              <a:rPr lang="en-US" altLang="zh-CN" sz="2400" kern="100" dirty="0">
                <a:latin typeface="Calibri" panose="020F0502020204030204" pitchFamily="34" charset="0"/>
                <a:cs typeface="Calibri" panose="020F0502020204030204" pitchFamily="34" charset="0"/>
              </a:rPr>
              <a:t>, and </a:t>
            </a:r>
            <a:r>
              <a:rPr lang="en-US" altLang="zh-CN" sz="2400" i="1" kern="100" dirty="0">
                <a:latin typeface="Calibri" panose="020F0502020204030204" pitchFamily="34" charset="0"/>
                <a:cs typeface="Calibri" panose="020F0502020204030204" pitchFamily="34" charset="0"/>
              </a:rPr>
              <a:t>National Geographic</a:t>
            </a:r>
            <a:r>
              <a:rPr lang="en-US" altLang="zh-CN" sz="2400" kern="100" dirty="0">
                <a:latin typeface="Calibri" panose="020F0502020204030204" pitchFamily="34" charset="0"/>
                <a:cs typeface="Calibri" panose="020F0502020204030204" pitchFamily="34" charset="0"/>
              </a:rPr>
              <a:t>. Orville Schell from The New York Times commented that “[She] has a wonderful eye for what is telling, a fine ear for dialogue, a deep empathy for her subject matter and a guilelessly straightforward way of writing.” </a:t>
            </a:r>
          </a:p>
        </p:txBody>
      </p:sp>
      <p:grpSp>
        <p:nvGrpSpPr>
          <p:cNvPr id="16" name="组合 15"/>
          <p:cNvGrpSpPr/>
          <p:nvPr/>
        </p:nvGrpSpPr>
        <p:grpSpPr>
          <a:xfrm>
            <a:off x="867550" y="283464"/>
            <a:ext cx="1179420" cy="1051559"/>
            <a:chOff x="1313" y="323"/>
            <a:chExt cx="2280" cy="2032"/>
          </a:xfrm>
        </p:grpSpPr>
        <p:grpSp>
          <p:nvGrpSpPr>
            <p:cNvPr id="17" name="组合 158"/>
            <p:cNvGrpSpPr/>
            <p:nvPr/>
          </p:nvGrpSpPr>
          <p:grpSpPr>
            <a:xfrm>
              <a:off x="1313" y="323"/>
              <a:ext cx="2280" cy="2032"/>
              <a:chOff x="3720691" y="2824413"/>
              <a:chExt cx="1341120" cy="1209172"/>
            </a:xfrm>
          </p:grpSpPr>
          <p:sp>
            <p:nvSpPr>
              <p:cNvPr id="20"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1"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8"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19" name="图片 18"/>
            <p:cNvPicPr>
              <a:picLocks noChangeAspect="1"/>
            </p:cNvPicPr>
            <p:nvPr/>
          </p:nvPicPr>
          <p:blipFill>
            <a:blip r:embed="rId2"/>
            <a:stretch>
              <a:fillRect/>
            </a:stretch>
          </p:blipFill>
          <p:spPr>
            <a:xfrm>
              <a:off x="1635" y="568"/>
              <a:ext cx="1538" cy="1537"/>
            </a:xfrm>
            <a:prstGeom prst="rect">
              <a:avLst/>
            </a:prstGeom>
            <a:noFill/>
            <a:ln w="9525">
              <a:noFill/>
            </a:ln>
          </p:spPr>
        </p:pic>
      </p:grpSp>
    </p:spTree>
  </p:cSld>
  <p:clrMapOvr>
    <a:masterClrMapping/>
  </p:clrMapOvr>
  <p:transition>
    <p:random/>
  </p:transition>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39903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B</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Text Analysis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691515" y="1678305"/>
            <a:ext cx="10738485" cy="3600986"/>
          </a:xfrm>
          <a:prstGeom prst="rect">
            <a:avLst/>
          </a:prstGeom>
          <a:noFill/>
        </p:spPr>
        <p:txBody>
          <a:bodyPr wrap="square">
            <a:spAutoFit/>
          </a:bodyPr>
          <a:lstStyle/>
          <a:p>
            <a:pPr marL="342900" indent="-342900" algn="l">
              <a:buFont typeface="Wingdings" panose="05000000000000000000" pitchFamily="2" charset="2"/>
              <a:buChar char="u"/>
            </a:pPr>
            <a:endParaRPr lang="en-US" altLang="zh-CN" sz="2400" dirty="0">
              <a:latin typeface="Calibri" panose="020F0502020204030204" pitchFamily="34" charset="0"/>
              <a:ea typeface="宋体" panose="02010600030101010101" pitchFamily="2" charset="-122"/>
              <a:cs typeface="Calibri" panose="020F0502020204030204" pitchFamily="34" charset="0"/>
            </a:endParaRPr>
          </a:p>
          <a:p>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rgbClr val="874694"/>
                </a:solidFill>
                <a:latin typeface="Calibri" panose="020F0502020204030204" pitchFamily="34" charset="0"/>
                <a:ea typeface="宋体" panose="02010600030101010101" pitchFamily="2" charset="-122"/>
                <a:cs typeface="Calibri" panose="020F0502020204030204" pitchFamily="34" charset="0"/>
              </a:rPr>
              <a:t>Zooming in</a:t>
            </a:r>
          </a:p>
          <a:p>
            <a:pPr>
              <a:lnSpc>
                <a:spcPct val="150000"/>
              </a:lnSpc>
            </a:pPr>
            <a:r>
              <a:rPr lang="en-US" altLang="zh-CN" sz="2400" dirty="0">
                <a:latin typeface="Calibri" panose="020F0502020204030204" pitchFamily="34" charset="0"/>
                <a:cs typeface="Calibri" panose="020F0502020204030204" pitchFamily="34" charset="0"/>
              </a:rPr>
              <a:t>11. This program, thousands of lines of code long and growing by the hour, was passed around our team like an exquisite corpse. (Para 6) </a:t>
            </a:r>
          </a:p>
          <a:p>
            <a:pPr>
              <a:lnSpc>
                <a:spcPct val="150000"/>
              </a:lnSpc>
            </a:pPr>
            <a:r>
              <a:rPr lang="en-US" altLang="zh-CN" sz="2400" dirty="0">
                <a:latin typeface="Calibri" panose="020F0502020204030204" pitchFamily="34" charset="0"/>
                <a:cs typeface="Calibri" panose="020F0502020204030204" pitchFamily="34" charset="0"/>
              </a:rPr>
              <a:t>In this sentence, the writer compares the computer programme to an exquisite dead body in a humorous way to indicate that this software is very elaborate but uninteresting at all. </a:t>
            </a:r>
          </a:p>
        </p:txBody>
      </p:sp>
      <p:pic>
        <p:nvPicPr>
          <p:cNvPr id="5" name="图片 4"/>
          <p:cNvPicPr>
            <a:picLocks noChangeAspect="1"/>
          </p:cNvPicPr>
          <p:nvPr/>
        </p:nvPicPr>
        <p:blipFill>
          <a:blip r:embed="rId2"/>
          <a:stretch>
            <a:fillRect/>
          </a:stretch>
        </p:blipFill>
        <p:spPr>
          <a:xfrm>
            <a:off x="786002" y="1949889"/>
            <a:ext cx="640936" cy="562294"/>
          </a:xfrm>
          <a:prstGeom prst="rect">
            <a:avLst/>
          </a:prstGeom>
        </p:spPr>
      </p:pic>
      <p:grpSp>
        <p:nvGrpSpPr>
          <p:cNvPr id="17" name="组合 16"/>
          <p:cNvGrpSpPr/>
          <p:nvPr/>
        </p:nvGrpSpPr>
        <p:grpSpPr>
          <a:xfrm>
            <a:off x="867550" y="283464"/>
            <a:ext cx="1179420" cy="1051559"/>
            <a:chOff x="1313" y="323"/>
            <a:chExt cx="2280" cy="2032"/>
          </a:xfrm>
        </p:grpSpPr>
        <p:grpSp>
          <p:nvGrpSpPr>
            <p:cNvPr id="18" name="组合 158"/>
            <p:cNvGrpSpPr/>
            <p:nvPr/>
          </p:nvGrpSpPr>
          <p:grpSpPr>
            <a:xfrm>
              <a:off x="1313" y="323"/>
              <a:ext cx="2280" cy="2032"/>
              <a:chOff x="3720691" y="2824413"/>
              <a:chExt cx="1341120" cy="1209172"/>
            </a:xfrm>
          </p:grpSpPr>
          <p:sp>
            <p:nvSpPr>
              <p:cNvPr id="21"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2"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9"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0" name="图片 19"/>
            <p:cNvPicPr>
              <a:picLocks noChangeAspect="1"/>
            </p:cNvPicPr>
            <p:nvPr/>
          </p:nvPicPr>
          <p:blipFill>
            <a:blip r:embed="rId3"/>
            <a:stretch>
              <a:fillRect/>
            </a:stretch>
          </p:blipFill>
          <p:spPr>
            <a:xfrm>
              <a:off x="1635" y="568"/>
              <a:ext cx="1538" cy="1537"/>
            </a:xfrm>
            <a:prstGeom prst="rect">
              <a:avLst/>
            </a:prstGeom>
            <a:noFill/>
            <a:ln w="9525">
              <a:noFill/>
            </a:ln>
          </p:spPr>
        </p:pic>
      </p:grpSp>
    </p:spTree>
    <p:extLst>
      <p:ext uri="{BB962C8B-B14F-4D97-AF65-F5344CB8AC3E}">
        <p14:creationId xmlns:p14="http://schemas.microsoft.com/office/powerpoint/2010/main" val="3297459618"/>
      </p:ext>
    </p:extLst>
  </p:cSld>
  <p:clrMapOvr>
    <a:masterClrMapping/>
  </p:clrMapOvr>
  <p:transition>
    <p:random/>
  </p:transition>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39903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B</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Text Analysis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691515" y="1678305"/>
            <a:ext cx="10738485" cy="3600986"/>
          </a:xfrm>
          <a:prstGeom prst="rect">
            <a:avLst/>
          </a:prstGeom>
          <a:noFill/>
        </p:spPr>
        <p:txBody>
          <a:bodyPr wrap="square">
            <a:spAutoFit/>
          </a:bodyPr>
          <a:lstStyle/>
          <a:p>
            <a:pPr marL="342900" indent="-342900" algn="l">
              <a:buFont typeface="Wingdings" panose="05000000000000000000" pitchFamily="2" charset="2"/>
              <a:buChar char="u"/>
            </a:pPr>
            <a:endParaRPr lang="en-US" altLang="zh-CN" sz="2400" dirty="0">
              <a:latin typeface="Calibri" panose="020F0502020204030204" pitchFamily="34" charset="0"/>
              <a:ea typeface="宋体" panose="02010600030101010101" pitchFamily="2" charset="-122"/>
              <a:cs typeface="Calibri" panose="020F0502020204030204" pitchFamily="34" charset="0"/>
            </a:endParaRPr>
          </a:p>
          <a:p>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rgbClr val="874694"/>
                </a:solidFill>
                <a:latin typeface="Calibri" panose="020F0502020204030204" pitchFamily="34" charset="0"/>
                <a:ea typeface="宋体" panose="02010600030101010101" pitchFamily="2" charset="-122"/>
                <a:cs typeface="Calibri" panose="020F0502020204030204" pitchFamily="34" charset="0"/>
              </a:rPr>
              <a:t>Zooming in</a:t>
            </a:r>
          </a:p>
          <a:p>
            <a:pPr>
              <a:lnSpc>
                <a:spcPct val="150000"/>
              </a:lnSpc>
            </a:pPr>
            <a:r>
              <a:rPr lang="en-US" altLang="zh-CN" sz="2400" dirty="0">
                <a:latin typeface="Calibri" panose="020F0502020204030204" pitchFamily="34" charset="0"/>
                <a:cs typeface="Calibri" panose="020F0502020204030204" pitchFamily="34" charset="0"/>
              </a:rPr>
              <a:t>11. This program, thousands of lines of code long and growing by the hour, was passed around our team like an exquisite corpse. (Para 6) </a:t>
            </a:r>
          </a:p>
          <a:p>
            <a:pPr>
              <a:lnSpc>
                <a:spcPct val="150000"/>
              </a:lnSpc>
            </a:pPr>
            <a:r>
              <a:rPr lang="en-US" altLang="zh-CN" sz="2400" dirty="0">
                <a:latin typeface="Calibri" panose="020F0502020204030204" pitchFamily="34" charset="0"/>
                <a:cs typeface="Calibri" panose="020F0502020204030204" pitchFamily="34" charset="0"/>
              </a:rPr>
              <a:t>In this sentence, the writer compares the computer programme to an exquisite dead body in a humorous way to indicate that this software is very elaborate but uninteresting at all. </a:t>
            </a:r>
          </a:p>
        </p:txBody>
      </p:sp>
      <p:pic>
        <p:nvPicPr>
          <p:cNvPr id="5" name="图片 4"/>
          <p:cNvPicPr>
            <a:picLocks noChangeAspect="1"/>
          </p:cNvPicPr>
          <p:nvPr/>
        </p:nvPicPr>
        <p:blipFill>
          <a:blip r:embed="rId2"/>
          <a:stretch>
            <a:fillRect/>
          </a:stretch>
        </p:blipFill>
        <p:spPr>
          <a:xfrm>
            <a:off x="786002" y="1949889"/>
            <a:ext cx="640936" cy="562294"/>
          </a:xfrm>
          <a:prstGeom prst="rect">
            <a:avLst/>
          </a:prstGeom>
        </p:spPr>
      </p:pic>
      <p:grpSp>
        <p:nvGrpSpPr>
          <p:cNvPr id="17" name="组合 16"/>
          <p:cNvGrpSpPr/>
          <p:nvPr/>
        </p:nvGrpSpPr>
        <p:grpSpPr>
          <a:xfrm>
            <a:off x="867550" y="283464"/>
            <a:ext cx="1179420" cy="1051559"/>
            <a:chOff x="1313" y="323"/>
            <a:chExt cx="2280" cy="2032"/>
          </a:xfrm>
        </p:grpSpPr>
        <p:grpSp>
          <p:nvGrpSpPr>
            <p:cNvPr id="18" name="组合 158"/>
            <p:cNvGrpSpPr/>
            <p:nvPr/>
          </p:nvGrpSpPr>
          <p:grpSpPr>
            <a:xfrm>
              <a:off x="1313" y="323"/>
              <a:ext cx="2280" cy="2032"/>
              <a:chOff x="3720691" y="2824413"/>
              <a:chExt cx="1341120" cy="1209172"/>
            </a:xfrm>
          </p:grpSpPr>
          <p:sp>
            <p:nvSpPr>
              <p:cNvPr id="21"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2"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9"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0" name="图片 19"/>
            <p:cNvPicPr>
              <a:picLocks noChangeAspect="1"/>
            </p:cNvPicPr>
            <p:nvPr/>
          </p:nvPicPr>
          <p:blipFill>
            <a:blip r:embed="rId3"/>
            <a:stretch>
              <a:fillRect/>
            </a:stretch>
          </p:blipFill>
          <p:spPr>
            <a:xfrm>
              <a:off x="1635" y="568"/>
              <a:ext cx="1538" cy="1537"/>
            </a:xfrm>
            <a:prstGeom prst="rect">
              <a:avLst/>
            </a:prstGeom>
            <a:noFill/>
            <a:ln w="9525">
              <a:noFill/>
            </a:ln>
          </p:spPr>
        </p:pic>
      </p:grpSp>
    </p:spTree>
    <p:extLst>
      <p:ext uri="{BB962C8B-B14F-4D97-AF65-F5344CB8AC3E}">
        <p14:creationId xmlns:p14="http://schemas.microsoft.com/office/powerpoint/2010/main" val="3340644375"/>
      </p:ext>
    </p:extLst>
  </p:cSld>
  <p:clrMapOvr>
    <a:masterClrMapping/>
  </p:clrMapOvr>
  <p:transition>
    <p:random/>
  </p:transition>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39903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B</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Text Analysis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691515" y="1463701"/>
            <a:ext cx="10738485" cy="4487382"/>
          </a:xfrm>
          <a:prstGeom prst="rect">
            <a:avLst/>
          </a:prstGeom>
          <a:noFill/>
        </p:spPr>
        <p:txBody>
          <a:bodyPr wrap="square">
            <a:spAutoFit/>
          </a:bodyPr>
          <a:lstStyle/>
          <a:p>
            <a:pPr marL="342900" indent="-342900" algn="l">
              <a:buFont typeface="Wingdings" panose="05000000000000000000" pitchFamily="2" charset="2"/>
              <a:buChar char="u"/>
            </a:pPr>
            <a:endParaRPr lang="en-US" altLang="zh-CN" sz="2400" dirty="0">
              <a:latin typeface="Calibri" panose="020F0502020204030204" pitchFamily="34" charset="0"/>
              <a:ea typeface="宋体" panose="02010600030101010101" pitchFamily="2" charset="-122"/>
              <a:cs typeface="Calibri" panose="020F0502020204030204" pitchFamily="34" charset="0"/>
            </a:endParaRPr>
          </a:p>
          <a:p>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rgbClr val="874694"/>
                </a:solidFill>
                <a:latin typeface="Calibri" panose="020F0502020204030204" pitchFamily="34" charset="0"/>
                <a:ea typeface="宋体" panose="02010600030101010101" pitchFamily="2" charset="-122"/>
                <a:cs typeface="Calibri" panose="020F0502020204030204" pitchFamily="34" charset="0"/>
              </a:rPr>
              <a:t>Zooming in</a:t>
            </a:r>
          </a:p>
          <a:p>
            <a:pPr>
              <a:lnSpc>
                <a:spcPct val="110000"/>
              </a:lnSpc>
            </a:pPr>
            <a:r>
              <a:rPr lang="en-US" altLang="zh-CN" sz="2400" dirty="0"/>
              <a:t>12. Just overhead, turning slowly and radiating </a:t>
            </a:r>
            <a:r>
              <a:rPr lang="en-US" altLang="zh-CN" sz="2400" dirty="0">
                <a:solidFill>
                  <a:srgbClr val="C00000"/>
                </a:solidFill>
              </a:rPr>
              <a:t>malice</a:t>
            </a:r>
            <a:r>
              <a:rPr lang="en-US" altLang="zh-CN" sz="2400" dirty="0"/>
              <a:t>, was an </a:t>
            </a:r>
            <a:r>
              <a:rPr lang="en-US" altLang="zh-CN" sz="2400" dirty="0">
                <a:solidFill>
                  <a:srgbClr val="C00000"/>
                </a:solidFill>
              </a:rPr>
              <a:t>enormous</a:t>
            </a:r>
            <a:r>
              <a:rPr lang="en-US" altLang="zh-CN" sz="2400" dirty="0"/>
              <a:t> iron mobile whose arms </a:t>
            </a:r>
            <a:r>
              <a:rPr lang="en-US" altLang="zh-CN" sz="2400" dirty="0">
                <a:solidFill>
                  <a:srgbClr val="C00000"/>
                </a:solidFill>
              </a:rPr>
              <a:t>strained</a:t>
            </a:r>
            <a:r>
              <a:rPr lang="en-US" altLang="zh-CN" sz="2400" dirty="0"/>
              <a:t> under the weight of certain capital letters. (Para 6) </a:t>
            </a:r>
          </a:p>
          <a:p>
            <a:pPr>
              <a:lnSpc>
                <a:spcPct val="110000"/>
              </a:lnSpc>
            </a:pPr>
            <a:r>
              <a:rPr lang="en-US" altLang="zh-CN" sz="2400" dirty="0">
                <a:solidFill>
                  <a:srgbClr val="C00000"/>
                </a:solidFill>
              </a:rPr>
              <a:t>malice</a:t>
            </a:r>
            <a:r>
              <a:rPr lang="en-US" altLang="zh-CN" sz="2400" dirty="0"/>
              <a:t>: the feeling of hatred for somebody that causes a desire to harm him/her </a:t>
            </a:r>
          </a:p>
          <a:p>
            <a:pPr>
              <a:lnSpc>
                <a:spcPct val="110000"/>
              </a:lnSpc>
            </a:pPr>
            <a:r>
              <a:rPr lang="en-US" altLang="zh-CN" sz="2400" i="1" dirty="0"/>
              <a:t>e.g. </a:t>
            </a:r>
            <a:r>
              <a:rPr lang="en-US" altLang="zh-CN" sz="2400" dirty="0"/>
              <a:t>Although she messed things up, she is entirely without malice. </a:t>
            </a:r>
          </a:p>
          <a:p>
            <a:pPr>
              <a:lnSpc>
                <a:spcPct val="110000"/>
              </a:lnSpc>
            </a:pPr>
            <a:r>
              <a:rPr lang="en-US" altLang="zh-CN" sz="2400" dirty="0">
                <a:solidFill>
                  <a:srgbClr val="C00000"/>
                </a:solidFill>
              </a:rPr>
              <a:t>enormous</a:t>
            </a:r>
            <a:r>
              <a:rPr lang="en-US" altLang="zh-CN" sz="2400" dirty="0"/>
              <a:t>: extremely large in size or amount </a:t>
            </a:r>
          </a:p>
          <a:p>
            <a:pPr>
              <a:lnSpc>
                <a:spcPct val="110000"/>
              </a:lnSpc>
            </a:pPr>
            <a:r>
              <a:rPr lang="en-US" altLang="zh-CN" sz="2400" i="1" dirty="0"/>
              <a:t>e.g. </a:t>
            </a:r>
            <a:r>
              <a:rPr lang="en-US" altLang="zh-CN" sz="2400" dirty="0"/>
              <a:t>The problems facing the President are enormous.</a:t>
            </a:r>
          </a:p>
          <a:p>
            <a:pPr>
              <a:lnSpc>
                <a:spcPct val="110000"/>
              </a:lnSpc>
            </a:pPr>
            <a:r>
              <a:rPr lang="en-US" altLang="zh-CN" sz="2400" dirty="0">
                <a:solidFill>
                  <a:srgbClr val="C00000"/>
                </a:solidFill>
              </a:rPr>
              <a:t>strain</a:t>
            </a:r>
            <a:r>
              <a:rPr lang="en-US" altLang="zh-CN" sz="2400" dirty="0"/>
              <a:t>: to push hard against something; to pull hard on something </a:t>
            </a:r>
          </a:p>
          <a:p>
            <a:pPr>
              <a:lnSpc>
                <a:spcPct val="110000"/>
              </a:lnSpc>
            </a:pPr>
            <a:r>
              <a:rPr lang="en-US" altLang="zh-CN" sz="2400" i="1" dirty="0"/>
              <a:t>e.g. </a:t>
            </a:r>
            <a:r>
              <a:rPr lang="en-US" altLang="zh-CN" sz="2400" dirty="0"/>
              <a:t>She strained against the ropes that held her. Paraphrase: Just above my head, a very big-sized iron mobile phone was spinning slowly and beaming with</a:t>
            </a:r>
            <a:endParaRPr lang="en-US" altLang="zh-CN" sz="2400" dirty="0">
              <a:latin typeface="Calibri" panose="020F0502020204030204" pitchFamily="34" charset="0"/>
              <a:cs typeface="Calibri" panose="020F0502020204030204" pitchFamily="34" charset="0"/>
            </a:endParaRPr>
          </a:p>
        </p:txBody>
      </p:sp>
      <p:pic>
        <p:nvPicPr>
          <p:cNvPr id="5" name="图片 4"/>
          <p:cNvPicPr>
            <a:picLocks noChangeAspect="1"/>
          </p:cNvPicPr>
          <p:nvPr/>
        </p:nvPicPr>
        <p:blipFill>
          <a:blip r:embed="rId3"/>
          <a:stretch>
            <a:fillRect/>
          </a:stretch>
        </p:blipFill>
        <p:spPr>
          <a:xfrm>
            <a:off x="786002" y="1735285"/>
            <a:ext cx="640936" cy="562294"/>
          </a:xfrm>
          <a:prstGeom prst="rect">
            <a:avLst/>
          </a:prstGeom>
        </p:spPr>
      </p:pic>
      <p:grpSp>
        <p:nvGrpSpPr>
          <p:cNvPr id="17" name="组合 16"/>
          <p:cNvGrpSpPr/>
          <p:nvPr/>
        </p:nvGrpSpPr>
        <p:grpSpPr>
          <a:xfrm>
            <a:off x="867550" y="283464"/>
            <a:ext cx="1179420" cy="1051559"/>
            <a:chOff x="1313" y="323"/>
            <a:chExt cx="2280" cy="2032"/>
          </a:xfrm>
        </p:grpSpPr>
        <p:grpSp>
          <p:nvGrpSpPr>
            <p:cNvPr id="18" name="组合 158"/>
            <p:cNvGrpSpPr/>
            <p:nvPr/>
          </p:nvGrpSpPr>
          <p:grpSpPr>
            <a:xfrm>
              <a:off x="1313" y="323"/>
              <a:ext cx="2280" cy="2032"/>
              <a:chOff x="3720691" y="2824413"/>
              <a:chExt cx="1341120" cy="1209172"/>
            </a:xfrm>
          </p:grpSpPr>
          <p:sp>
            <p:nvSpPr>
              <p:cNvPr id="21"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2"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9"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0" name="图片 19"/>
            <p:cNvPicPr>
              <a:picLocks noChangeAspect="1"/>
            </p:cNvPicPr>
            <p:nvPr/>
          </p:nvPicPr>
          <p:blipFill>
            <a:blip r:embed="rId4"/>
            <a:stretch>
              <a:fillRect/>
            </a:stretch>
          </p:blipFill>
          <p:spPr>
            <a:xfrm>
              <a:off x="1635" y="568"/>
              <a:ext cx="1538" cy="1537"/>
            </a:xfrm>
            <a:prstGeom prst="rect">
              <a:avLst/>
            </a:prstGeom>
            <a:noFill/>
            <a:ln w="9525">
              <a:noFill/>
            </a:ln>
          </p:spPr>
        </p:pic>
      </p:grpSp>
    </p:spTree>
    <p:extLst>
      <p:ext uri="{BB962C8B-B14F-4D97-AF65-F5344CB8AC3E}">
        <p14:creationId xmlns:p14="http://schemas.microsoft.com/office/powerpoint/2010/main" val="4275020735"/>
      </p:ext>
    </p:extLst>
  </p:cSld>
  <p:clrMapOvr>
    <a:masterClrMapping/>
  </p:clrMapOvr>
  <p:transition>
    <p:random/>
  </p:transition>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39903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B</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Text Analysis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691515" y="1678305"/>
            <a:ext cx="10738485" cy="3046988"/>
          </a:xfrm>
          <a:prstGeom prst="rect">
            <a:avLst/>
          </a:prstGeom>
          <a:noFill/>
        </p:spPr>
        <p:txBody>
          <a:bodyPr wrap="square">
            <a:spAutoFit/>
          </a:bodyPr>
          <a:lstStyle/>
          <a:p>
            <a:pPr marL="342900" indent="-342900" algn="l">
              <a:buFont typeface="Wingdings" panose="05000000000000000000" pitchFamily="2" charset="2"/>
              <a:buChar char="u"/>
            </a:pPr>
            <a:endParaRPr lang="en-US" altLang="zh-CN" sz="2400" dirty="0">
              <a:latin typeface="Calibri" panose="020F0502020204030204" pitchFamily="34" charset="0"/>
              <a:ea typeface="宋体" panose="02010600030101010101" pitchFamily="2" charset="-122"/>
              <a:cs typeface="Calibri" panose="020F0502020204030204" pitchFamily="34" charset="0"/>
            </a:endParaRPr>
          </a:p>
          <a:p>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rgbClr val="874694"/>
                </a:solidFill>
                <a:latin typeface="Calibri" panose="020F0502020204030204" pitchFamily="34" charset="0"/>
                <a:ea typeface="宋体" panose="02010600030101010101" pitchFamily="2" charset="-122"/>
                <a:cs typeface="Calibri" panose="020F0502020204030204" pitchFamily="34" charset="0"/>
              </a:rPr>
              <a:t>Zooming in</a:t>
            </a:r>
          </a:p>
          <a:p>
            <a:pPr>
              <a:lnSpc>
                <a:spcPct val="150000"/>
              </a:lnSpc>
            </a:pPr>
            <a:r>
              <a:rPr lang="en-US" altLang="zh-CN" sz="2400" dirty="0">
                <a:latin typeface="Calibri" panose="020F0502020204030204" pitchFamily="34" charset="0"/>
                <a:cs typeface="Calibri" panose="020F0502020204030204" pitchFamily="34" charset="0"/>
              </a:rPr>
              <a:t>13. </a:t>
            </a:r>
            <a:r>
              <a:rPr lang="en-US" altLang="zh-CN" sz="2400" dirty="0">
                <a:solidFill>
                  <a:srgbClr val="C00000"/>
                </a:solidFill>
                <a:latin typeface="Calibri" panose="020F0502020204030204" pitchFamily="34" charset="0"/>
                <a:cs typeface="Calibri" panose="020F0502020204030204" pitchFamily="34" charset="0"/>
              </a:rPr>
              <a:t>The minute</a:t>
            </a:r>
            <a:r>
              <a:rPr lang="en-US" altLang="zh-CN" sz="2400" dirty="0">
                <a:latin typeface="Calibri" panose="020F0502020204030204" pitchFamily="34" charset="0"/>
                <a:cs typeface="Calibri" panose="020F0502020204030204" pitchFamily="34" charset="0"/>
              </a:rPr>
              <a:t> we tweaked one bit of logic, we realized we’d fouled up another. (Para 8) </a:t>
            </a:r>
          </a:p>
          <a:p>
            <a:pPr>
              <a:lnSpc>
                <a:spcPct val="150000"/>
              </a:lnSpc>
            </a:pPr>
            <a:r>
              <a:rPr lang="en-US" altLang="zh-CN" sz="2400" dirty="0">
                <a:solidFill>
                  <a:srgbClr val="C00000"/>
                </a:solidFill>
                <a:latin typeface="Calibri" panose="020F0502020204030204" pitchFamily="34" charset="0"/>
                <a:cs typeface="Calibri" panose="020F0502020204030204" pitchFamily="34" charset="0"/>
              </a:rPr>
              <a:t>the minute (that) ... </a:t>
            </a:r>
            <a:r>
              <a:rPr lang="en-US" altLang="zh-CN" sz="2400" dirty="0">
                <a:latin typeface="Calibri" panose="020F0502020204030204" pitchFamily="34" charset="0"/>
                <a:cs typeface="Calibri" panose="020F0502020204030204" pitchFamily="34" charset="0"/>
              </a:rPr>
              <a:t>: at the exact or first moment when; as soon as </a:t>
            </a:r>
          </a:p>
          <a:p>
            <a:pPr>
              <a:lnSpc>
                <a:spcPct val="150000"/>
              </a:lnSpc>
            </a:pPr>
            <a:r>
              <a:rPr lang="en-US" altLang="zh-CN" sz="2400" i="1" dirty="0">
                <a:latin typeface="Calibri" panose="020F0502020204030204" pitchFamily="34" charset="0"/>
                <a:cs typeface="Calibri" panose="020F0502020204030204" pitchFamily="34" charset="0"/>
              </a:rPr>
              <a:t>e.g. </a:t>
            </a:r>
            <a:r>
              <a:rPr lang="en-US" altLang="zh-CN" sz="2400" dirty="0">
                <a:latin typeface="Calibri" panose="020F0502020204030204" pitchFamily="34" charset="0"/>
                <a:cs typeface="Calibri" panose="020F0502020204030204" pitchFamily="34" charset="0"/>
              </a:rPr>
              <a:t>The minute I saw him, I knew something was wrong. </a:t>
            </a:r>
          </a:p>
        </p:txBody>
      </p:sp>
      <p:pic>
        <p:nvPicPr>
          <p:cNvPr id="5" name="图片 4"/>
          <p:cNvPicPr>
            <a:picLocks noChangeAspect="1"/>
          </p:cNvPicPr>
          <p:nvPr/>
        </p:nvPicPr>
        <p:blipFill>
          <a:blip r:embed="rId2"/>
          <a:stretch>
            <a:fillRect/>
          </a:stretch>
        </p:blipFill>
        <p:spPr>
          <a:xfrm>
            <a:off x="786002" y="1949889"/>
            <a:ext cx="640936" cy="562294"/>
          </a:xfrm>
          <a:prstGeom prst="rect">
            <a:avLst/>
          </a:prstGeom>
        </p:spPr>
      </p:pic>
      <p:grpSp>
        <p:nvGrpSpPr>
          <p:cNvPr id="17" name="组合 16"/>
          <p:cNvGrpSpPr/>
          <p:nvPr/>
        </p:nvGrpSpPr>
        <p:grpSpPr>
          <a:xfrm>
            <a:off x="867550" y="283464"/>
            <a:ext cx="1179420" cy="1051559"/>
            <a:chOff x="1313" y="323"/>
            <a:chExt cx="2280" cy="2032"/>
          </a:xfrm>
        </p:grpSpPr>
        <p:grpSp>
          <p:nvGrpSpPr>
            <p:cNvPr id="18" name="组合 158"/>
            <p:cNvGrpSpPr/>
            <p:nvPr/>
          </p:nvGrpSpPr>
          <p:grpSpPr>
            <a:xfrm>
              <a:off x="1313" y="323"/>
              <a:ext cx="2280" cy="2032"/>
              <a:chOff x="3720691" y="2824413"/>
              <a:chExt cx="1341120" cy="1209172"/>
            </a:xfrm>
          </p:grpSpPr>
          <p:sp>
            <p:nvSpPr>
              <p:cNvPr id="21"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2"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9"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0" name="图片 19"/>
            <p:cNvPicPr>
              <a:picLocks noChangeAspect="1"/>
            </p:cNvPicPr>
            <p:nvPr/>
          </p:nvPicPr>
          <p:blipFill>
            <a:blip r:embed="rId3"/>
            <a:stretch>
              <a:fillRect/>
            </a:stretch>
          </p:blipFill>
          <p:spPr>
            <a:xfrm>
              <a:off x="1635" y="568"/>
              <a:ext cx="1538" cy="1537"/>
            </a:xfrm>
            <a:prstGeom prst="rect">
              <a:avLst/>
            </a:prstGeom>
            <a:noFill/>
            <a:ln w="9525">
              <a:noFill/>
            </a:ln>
          </p:spPr>
        </p:pic>
      </p:grpSp>
    </p:spTree>
    <p:extLst>
      <p:ext uri="{BB962C8B-B14F-4D97-AF65-F5344CB8AC3E}">
        <p14:creationId xmlns:p14="http://schemas.microsoft.com/office/powerpoint/2010/main" val="3206234714"/>
      </p:ext>
    </p:extLst>
  </p:cSld>
  <p:clrMapOvr>
    <a:masterClrMapping/>
  </p:clrMapOvr>
  <p:transition>
    <p:random/>
  </p:transition>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39903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B</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Text Analysis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691515" y="1341974"/>
            <a:ext cx="10738485" cy="4708981"/>
          </a:xfrm>
          <a:prstGeom prst="rect">
            <a:avLst/>
          </a:prstGeom>
          <a:noFill/>
        </p:spPr>
        <p:txBody>
          <a:bodyPr wrap="square">
            <a:spAutoFit/>
          </a:bodyPr>
          <a:lstStyle/>
          <a:p>
            <a:pPr marL="342900" indent="-342900" algn="l">
              <a:buFont typeface="Wingdings" panose="05000000000000000000" pitchFamily="2" charset="2"/>
              <a:buChar char="u"/>
            </a:pPr>
            <a:endParaRPr lang="en-US" altLang="zh-CN" sz="2400" dirty="0">
              <a:latin typeface="Calibri" panose="020F0502020204030204" pitchFamily="34" charset="0"/>
              <a:ea typeface="宋体" panose="02010600030101010101" pitchFamily="2" charset="-122"/>
              <a:cs typeface="Calibri" panose="020F0502020204030204" pitchFamily="34" charset="0"/>
            </a:endParaRPr>
          </a:p>
          <a:p>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rgbClr val="874694"/>
                </a:solidFill>
                <a:latin typeface="Calibri" panose="020F0502020204030204" pitchFamily="34" charset="0"/>
                <a:ea typeface="宋体" panose="02010600030101010101" pitchFamily="2" charset="-122"/>
                <a:cs typeface="Calibri" panose="020F0502020204030204" pitchFamily="34" charset="0"/>
              </a:rPr>
              <a:t>Zooming in</a:t>
            </a:r>
          </a:p>
          <a:p>
            <a:pPr>
              <a:lnSpc>
                <a:spcPct val="150000"/>
              </a:lnSpc>
            </a:pPr>
            <a:r>
              <a:rPr lang="en-US" altLang="zh-CN" sz="2400" dirty="0">
                <a:latin typeface="Calibri" panose="020F0502020204030204" pitchFamily="34" charset="0"/>
                <a:cs typeface="Calibri" panose="020F0502020204030204" pitchFamily="34" charset="0"/>
              </a:rPr>
              <a:t>14. Instead of </a:t>
            </a:r>
            <a:r>
              <a:rPr lang="en-US" altLang="zh-CN" sz="2400" dirty="0">
                <a:solidFill>
                  <a:srgbClr val="C00000"/>
                </a:solidFill>
                <a:latin typeface="Calibri" panose="020F0502020204030204" pitchFamily="34" charset="0"/>
                <a:cs typeface="Calibri" panose="020F0502020204030204" pitchFamily="34" charset="0"/>
              </a:rPr>
              <a:t>freezing up </a:t>
            </a:r>
            <a:r>
              <a:rPr lang="en-US" altLang="zh-CN" sz="2400" dirty="0">
                <a:latin typeface="Calibri" panose="020F0502020204030204" pitchFamily="34" charset="0"/>
                <a:cs typeface="Calibri" panose="020F0502020204030204" pitchFamily="34" charset="0"/>
              </a:rPr>
              <a:t>over the logical permutations behind each A and S, ... </a:t>
            </a:r>
          </a:p>
          <a:p>
            <a:pPr>
              <a:lnSpc>
                <a:spcPct val="150000"/>
              </a:lnSpc>
            </a:pPr>
            <a:r>
              <a:rPr lang="en-US" altLang="zh-CN" sz="2400" dirty="0">
                <a:latin typeface="Calibri" panose="020F0502020204030204" pitchFamily="34" charset="0"/>
                <a:cs typeface="Calibri" panose="020F0502020204030204" pitchFamily="34" charset="0"/>
              </a:rPr>
              <a:t>(Para 8) </a:t>
            </a:r>
          </a:p>
          <a:p>
            <a:pPr>
              <a:lnSpc>
                <a:spcPct val="150000"/>
              </a:lnSpc>
            </a:pPr>
            <a:r>
              <a:rPr lang="en-US" altLang="zh-CN" sz="2400" dirty="0">
                <a:solidFill>
                  <a:srgbClr val="C00000"/>
                </a:solidFill>
                <a:latin typeface="Calibri" panose="020F0502020204030204" pitchFamily="34" charset="0"/>
                <a:cs typeface="Calibri" panose="020F0502020204030204" pitchFamily="34" charset="0"/>
              </a:rPr>
              <a:t>freeze up</a:t>
            </a:r>
            <a:r>
              <a:rPr lang="en-US" altLang="zh-CN" sz="2400" dirty="0">
                <a:latin typeface="Calibri" panose="020F0502020204030204" pitchFamily="34" charset="0"/>
                <a:cs typeface="Calibri" panose="020F0502020204030204" pitchFamily="34" charset="0"/>
              </a:rPr>
              <a:t>: to be unable to think of anything to say; to stop working </a:t>
            </a:r>
          </a:p>
          <a:p>
            <a:pPr>
              <a:lnSpc>
                <a:spcPct val="150000"/>
              </a:lnSpc>
            </a:pPr>
            <a:r>
              <a:rPr lang="en-US" altLang="zh-CN" sz="2400" i="1" dirty="0">
                <a:latin typeface="Calibri" panose="020F0502020204030204" pitchFamily="34" charset="0"/>
                <a:cs typeface="Calibri" panose="020F0502020204030204" pitchFamily="34" charset="0"/>
              </a:rPr>
              <a:t>e.g. </a:t>
            </a:r>
            <a:r>
              <a:rPr lang="en-US" altLang="zh-CN" sz="2400" dirty="0">
                <a:latin typeface="Calibri" panose="020F0502020204030204" pitchFamily="34" charset="0"/>
                <a:cs typeface="Calibri" panose="020F0502020204030204" pitchFamily="34" charset="0"/>
              </a:rPr>
              <a:t>I love to sing, but I freeze up any time I get on stage—when I open my mouth, nothing comes out. </a:t>
            </a:r>
          </a:p>
          <a:p>
            <a:pPr>
              <a:lnSpc>
                <a:spcPct val="150000"/>
              </a:lnSpc>
            </a:pPr>
            <a:r>
              <a:rPr lang="en-US" altLang="zh-CN" sz="2400" dirty="0">
                <a:solidFill>
                  <a:srgbClr val="C00000"/>
                </a:solidFill>
                <a:latin typeface="Calibri" panose="020F0502020204030204" pitchFamily="34" charset="0"/>
                <a:cs typeface="Calibri" panose="020F0502020204030204" pitchFamily="34" charset="0"/>
              </a:rPr>
              <a:t>permutation</a:t>
            </a:r>
            <a:r>
              <a:rPr lang="en-US" altLang="zh-CN" sz="2400" dirty="0">
                <a:latin typeface="Calibri" panose="020F0502020204030204" pitchFamily="34" charset="0"/>
                <a:cs typeface="Calibri" panose="020F0502020204030204" pitchFamily="34" charset="0"/>
              </a:rPr>
              <a:t>: the way in which a number of things can be ordered or arranged </a:t>
            </a:r>
          </a:p>
          <a:p>
            <a:pPr>
              <a:lnSpc>
                <a:spcPct val="150000"/>
              </a:lnSpc>
            </a:pPr>
            <a:r>
              <a:rPr lang="en-US" altLang="zh-CN" sz="2400" dirty="0">
                <a:latin typeface="Calibri" panose="020F0502020204030204" pitchFamily="34" charset="0"/>
                <a:cs typeface="Calibri" panose="020F0502020204030204" pitchFamily="34" charset="0"/>
              </a:rPr>
              <a:t>e.g. Variation among humans is limited to the possible permutations of our genes. </a:t>
            </a:r>
          </a:p>
        </p:txBody>
      </p:sp>
      <p:pic>
        <p:nvPicPr>
          <p:cNvPr id="5" name="图片 4"/>
          <p:cNvPicPr>
            <a:picLocks noChangeAspect="1"/>
          </p:cNvPicPr>
          <p:nvPr/>
        </p:nvPicPr>
        <p:blipFill>
          <a:blip r:embed="rId2"/>
          <a:stretch>
            <a:fillRect/>
          </a:stretch>
        </p:blipFill>
        <p:spPr>
          <a:xfrm>
            <a:off x="786002" y="1613558"/>
            <a:ext cx="640936" cy="562294"/>
          </a:xfrm>
          <a:prstGeom prst="rect">
            <a:avLst/>
          </a:prstGeom>
        </p:spPr>
      </p:pic>
      <p:grpSp>
        <p:nvGrpSpPr>
          <p:cNvPr id="17" name="组合 16"/>
          <p:cNvGrpSpPr/>
          <p:nvPr/>
        </p:nvGrpSpPr>
        <p:grpSpPr>
          <a:xfrm>
            <a:off x="867550" y="283464"/>
            <a:ext cx="1179420" cy="1051559"/>
            <a:chOff x="1313" y="323"/>
            <a:chExt cx="2280" cy="2032"/>
          </a:xfrm>
        </p:grpSpPr>
        <p:grpSp>
          <p:nvGrpSpPr>
            <p:cNvPr id="18" name="组合 158"/>
            <p:cNvGrpSpPr/>
            <p:nvPr/>
          </p:nvGrpSpPr>
          <p:grpSpPr>
            <a:xfrm>
              <a:off x="1313" y="323"/>
              <a:ext cx="2280" cy="2032"/>
              <a:chOff x="3720691" y="2824413"/>
              <a:chExt cx="1341120" cy="1209172"/>
            </a:xfrm>
          </p:grpSpPr>
          <p:sp>
            <p:nvSpPr>
              <p:cNvPr id="21"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2"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9"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0" name="图片 19"/>
            <p:cNvPicPr>
              <a:picLocks noChangeAspect="1"/>
            </p:cNvPicPr>
            <p:nvPr/>
          </p:nvPicPr>
          <p:blipFill>
            <a:blip r:embed="rId3"/>
            <a:stretch>
              <a:fillRect/>
            </a:stretch>
          </p:blipFill>
          <p:spPr>
            <a:xfrm>
              <a:off x="1635" y="568"/>
              <a:ext cx="1538" cy="1537"/>
            </a:xfrm>
            <a:prstGeom prst="rect">
              <a:avLst/>
            </a:prstGeom>
            <a:noFill/>
            <a:ln w="9525">
              <a:noFill/>
            </a:ln>
          </p:spPr>
        </p:pic>
      </p:grpSp>
    </p:spTree>
    <p:extLst>
      <p:ext uri="{BB962C8B-B14F-4D97-AF65-F5344CB8AC3E}">
        <p14:creationId xmlns:p14="http://schemas.microsoft.com/office/powerpoint/2010/main" val="112697429"/>
      </p:ext>
    </p:extLst>
  </p:cSld>
  <p:clrMapOvr>
    <a:masterClrMapping/>
  </p:clrMapOvr>
  <p:transition>
    <p:random/>
  </p:transition>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39903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B</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Text Analysis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691515" y="1678305"/>
            <a:ext cx="10738485" cy="3600986"/>
          </a:xfrm>
          <a:prstGeom prst="rect">
            <a:avLst/>
          </a:prstGeom>
          <a:noFill/>
        </p:spPr>
        <p:txBody>
          <a:bodyPr wrap="square">
            <a:spAutoFit/>
          </a:bodyPr>
          <a:lstStyle/>
          <a:p>
            <a:pPr marL="342900" indent="-342900" algn="l">
              <a:buFont typeface="Wingdings" panose="05000000000000000000" pitchFamily="2" charset="2"/>
              <a:buChar char="u"/>
            </a:pPr>
            <a:endParaRPr lang="en-US" altLang="zh-CN" sz="2400" dirty="0">
              <a:latin typeface="Calibri" panose="020F0502020204030204" pitchFamily="34" charset="0"/>
              <a:ea typeface="宋体" panose="02010600030101010101" pitchFamily="2" charset="-122"/>
              <a:cs typeface="Calibri" panose="020F0502020204030204" pitchFamily="34" charset="0"/>
            </a:endParaRPr>
          </a:p>
          <a:p>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rgbClr val="874694"/>
                </a:solidFill>
                <a:latin typeface="Calibri" panose="020F0502020204030204" pitchFamily="34" charset="0"/>
                <a:ea typeface="宋体" panose="02010600030101010101" pitchFamily="2" charset="-122"/>
                <a:cs typeface="Calibri" panose="020F0502020204030204" pitchFamily="34" charset="0"/>
              </a:rPr>
              <a:t>Zooming in</a:t>
            </a:r>
          </a:p>
          <a:p>
            <a:pPr>
              <a:lnSpc>
                <a:spcPct val="150000"/>
              </a:lnSpc>
            </a:pPr>
            <a:r>
              <a:rPr lang="en-US" altLang="zh-CN" sz="2400" dirty="0">
                <a:latin typeface="Calibri" panose="020F0502020204030204" pitchFamily="34" charset="0"/>
                <a:cs typeface="Calibri" panose="020F0502020204030204" pitchFamily="34" charset="0"/>
              </a:rPr>
              <a:t>15. For </a:t>
            </a:r>
            <a:r>
              <a:rPr lang="en-US" altLang="zh-CN" sz="2400" dirty="0">
                <a:solidFill>
                  <a:srgbClr val="C00000"/>
                </a:solidFill>
                <a:latin typeface="Calibri" panose="020F0502020204030204" pitchFamily="34" charset="0"/>
                <a:cs typeface="Calibri" panose="020F0502020204030204" pitchFamily="34" charset="0"/>
              </a:rPr>
              <a:t>a Plato man</a:t>
            </a:r>
            <a:r>
              <a:rPr lang="en-US" altLang="zh-CN" sz="2400" dirty="0">
                <a:latin typeface="Calibri" panose="020F0502020204030204" pitchFamily="34" charset="0"/>
                <a:cs typeface="Calibri" panose="020F0502020204030204" pitchFamily="34" charset="0"/>
              </a:rPr>
              <a:t>, this was </a:t>
            </a:r>
            <a:r>
              <a:rPr lang="en-US" altLang="zh-CN" sz="2400" dirty="0">
                <a:solidFill>
                  <a:srgbClr val="C00000"/>
                </a:solidFill>
                <a:latin typeface="Calibri" panose="020F0502020204030204" pitchFamily="34" charset="0"/>
                <a:cs typeface="Calibri" panose="020F0502020204030204" pitchFamily="34" charset="0"/>
              </a:rPr>
              <a:t>mother’s milk</a:t>
            </a:r>
            <a:r>
              <a:rPr lang="en-US" altLang="zh-CN" sz="2400" dirty="0">
                <a:latin typeface="Calibri" panose="020F0502020204030204" pitchFamily="34" charset="0"/>
                <a:cs typeface="Calibri" panose="020F0502020204030204" pitchFamily="34" charset="0"/>
              </a:rPr>
              <a:t>. (Para 9) </a:t>
            </a:r>
          </a:p>
          <a:p>
            <a:pPr>
              <a:lnSpc>
                <a:spcPct val="150000"/>
              </a:lnSpc>
            </a:pPr>
            <a:r>
              <a:rPr lang="en-US" altLang="zh-CN" sz="2400" dirty="0">
                <a:solidFill>
                  <a:srgbClr val="C00000"/>
                </a:solidFill>
                <a:latin typeface="Calibri" panose="020F0502020204030204" pitchFamily="34" charset="0"/>
                <a:cs typeface="Calibri" panose="020F0502020204030204" pitchFamily="34" charset="0"/>
              </a:rPr>
              <a:t>a Plato man</a:t>
            </a:r>
            <a:r>
              <a:rPr lang="en-US" altLang="zh-CN" sz="2400" dirty="0">
                <a:latin typeface="Calibri" panose="020F0502020204030204" pitchFamily="34" charset="0"/>
                <a:cs typeface="Calibri" panose="020F0502020204030204" pitchFamily="34" charset="0"/>
              </a:rPr>
              <a:t>: Plato is a famous philosopher in the world, so here “a Plato man” means “a man who studies philosophy”. </a:t>
            </a:r>
          </a:p>
          <a:p>
            <a:pPr>
              <a:lnSpc>
                <a:spcPct val="150000"/>
              </a:lnSpc>
            </a:pPr>
            <a:r>
              <a:rPr lang="en-US" altLang="zh-CN" sz="2400" dirty="0">
                <a:solidFill>
                  <a:srgbClr val="C00000"/>
                </a:solidFill>
                <a:latin typeface="Calibri" panose="020F0502020204030204" pitchFamily="34" charset="0"/>
                <a:cs typeface="Calibri" panose="020F0502020204030204" pitchFamily="34" charset="0"/>
              </a:rPr>
              <a:t>mother’s milk</a:t>
            </a:r>
            <a:r>
              <a:rPr lang="en-US" altLang="zh-CN" sz="2400" dirty="0">
                <a:latin typeface="Calibri" panose="020F0502020204030204" pitchFamily="34" charset="0"/>
                <a:cs typeface="Calibri" panose="020F0502020204030204" pitchFamily="34" charset="0"/>
              </a:rPr>
              <a:t>: used in a figurative way to indicate something very natural and pleasant </a:t>
            </a:r>
          </a:p>
        </p:txBody>
      </p:sp>
      <p:pic>
        <p:nvPicPr>
          <p:cNvPr id="5" name="图片 4"/>
          <p:cNvPicPr>
            <a:picLocks noChangeAspect="1"/>
          </p:cNvPicPr>
          <p:nvPr/>
        </p:nvPicPr>
        <p:blipFill>
          <a:blip r:embed="rId2"/>
          <a:stretch>
            <a:fillRect/>
          </a:stretch>
        </p:blipFill>
        <p:spPr>
          <a:xfrm>
            <a:off x="786002" y="1949889"/>
            <a:ext cx="640936" cy="562294"/>
          </a:xfrm>
          <a:prstGeom prst="rect">
            <a:avLst/>
          </a:prstGeom>
        </p:spPr>
      </p:pic>
      <p:grpSp>
        <p:nvGrpSpPr>
          <p:cNvPr id="17" name="组合 16"/>
          <p:cNvGrpSpPr/>
          <p:nvPr/>
        </p:nvGrpSpPr>
        <p:grpSpPr>
          <a:xfrm>
            <a:off x="867550" y="283464"/>
            <a:ext cx="1179420" cy="1051559"/>
            <a:chOff x="1313" y="323"/>
            <a:chExt cx="2280" cy="2032"/>
          </a:xfrm>
        </p:grpSpPr>
        <p:grpSp>
          <p:nvGrpSpPr>
            <p:cNvPr id="18" name="组合 158"/>
            <p:cNvGrpSpPr/>
            <p:nvPr/>
          </p:nvGrpSpPr>
          <p:grpSpPr>
            <a:xfrm>
              <a:off x="1313" y="323"/>
              <a:ext cx="2280" cy="2032"/>
              <a:chOff x="3720691" y="2824413"/>
              <a:chExt cx="1341120" cy="1209172"/>
            </a:xfrm>
          </p:grpSpPr>
          <p:sp>
            <p:nvSpPr>
              <p:cNvPr id="21"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2"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9"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0" name="图片 19"/>
            <p:cNvPicPr>
              <a:picLocks noChangeAspect="1"/>
            </p:cNvPicPr>
            <p:nvPr/>
          </p:nvPicPr>
          <p:blipFill>
            <a:blip r:embed="rId3"/>
            <a:stretch>
              <a:fillRect/>
            </a:stretch>
          </p:blipFill>
          <p:spPr>
            <a:xfrm>
              <a:off x="1635" y="568"/>
              <a:ext cx="1538" cy="1537"/>
            </a:xfrm>
            <a:prstGeom prst="rect">
              <a:avLst/>
            </a:prstGeom>
            <a:noFill/>
            <a:ln w="9525">
              <a:noFill/>
            </a:ln>
          </p:spPr>
        </p:pic>
      </p:grpSp>
    </p:spTree>
    <p:extLst>
      <p:ext uri="{BB962C8B-B14F-4D97-AF65-F5344CB8AC3E}">
        <p14:creationId xmlns:p14="http://schemas.microsoft.com/office/powerpoint/2010/main" val="1119548362"/>
      </p:ext>
    </p:extLst>
  </p:cSld>
  <p:clrMapOvr>
    <a:masterClrMapping/>
  </p:clrMapOvr>
  <p:transition>
    <p:random/>
  </p:transition>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39903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B</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Text Analysis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691515" y="1405036"/>
            <a:ext cx="10738485" cy="4450449"/>
          </a:xfrm>
          <a:prstGeom prst="rect">
            <a:avLst/>
          </a:prstGeom>
          <a:noFill/>
        </p:spPr>
        <p:txBody>
          <a:bodyPr wrap="square">
            <a:spAutoFit/>
          </a:bodyPr>
          <a:lstStyle/>
          <a:p>
            <a:pPr marL="342900" indent="-342900" algn="l">
              <a:buFont typeface="Wingdings" panose="05000000000000000000" pitchFamily="2" charset="2"/>
              <a:buChar char="u"/>
            </a:pPr>
            <a:endParaRPr lang="en-US" altLang="zh-CN" sz="2400" dirty="0">
              <a:latin typeface="Calibri" panose="020F0502020204030204" pitchFamily="34" charset="0"/>
              <a:ea typeface="宋体" panose="02010600030101010101" pitchFamily="2" charset="-122"/>
              <a:cs typeface="Calibri" panose="020F0502020204030204" pitchFamily="34" charset="0"/>
            </a:endParaRPr>
          </a:p>
          <a:p>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rgbClr val="874694"/>
                </a:solidFill>
                <a:latin typeface="Calibri" panose="020F0502020204030204" pitchFamily="34" charset="0"/>
                <a:ea typeface="宋体" panose="02010600030101010101" pitchFamily="2" charset="-122"/>
                <a:cs typeface="Calibri" panose="020F0502020204030204" pitchFamily="34" charset="0"/>
              </a:rPr>
              <a:t>Zooming in</a:t>
            </a:r>
          </a:p>
          <a:p>
            <a:pPr>
              <a:lnSpc>
                <a:spcPct val="140000"/>
              </a:lnSpc>
            </a:pPr>
            <a:r>
              <a:rPr lang="en-US" altLang="zh-CN" sz="2400" dirty="0">
                <a:latin typeface="Calibri" panose="020F0502020204030204" pitchFamily="34" charset="0"/>
                <a:cs typeface="Calibri" panose="020F0502020204030204" pitchFamily="34" charset="0"/>
              </a:rPr>
              <a:t>16. </a:t>
            </a:r>
            <a:r>
              <a:rPr lang="zh-CN" altLang="en-US" sz="2400" dirty="0"/>
              <a:t> ... </a:t>
            </a:r>
            <a:r>
              <a:rPr lang="en-US" altLang="zh-CN" sz="2400" dirty="0">
                <a:solidFill>
                  <a:srgbClr val="C00000"/>
                </a:solidFill>
              </a:rPr>
              <a:t>I</a:t>
            </a:r>
            <a:r>
              <a:rPr lang="zh-CN" altLang="en-US" sz="2400" dirty="0">
                <a:solidFill>
                  <a:srgbClr val="C00000"/>
                </a:solidFill>
              </a:rPr>
              <a:t>t</a:t>
            </a:r>
            <a:r>
              <a:rPr lang="en-US" altLang="zh-CN" sz="2400" dirty="0">
                <a:solidFill>
                  <a:srgbClr val="C00000"/>
                </a:solidFill>
              </a:rPr>
              <a:t>’</a:t>
            </a:r>
            <a:r>
              <a:rPr lang="zh-CN" altLang="en-US" sz="2400" dirty="0">
                <a:solidFill>
                  <a:srgbClr val="C00000"/>
                </a:solidFill>
              </a:rPr>
              <a:t>s</a:t>
            </a:r>
            <a:r>
              <a:rPr lang="zh-CN" altLang="en-US" sz="2400" dirty="0"/>
              <a:t> technology married with liberal arts, married with the humanities, </a:t>
            </a:r>
            <a:r>
              <a:rPr lang="zh-CN" altLang="en-US" sz="2400" dirty="0">
                <a:solidFill>
                  <a:srgbClr val="C00000"/>
                </a:solidFill>
              </a:rPr>
              <a:t>that</a:t>
            </a:r>
            <a:r>
              <a:rPr lang="zh-CN" altLang="en-US" sz="2400" dirty="0"/>
              <a:t> </a:t>
            </a:r>
            <a:r>
              <a:rPr lang="zh-CN" altLang="en-US" sz="2400" dirty="0">
                <a:solidFill>
                  <a:srgbClr val="C00000"/>
                </a:solidFill>
              </a:rPr>
              <a:t>yields</a:t>
            </a:r>
            <a:r>
              <a:rPr lang="zh-CN" altLang="en-US" sz="2400" dirty="0"/>
              <a:t> us the result that makes our heart sing. (Para 12) </a:t>
            </a:r>
          </a:p>
          <a:p>
            <a:pPr>
              <a:lnSpc>
                <a:spcPct val="140000"/>
              </a:lnSpc>
            </a:pPr>
            <a:r>
              <a:rPr lang="zh-CN" altLang="en-US" sz="2400" dirty="0">
                <a:solidFill>
                  <a:srgbClr val="C00000"/>
                </a:solidFill>
              </a:rPr>
              <a:t>it is ... that ... </a:t>
            </a:r>
            <a:r>
              <a:rPr lang="zh-CN" altLang="en-US" sz="2400" dirty="0"/>
              <a:t>: used as an emphatic structure. </a:t>
            </a:r>
            <a:endParaRPr lang="en-US" altLang="zh-CN" sz="2400" dirty="0"/>
          </a:p>
          <a:p>
            <a:pPr>
              <a:lnSpc>
                <a:spcPct val="140000"/>
              </a:lnSpc>
            </a:pPr>
            <a:r>
              <a:rPr lang="zh-CN" altLang="en-US" sz="2400" dirty="0"/>
              <a:t>Here, “it” is a formal subject, and the real subject is “technology”.</a:t>
            </a:r>
            <a:endParaRPr lang="en-US" altLang="zh-CN" sz="2400" dirty="0"/>
          </a:p>
          <a:p>
            <a:pPr>
              <a:lnSpc>
                <a:spcPct val="140000"/>
              </a:lnSpc>
            </a:pPr>
            <a:r>
              <a:rPr lang="zh-CN" altLang="en-US" sz="2400" dirty="0"/>
              <a:t> </a:t>
            </a:r>
            <a:r>
              <a:rPr lang="zh-CN" altLang="en-US" sz="2400" dirty="0">
                <a:solidFill>
                  <a:srgbClr val="C00000"/>
                </a:solidFill>
              </a:rPr>
              <a:t>yield</a:t>
            </a:r>
            <a:r>
              <a:rPr lang="zh-CN" altLang="en-US" sz="2400" dirty="0"/>
              <a:t>: to produce or provide make one’s heart sing: to make one feel happy </a:t>
            </a:r>
            <a:endParaRPr lang="en-US" altLang="zh-CN" sz="2400" dirty="0"/>
          </a:p>
          <a:p>
            <a:pPr>
              <a:lnSpc>
                <a:spcPct val="140000"/>
              </a:lnSpc>
            </a:pPr>
            <a:r>
              <a:rPr lang="zh-CN" altLang="en-US" sz="2400" dirty="0">
                <a:solidFill>
                  <a:srgbClr val="C00000"/>
                </a:solidFill>
              </a:rPr>
              <a:t>Paraphrase</a:t>
            </a:r>
            <a:r>
              <a:rPr lang="zh-CN" altLang="en-US" sz="2400" dirty="0"/>
              <a:t>: When technology is combined with liberal arts and the humanities, it will make people happy. </a:t>
            </a:r>
          </a:p>
        </p:txBody>
      </p:sp>
      <p:pic>
        <p:nvPicPr>
          <p:cNvPr id="5" name="图片 4"/>
          <p:cNvPicPr>
            <a:picLocks noChangeAspect="1"/>
          </p:cNvPicPr>
          <p:nvPr/>
        </p:nvPicPr>
        <p:blipFill>
          <a:blip r:embed="rId2"/>
          <a:stretch>
            <a:fillRect/>
          </a:stretch>
        </p:blipFill>
        <p:spPr>
          <a:xfrm>
            <a:off x="786002" y="1676620"/>
            <a:ext cx="640936" cy="562294"/>
          </a:xfrm>
          <a:prstGeom prst="rect">
            <a:avLst/>
          </a:prstGeom>
        </p:spPr>
      </p:pic>
      <p:grpSp>
        <p:nvGrpSpPr>
          <p:cNvPr id="17" name="组合 16"/>
          <p:cNvGrpSpPr/>
          <p:nvPr/>
        </p:nvGrpSpPr>
        <p:grpSpPr>
          <a:xfrm>
            <a:off x="867550" y="283464"/>
            <a:ext cx="1179420" cy="1051559"/>
            <a:chOff x="1313" y="323"/>
            <a:chExt cx="2280" cy="2032"/>
          </a:xfrm>
        </p:grpSpPr>
        <p:grpSp>
          <p:nvGrpSpPr>
            <p:cNvPr id="18" name="组合 158"/>
            <p:cNvGrpSpPr/>
            <p:nvPr/>
          </p:nvGrpSpPr>
          <p:grpSpPr>
            <a:xfrm>
              <a:off x="1313" y="323"/>
              <a:ext cx="2280" cy="2032"/>
              <a:chOff x="3720691" y="2824413"/>
              <a:chExt cx="1341120" cy="1209172"/>
            </a:xfrm>
          </p:grpSpPr>
          <p:sp>
            <p:nvSpPr>
              <p:cNvPr id="21"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2"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9"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0" name="图片 19"/>
            <p:cNvPicPr>
              <a:picLocks noChangeAspect="1"/>
            </p:cNvPicPr>
            <p:nvPr/>
          </p:nvPicPr>
          <p:blipFill>
            <a:blip r:embed="rId3"/>
            <a:stretch>
              <a:fillRect/>
            </a:stretch>
          </p:blipFill>
          <p:spPr>
            <a:xfrm>
              <a:off x="1635" y="568"/>
              <a:ext cx="1538" cy="1537"/>
            </a:xfrm>
            <a:prstGeom prst="rect">
              <a:avLst/>
            </a:prstGeom>
            <a:noFill/>
            <a:ln w="9525">
              <a:noFill/>
            </a:ln>
          </p:spPr>
        </p:pic>
      </p:grpSp>
      <p:sp>
        <p:nvSpPr>
          <p:cNvPr id="15" name="动作按钮: 后退或前一项 14">
            <a:hlinkClick r:id="rId4" action="ppaction://hlinksldjump" highlightClick="1"/>
            <a:extLst>
              <a:ext uri="{FF2B5EF4-FFF2-40B4-BE49-F238E27FC236}">
                <a16:creationId xmlns:a16="http://schemas.microsoft.com/office/drawing/2014/main" id="{CB7BA479-86AE-4D4D-B05E-C54BF51DAD54}"/>
              </a:ext>
            </a:extLst>
          </p:cNvPr>
          <p:cNvSpPr/>
          <p:nvPr/>
        </p:nvSpPr>
        <p:spPr>
          <a:xfrm>
            <a:off x="10984513" y="5753599"/>
            <a:ext cx="467139" cy="523192"/>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104399150"/>
      </p:ext>
    </p:extLst>
  </p:cSld>
  <p:clrMapOvr>
    <a:masterClrMapping/>
  </p:clrMapOvr>
  <p:transition>
    <p:random/>
  </p:transition>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文本框 27">
            <a:extLst>
              <a:ext uri="{FF2B5EF4-FFF2-40B4-BE49-F238E27FC236}">
                <a16:creationId xmlns:a16="http://schemas.microsoft.com/office/drawing/2014/main" id="{0CDDD152-B484-4C84-B77D-A0D535B6679D}"/>
              </a:ext>
            </a:extLst>
          </p:cNvPr>
          <p:cNvSpPr txBox="1"/>
          <p:nvPr/>
        </p:nvSpPr>
        <p:spPr>
          <a:xfrm>
            <a:off x="3910495" y="2262031"/>
            <a:ext cx="7659206" cy="4051558"/>
          </a:xfrm>
          <a:prstGeom prst="rect">
            <a:avLst/>
          </a:prstGeom>
          <a:noFill/>
        </p:spPr>
        <p:txBody>
          <a:bodyPr wrap="square">
            <a:spAutoFit/>
          </a:bodyPr>
          <a:lstStyle/>
          <a:p>
            <a:pPr>
              <a:lnSpc>
                <a:spcPct val="120000"/>
              </a:lnSpc>
              <a:buAutoNum type="arabicPeriod"/>
            </a:pPr>
            <a:r>
              <a:rPr lang="zh-CN" altLang="en-US" sz="2400" dirty="0">
                <a:latin typeface="Calibri" panose="020F0502020204030204" pitchFamily="34" charset="0"/>
                <a:cs typeface="Calibri" panose="020F0502020204030204" pitchFamily="34" charset="0"/>
              </a:rPr>
              <a:t>She sat down and </a:t>
            </a:r>
            <a:r>
              <a:rPr lang="en-US" altLang="zh-CN" sz="2400" dirty="0">
                <a:latin typeface="Calibri" panose="020F0502020204030204" pitchFamily="34" charset="0"/>
                <a:cs typeface="Calibri" panose="020F0502020204030204" pitchFamily="34" charset="0"/>
              </a:rPr>
              <a:t>__________ </a:t>
            </a:r>
            <a:r>
              <a:rPr lang="zh-CN" altLang="en-US" sz="2400" dirty="0">
                <a:latin typeface="Calibri" panose="020F0502020204030204" pitchFamily="34" charset="0"/>
                <a:cs typeface="Calibri" panose="020F0502020204030204" pitchFamily="34" charset="0"/>
              </a:rPr>
              <a:t>to tell me about her skiing holiday.</a:t>
            </a:r>
            <a:endParaRPr lang="en-US" altLang="zh-CN" sz="2400" dirty="0">
              <a:latin typeface="Calibri" panose="020F0502020204030204" pitchFamily="34" charset="0"/>
              <a:cs typeface="Calibri" panose="020F0502020204030204" pitchFamily="34" charset="0"/>
            </a:endParaRPr>
          </a:p>
          <a:p>
            <a:pPr>
              <a:lnSpc>
                <a:spcPct val="120000"/>
              </a:lnSpc>
              <a:buAutoNum type="arabicPeriod"/>
            </a:pPr>
            <a:r>
              <a:rPr lang="zh-CN" altLang="en-US" sz="2400" dirty="0">
                <a:latin typeface="Calibri" panose="020F0502020204030204" pitchFamily="34" charset="0"/>
                <a:cs typeface="Calibri" panose="020F0502020204030204" pitchFamily="34" charset="0"/>
              </a:rPr>
              <a:t>The job requires you to have personal </a:t>
            </a:r>
            <a:r>
              <a:rPr lang="en-US" altLang="zh-CN" sz="2400" dirty="0">
                <a:latin typeface="Calibri" panose="020F0502020204030204" pitchFamily="34" charset="0"/>
                <a:cs typeface="Calibri" panose="020F0502020204030204" pitchFamily="34" charset="0"/>
              </a:rPr>
              <a:t>__________</a:t>
            </a:r>
            <a:r>
              <a:rPr lang="zh-CN" altLang="en-US" sz="2400" dirty="0">
                <a:latin typeface="Calibri" panose="020F0502020204030204" pitchFamily="34" charset="0"/>
                <a:cs typeface="Calibri" panose="020F0502020204030204" pitchFamily="34" charset="0"/>
              </a:rPr>
              <a:t> such as the ability to work as a team member. </a:t>
            </a:r>
          </a:p>
          <a:p>
            <a:pPr>
              <a:lnSpc>
                <a:spcPct val="120000"/>
              </a:lnSpc>
            </a:pPr>
            <a:r>
              <a:rPr lang="zh-CN" altLang="en-US" sz="2400" dirty="0">
                <a:latin typeface="Calibri" panose="020F0502020204030204" pitchFamily="34" charset="0"/>
                <a:cs typeface="Calibri" panose="020F0502020204030204" pitchFamily="34" charset="0"/>
              </a:rPr>
              <a:t>3</a:t>
            </a:r>
            <a:r>
              <a:rPr lang="en-US" altLang="zh-CN" sz="2400" dirty="0">
                <a:latin typeface="Calibri" panose="020F0502020204030204" pitchFamily="34" charset="0"/>
                <a:cs typeface="Calibri" panose="020F0502020204030204" pitchFamily="34" charset="0"/>
              </a:rPr>
              <a:t>.</a:t>
            </a:r>
            <a:r>
              <a:rPr lang="zh-CN" altLang="en-US" sz="2400" dirty="0">
                <a:latin typeface="Calibri" panose="020F0502020204030204" pitchFamily="34" charset="0"/>
                <a:cs typeface="Calibri" panose="020F0502020204030204" pitchFamily="34" charset="0"/>
              </a:rPr>
              <a:t> She rebelled against </a:t>
            </a:r>
            <a:r>
              <a:rPr lang="en-US" altLang="zh-CN" sz="2400" dirty="0">
                <a:latin typeface="Calibri" panose="020F0502020204030204" pitchFamily="34" charset="0"/>
                <a:cs typeface="Calibri" panose="020F0502020204030204" pitchFamily="34" charset="0"/>
              </a:rPr>
              <a:t>__________ </a:t>
            </a:r>
            <a:r>
              <a:rPr lang="zh-CN" altLang="en-US" sz="2400" dirty="0">
                <a:latin typeface="Calibri" panose="020F0502020204030204" pitchFamily="34" charset="0"/>
                <a:cs typeface="Calibri" panose="020F0502020204030204" pitchFamily="34" charset="0"/>
              </a:rPr>
              <a:t>and refused to marry. </a:t>
            </a:r>
          </a:p>
          <a:p>
            <a:pPr>
              <a:lnSpc>
                <a:spcPct val="120000"/>
              </a:lnSpc>
            </a:pPr>
            <a:r>
              <a:rPr lang="zh-CN" altLang="en-US" sz="2400" dirty="0">
                <a:latin typeface="Calibri" panose="020F0502020204030204" pitchFamily="34" charset="0"/>
                <a:cs typeface="Calibri" panose="020F0502020204030204" pitchFamily="34" charset="0"/>
              </a:rPr>
              <a:t>4</a:t>
            </a:r>
            <a:r>
              <a:rPr lang="en-US" altLang="zh-CN" sz="2400" dirty="0">
                <a:latin typeface="Calibri" panose="020F0502020204030204" pitchFamily="34" charset="0"/>
                <a:cs typeface="Calibri" panose="020F0502020204030204" pitchFamily="34" charset="0"/>
              </a:rPr>
              <a:t>.</a:t>
            </a:r>
            <a:r>
              <a:rPr lang="zh-CN" altLang="en-US" sz="2400" dirty="0">
                <a:latin typeface="Calibri" panose="020F0502020204030204" pitchFamily="34" charset="0"/>
                <a:cs typeface="Calibri" panose="020F0502020204030204" pitchFamily="34" charset="0"/>
              </a:rPr>
              <a:t> The new rules have been </a:t>
            </a:r>
            <a:r>
              <a:rPr lang="en-US" altLang="zh-CN" sz="2400" dirty="0">
                <a:latin typeface="Calibri" panose="020F0502020204030204" pitchFamily="34" charset="0"/>
                <a:cs typeface="Calibri" panose="020F0502020204030204" pitchFamily="34" charset="0"/>
              </a:rPr>
              <a:t>__________ </a:t>
            </a:r>
            <a:r>
              <a:rPr lang="zh-CN" altLang="en-US" sz="2400" dirty="0">
                <a:latin typeface="Calibri" panose="020F0502020204030204" pitchFamily="34" charset="0"/>
                <a:cs typeface="Calibri" panose="020F0502020204030204" pitchFamily="34" charset="0"/>
              </a:rPr>
              <a:t>by government watchdog  organizations. </a:t>
            </a:r>
          </a:p>
          <a:p>
            <a:pPr>
              <a:lnSpc>
                <a:spcPct val="120000"/>
              </a:lnSpc>
            </a:pPr>
            <a:r>
              <a:rPr lang="zh-CN" altLang="en-US" sz="2400" dirty="0">
                <a:latin typeface="Calibri" panose="020F0502020204030204" pitchFamily="34" charset="0"/>
                <a:cs typeface="Calibri" panose="020F0502020204030204" pitchFamily="34" charset="0"/>
              </a:rPr>
              <a:t>5</a:t>
            </a:r>
            <a:r>
              <a:rPr lang="en-US" altLang="zh-CN" sz="2400" dirty="0">
                <a:latin typeface="Calibri" panose="020F0502020204030204" pitchFamily="34" charset="0"/>
                <a:cs typeface="Calibri" panose="020F0502020204030204" pitchFamily="34" charset="0"/>
              </a:rPr>
              <a:t>. </a:t>
            </a:r>
            <a:r>
              <a:rPr lang="zh-CN" altLang="en-US" sz="2400" dirty="0">
                <a:latin typeface="Calibri" panose="020F0502020204030204" pitchFamily="34" charset="0"/>
                <a:cs typeface="Calibri" panose="020F0502020204030204" pitchFamily="34" charset="0"/>
              </a:rPr>
              <a:t>Her optimism seemed to have </a:t>
            </a:r>
            <a:r>
              <a:rPr lang="en-US" altLang="zh-CN" sz="2400" dirty="0">
                <a:latin typeface="Calibri" panose="020F0502020204030204" pitchFamily="34" charset="0"/>
                <a:cs typeface="Calibri" panose="020F0502020204030204" pitchFamily="34" charset="0"/>
              </a:rPr>
              <a:t>__________</a:t>
            </a:r>
            <a:r>
              <a:rPr lang="zh-CN" altLang="en-US" sz="2400" dirty="0">
                <a:latin typeface="Calibri" panose="020F0502020204030204" pitchFamily="34" charset="0"/>
                <a:cs typeface="Calibri" panose="020F0502020204030204" pitchFamily="34" charset="0"/>
              </a:rPr>
              <a:t> all those around her. </a:t>
            </a:r>
          </a:p>
        </p:txBody>
      </p:sp>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39903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B</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Language Focus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6" name="文本框 5"/>
          <p:cNvSpPr txBox="1"/>
          <p:nvPr/>
        </p:nvSpPr>
        <p:spPr>
          <a:xfrm>
            <a:off x="636905" y="1431925"/>
            <a:ext cx="11074400" cy="829945"/>
          </a:xfrm>
          <a:prstGeom prst="rect">
            <a:avLst/>
          </a:prstGeom>
          <a:noFill/>
        </p:spPr>
        <p:txBody>
          <a:bodyPr wrap="square">
            <a:spAutoFit/>
          </a:bodyPr>
          <a:lstStyle/>
          <a:p>
            <a:r>
              <a:rPr lang="en-US" altLang="zh-CN" sz="2400" i="1" dirty="0">
                <a:solidFill>
                  <a:srgbClr val="0070C0"/>
                </a:solidFill>
                <a:latin typeface="Calibri" panose="020F0502020204030204" pitchFamily="34" charset="0"/>
                <a:cs typeface="Calibri" panose="020F0502020204030204" pitchFamily="34" charset="0"/>
              </a:rPr>
              <a:t>Fill in the blanks with words from the word bank. None of the words can be used more than once. Change the form when necessary. </a:t>
            </a:r>
            <a:endParaRPr lang="zh-CN" altLang="zh-CN" sz="2400" dirty="0">
              <a:solidFill>
                <a:srgbClr val="0070C0"/>
              </a:solidFill>
              <a:latin typeface="Calibri" panose="020F0502020204030204" pitchFamily="34" charset="0"/>
              <a:ea typeface="等线" panose="02010600030101010101" pitchFamily="2" charset="-122"/>
              <a:cs typeface="Calibri" panose="020F0502020204030204" pitchFamily="34" charset="0"/>
            </a:endParaRPr>
          </a:p>
        </p:txBody>
      </p:sp>
      <p:grpSp>
        <p:nvGrpSpPr>
          <p:cNvPr id="21" name="组合 20"/>
          <p:cNvGrpSpPr/>
          <p:nvPr/>
        </p:nvGrpSpPr>
        <p:grpSpPr>
          <a:xfrm>
            <a:off x="867550" y="283464"/>
            <a:ext cx="1179420" cy="1051559"/>
            <a:chOff x="1313" y="323"/>
            <a:chExt cx="2280" cy="2032"/>
          </a:xfrm>
        </p:grpSpPr>
        <p:grpSp>
          <p:nvGrpSpPr>
            <p:cNvPr id="22" name="组合 158"/>
            <p:cNvGrpSpPr/>
            <p:nvPr/>
          </p:nvGrpSpPr>
          <p:grpSpPr>
            <a:xfrm>
              <a:off x="1313" y="323"/>
              <a:ext cx="2280" cy="2032"/>
              <a:chOff x="3720691" y="2824413"/>
              <a:chExt cx="1341120" cy="1209172"/>
            </a:xfrm>
          </p:grpSpPr>
          <p:sp>
            <p:nvSpPr>
              <p:cNvPr id="25"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6"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3"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4" name="图片 23"/>
            <p:cNvPicPr>
              <a:picLocks noChangeAspect="1"/>
            </p:cNvPicPr>
            <p:nvPr/>
          </p:nvPicPr>
          <p:blipFill>
            <a:blip r:embed="rId2"/>
            <a:stretch>
              <a:fillRect/>
            </a:stretch>
          </p:blipFill>
          <p:spPr>
            <a:xfrm>
              <a:off x="1635" y="568"/>
              <a:ext cx="1538" cy="1537"/>
            </a:xfrm>
            <a:prstGeom prst="rect">
              <a:avLst/>
            </a:prstGeom>
            <a:noFill/>
            <a:ln w="9525">
              <a:noFill/>
            </a:ln>
          </p:spPr>
        </p:pic>
      </p:grpSp>
      <p:pic>
        <p:nvPicPr>
          <p:cNvPr id="20" name="图片 19">
            <a:extLst>
              <a:ext uri="{FF2B5EF4-FFF2-40B4-BE49-F238E27FC236}">
                <a16:creationId xmlns:a16="http://schemas.microsoft.com/office/drawing/2014/main" id="{7A784A0B-EB25-4132-A55B-4005F8378146}"/>
              </a:ext>
            </a:extLst>
          </p:cNvPr>
          <p:cNvPicPr>
            <a:picLocks noChangeAspect="1"/>
          </p:cNvPicPr>
          <p:nvPr/>
        </p:nvPicPr>
        <p:blipFill rotWithShape="1">
          <a:blip r:embed="rId3"/>
          <a:srcRect t="10631" b="5671"/>
          <a:stretch/>
        </p:blipFill>
        <p:spPr>
          <a:xfrm>
            <a:off x="769029" y="2298701"/>
            <a:ext cx="3067303" cy="3986924"/>
          </a:xfrm>
          <a:prstGeom prst="rect">
            <a:avLst/>
          </a:prstGeom>
        </p:spPr>
      </p:pic>
      <p:sp>
        <p:nvSpPr>
          <p:cNvPr id="27" name="文本框 26">
            <a:extLst>
              <a:ext uri="{FF2B5EF4-FFF2-40B4-BE49-F238E27FC236}">
                <a16:creationId xmlns:a16="http://schemas.microsoft.com/office/drawing/2014/main" id="{09B6D91A-DE57-420B-82A3-B7AB6B3CD11D}"/>
              </a:ext>
            </a:extLst>
          </p:cNvPr>
          <p:cNvSpPr txBox="1"/>
          <p:nvPr/>
        </p:nvSpPr>
        <p:spPr>
          <a:xfrm>
            <a:off x="6480529" y="2262031"/>
            <a:ext cx="1627638" cy="461665"/>
          </a:xfrm>
          <a:prstGeom prst="rect">
            <a:avLst/>
          </a:prstGeom>
          <a:noFill/>
        </p:spPr>
        <p:txBody>
          <a:bodyPr wrap="square" rtlCol="0">
            <a:spAutoFit/>
          </a:bodyPr>
          <a:lstStyle/>
          <a:p>
            <a:r>
              <a:rPr lang="zh-CN" altLang="en-US" sz="2400" dirty="0">
                <a:solidFill>
                  <a:srgbClr val="C00000"/>
                </a:solidFill>
                <a:latin typeface="Calibri" panose="020F0502020204030204" pitchFamily="34" charset="0"/>
                <a:cs typeface="Calibri" panose="020F0502020204030204" pitchFamily="34" charset="0"/>
              </a:rPr>
              <a:t>proceeded</a:t>
            </a:r>
            <a:endParaRPr lang="en-US" altLang="zh-CN" sz="2400" dirty="0">
              <a:solidFill>
                <a:srgbClr val="C00000"/>
              </a:solidFill>
              <a:effectLst/>
              <a:latin typeface="Calibri" panose="020F0502020204030204" pitchFamily="34" charset="0"/>
              <a:ea typeface="宋体" panose="02010600030101010101" pitchFamily="2" charset="-122"/>
              <a:cs typeface="Calibri" panose="020F0502020204030204" pitchFamily="34" charset="0"/>
            </a:endParaRPr>
          </a:p>
        </p:txBody>
      </p:sp>
      <p:sp>
        <p:nvSpPr>
          <p:cNvPr id="29" name="文本框 28">
            <a:extLst>
              <a:ext uri="{FF2B5EF4-FFF2-40B4-BE49-F238E27FC236}">
                <a16:creationId xmlns:a16="http://schemas.microsoft.com/office/drawing/2014/main" id="{578EE8A8-91A2-4155-9180-CCF04E30A89D}"/>
              </a:ext>
            </a:extLst>
          </p:cNvPr>
          <p:cNvSpPr txBox="1"/>
          <p:nvPr/>
        </p:nvSpPr>
        <p:spPr>
          <a:xfrm>
            <a:off x="9042389" y="3119835"/>
            <a:ext cx="1405193" cy="461665"/>
          </a:xfrm>
          <a:prstGeom prst="rect">
            <a:avLst/>
          </a:prstGeom>
          <a:noFill/>
        </p:spPr>
        <p:txBody>
          <a:bodyPr wrap="none" rtlCol="0">
            <a:spAutoFit/>
          </a:bodyPr>
          <a:lstStyle/>
          <a:p>
            <a:pPr algn="l"/>
            <a:r>
              <a:rPr lang="zh-CN" altLang="en-US" sz="2400" dirty="0">
                <a:solidFill>
                  <a:srgbClr val="C00000"/>
                </a:solidFill>
                <a:latin typeface="Calibri" panose="020F0502020204030204" pitchFamily="34" charset="0"/>
                <a:cs typeface="Calibri" panose="020F0502020204030204" pitchFamily="34" charset="0"/>
              </a:rPr>
              <a:t>attribute</a:t>
            </a:r>
            <a:r>
              <a:rPr lang="en-US" altLang="zh-CN" sz="2400" dirty="0">
                <a:solidFill>
                  <a:srgbClr val="C00000"/>
                </a:solidFill>
                <a:latin typeface="Calibri" panose="020F0502020204030204" pitchFamily="34" charset="0"/>
                <a:cs typeface="Calibri" panose="020F0502020204030204" pitchFamily="34" charset="0"/>
              </a:rPr>
              <a:t>s</a:t>
            </a:r>
            <a:endParaRPr lang="zh-CN" altLang="en-US" sz="2400" dirty="0">
              <a:solidFill>
                <a:srgbClr val="C00000"/>
              </a:solidFill>
              <a:effectLst/>
              <a:latin typeface="Times New Roman" panose="02020603050405020304" pitchFamily="18" charset="0"/>
              <a:ea typeface="宋体" panose="02010600030101010101" pitchFamily="2" charset="-122"/>
            </a:endParaRPr>
          </a:p>
        </p:txBody>
      </p:sp>
      <p:sp>
        <p:nvSpPr>
          <p:cNvPr id="30" name="文本框 29">
            <a:extLst>
              <a:ext uri="{FF2B5EF4-FFF2-40B4-BE49-F238E27FC236}">
                <a16:creationId xmlns:a16="http://schemas.microsoft.com/office/drawing/2014/main" id="{72901843-328B-401E-BAE3-7602112161BA}"/>
              </a:ext>
            </a:extLst>
          </p:cNvPr>
          <p:cNvSpPr txBox="1"/>
          <p:nvPr/>
        </p:nvSpPr>
        <p:spPr>
          <a:xfrm>
            <a:off x="6832600" y="4025827"/>
            <a:ext cx="1576907" cy="461665"/>
          </a:xfrm>
          <a:prstGeom prst="rect">
            <a:avLst/>
          </a:prstGeom>
          <a:noFill/>
        </p:spPr>
        <p:txBody>
          <a:bodyPr wrap="none" rtlCol="0">
            <a:spAutoFit/>
          </a:bodyPr>
          <a:lstStyle/>
          <a:p>
            <a:pPr algn="l"/>
            <a:r>
              <a:rPr lang="en-US" altLang="zh-CN" sz="2400" dirty="0">
                <a:solidFill>
                  <a:srgbClr val="C00000"/>
                </a:solidFill>
                <a:effectLst/>
                <a:latin typeface="Calibri" panose="020F0502020204030204" pitchFamily="34" charset="0"/>
                <a:ea typeface="宋体" panose="02010600030101010101" pitchFamily="2" charset="-122"/>
                <a:cs typeface="Calibri" panose="020F0502020204030204" pitchFamily="34" charset="0"/>
              </a:rPr>
              <a:t>convention</a:t>
            </a:r>
            <a:endParaRPr lang="zh-CN" altLang="en-US" sz="2400" dirty="0">
              <a:solidFill>
                <a:srgbClr val="C00000"/>
              </a:solidFill>
              <a:effectLst/>
              <a:latin typeface="Calibri" panose="020F0502020204030204" pitchFamily="34" charset="0"/>
              <a:ea typeface="宋体" panose="02010600030101010101" pitchFamily="2" charset="-122"/>
              <a:cs typeface="Calibri" panose="020F0502020204030204" pitchFamily="34" charset="0"/>
            </a:endParaRPr>
          </a:p>
        </p:txBody>
      </p:sp>
      <p:sp>
        <p:nvSpPr>
          <p:cNvPr id="31" name="文本框 30">
            <a:extLst>
              <a:ext uri="{FF2B5EF4-FFF2-40B4-BE49-F238E27FC236}">
                <a16:creationId xmlns:a16="http://schemas.microsoft.com/office/drawing/2014/main" id="{2DDCE411-C2DC-49C3-A221-484AE06BCBD8}"/>
              </a:ext>
            </a:extLst>
          </p:cNvPr>
          <p:cNvSpPr txBox="1"/>
          <p:nvPr/>
        </p:nvSpPr>
        <p:spPr>
          <a:xfrm>
            <a:off x="7510248" y="4468857"/>
            <a:ext cx="1439946" cy="461665"/>
          </a:xfrm>
          <a:prstGeom prst="rect">
            <a:avLst/>
          </a:prstGeom>
          <a:noFill/>
        </p:spPr>
        <p:txBody>
          <a:bodyPr wrap="none" rtlCol="0">
            <a:spAutoFit/>
          </a:bodyPr>
          <a:lstStyle/>
          <a:p>
            <a:pPr algn="l"/>
            <a:r>
              <a:rPr lang="en-US" altLang="zh-CN" sz="2400" dirty="0">
                <a:solidFill>
                  <a:srgbClr val="C00000"/>
                </a:solidFill>
                <a:effectLst/>
                <a:latin typeface="Calibri" panose="020F0502020204030204" pitchFamily="34" charset="0"/>
                <a:ea typeface="宋体" panose="02010600030101010101" pitchFamily="2" charset="-122"/>
                <a:cs typeface="Calibri" panose="020F0502020204030204" pitchFamily="34" charset="0"/>
              </a:rPr>
              <a:t>embraced</a:t>
            </a:r>
            <a:endParaRPr lang="zh-CN" altLang="en-US" sz="2400" dirty="0">
              <a:solidFill>
                <a:srgbClr val="C00000"/>
              </a:solidFill>
              <a:effectLst/>
              <a:latin typeface="Calibri" panose="020F0502020204030204" pitchFamily="34" charset="0"/>
              <a:ea typeface="宋体" panose="02010600030101010101" pitchFamily="2" charset="-122"/>
              <a:cs typeface="Calibri" panose="020F0502020204030204" pitchFamily="34" charset="0"/>
            </a:endParaRPr>
          </a:p>
        </p:txBody>
      </p:sp>
      <p:sp>
        <p:nvSpPr>
          <p:cNvPr id="32" name="文本框 31">
            <a:extLst>
              <a:ext uri="{FF2B5EF4-FFF2-40B4-BE49-F238E27FC236}">
                <a16:creationId xmlns:a16="http://schemas.microsoft.com/office/drawing/2014/main" id="{7CAEE8C6-43E0-4A17-9904-A22C91CF67FC}"/>
              </a:ext>
            </a:extLst>
          </p:cNvPr>
          <p:cNvSpPr txBox="1"/>
          <p:nvPr/>
        </p:nvSpPr>
        <p:spPr>
          <a:xfrm>
            <a:off x="8204597" y="5318113"/>
            <a:ext cx="1200970" cy="461665"/>
          </a:xfrm>
          <a:prstGeom prst="rect">
            <a:avLst/>
          </a:prstGeom>
          <a:noFill/>
        </p:spPr>
        <p:txBody>
          <a:bodyPr wrap="none" rtlCol="0">
            <a:spAutoFit/>
          </a:bodyPr>
          <a:lstStyle/>
          <a:p>
            <a:pPr algn="l"/>
            <a:r>
              <a:rPr lang="en-US" altLang="zh-CN" sz="2400" dirty="0">
                <a:solidFill>
                  <a:srgbClr val="C00000"/>
                </a:solidFill>
                <a:latin typeface="Calibri" panose="020F0502020204030204" pitchFamily="34" charset="0"/>
                <a:cs typeface="Calibri" panose="020F0502020204030204" pitchFamily="34" charset="0"/>
              </a:rPr>
              <a:t>infected</a:t>
            </a:r>
            <a:endParaRPr lang="zh-CN" altLang="en-US" sz="2400" dirty="0">
              <a:solidFill>
                <a:srgbClr val="C00000"/>
              </a:solidFill>
              <a:effectLst/>
              <a:latin typeface="Times New Roman" panose="02020603050405020304" pitchFamily="18" charset="0"/>
              <a:ea typeface="宋体" panose="02010600030101010101" pitchFamily="2" charset="-122"/>
            </a:endParaRPr>
          </a:p>
        </p:txBody>
      </p:sp>
    </p:spTree>
    <p:extLst>
      <p:ext uri="{BB962C8B-B14F-4D97-AF65-F5344CB8AC3E}">
        <p14:creationId xmlns:p14="http://schemas.microsoft.com/office/powerpoint/2010/main" val="683498616"/>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500"/>
                                        <p:tgtEl>
                                          <p:spTgt spid="2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fade">
                                      <p:cBhvr>
                                        <p:cTn id="12" dur="500"/>
                                        <p:tgtEl>
                                          <p:spTgt spid="29"/>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0"/>
                                        </p:tgtEl>
                                        <p:attrNameLst>
                                          <p:attrName>style.visibility</p:attrName>
                                        </p:attrNameLst>
                                      </p:cBhvr>
                                      <p:to>
                                        <p:strVal val="visible"/>
                                      </p:to>
                                    </p:set>
                                    <p:animEffect transition="in" filter="fade">
                                      <p:cBhvr>
                                        <p:cTn id="17" dur="500"/>
                                        <p:tgtEl>
                                          <p:spTgt spid="30"/>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1"/>
                                        </p:tgtEl>
                                        <p:attrNameLst>
                                          <p:attrName>style.visibility</p:attrName>
                                        </p:attrNameLst>
                                      </p:cBhvr>
                                      <p:to>
                                        <p:strVal val="visible"/>
                                      </p:to>
                                    </p:set>
                                    <p:animEffect transition="in" filter="fade">
                                      <p:cBhvr>
                                        <p:cTn id="22" dur="500"/>
                                        <p:tgtEl>
                                          <p:spTgt spid="31"/>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2"/>
                                        </p:tgtEl>
                                        <p:attrNameLst>
                                          <p:attrName>style.visibility</p:attrName>
                                        </p:attrNameLst>
                                      </p:cBhvr>
                                      <p:to>
                                        <p:strVal val="visible"/>
                                      </p:to>
                                    </p:set>
                                    <p:animEffect transition="in" filter="fade">
                                      <p:cBhvr>
                                        <p:cTn id="27"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9" grpId="0"/>
      <p:bldP spid="30" grpId="0"/>
      <p:bldP spid="31" grpId="0"/>
      <p:bldP spid="32" grpId="0"/>
    </p:bld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39903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B</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Language Focus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6" name="文本框 5"/>
          <p:cNvSpPr txBox="1"/>
          <p:nvPr/>
        </p:nvSpPr>
        <p:spPr>
          <a:xfrm>
            <a:off x="636905" y="1431925"/>
            <a:ext cx="11074400" cy="829945"/>
          </a:xfrm>
          <a:prstGeom prst="rect">
            <a:avLst/>
          </a:prstGeom>
          <a:noFill/>
        </p:spPr>
        <p:txBody>
          <a:bodyPr wrap="square">
            <a:spAutoFit/>
          </a:bodyPr>
          <a:lstStyle/>
          <a:p>
            <a:r>
              <a:rPr lang="en-US" altLang="zh-CN" sz="2400" i="1" dirty="0">
                <a:solidFill>
                  <a:srgbClr val="0070C0"/>
                </a:solidFill>
                <a:latin typeface="Calibri" panose="020F0502020204030204" pitchFamily="34" charset="0"/>
                <a:cs typeface="Calibri" panose="020F0502020204030204" pitchFamily="34" charset="0"/>
              </a:rPr>
              <a:t>Fill in the blanks with words from the word bank. None of the words can be used more than once. Change the form when necessary. </a:t>
            </a:r>
            <a:endParaRPr lang="zh-CN" altLang="zh-CN" sz="2400" dirty="0">
              <a:solidFill>
                <a:srgbClr val="0070C0"/>
              </a:solidFill>
              <a:latin typeface="Calibri" panose="020F0502020204030204" pitchFamily="34" charset="0"/>
              <a:ea typeface="等线" panose="02010600030101010101" pitchFamily="2" charset="-122"/>
              <a:cs typeface="Calibri" panose="020F0502020204030204" pitchFamily="34" charset="0"/>
            </a:endParaRPr>
          </a:p>
        </p:txBody>
      </p:sp>
      <p:grpSp>
        <p:nvGrpSpPr>
          <p:cNvPr id="21" name="组合 20"/>
          <p:cNvGrpSpPr/>
          <p:nvPr/>
        </p:nvGrpSpPr>
        <p:grpSpPr>
          <a:xfrm>
            <a:off x="867550" y="283464"/>
            <a:ext cx="1179420" cy="1051559"/>
            <a:chOff x="1313" y="323"/>
            <a:chExt cx="2280" cy="2032"/>
          </a:xfrm>
        </p:grpSpPr>
        <p:grpSp>
          <p:nvGrpSpPr>
            <p:cNvPr id="22" name="组合 158"/>
            <p:cNvGrpSpPr/>
            <p:nvPr/>
          </p:nvGrpSpPr>
          <p:grpSpPr>
            <a:xfrm>
              <a:off x="1313" y="323"/>
              <a:ext cx="2280" cy="2032"/>
              <a:chOff x="3720691" y="2824413"/>
              <a:chExt cx="1341120" cy="1209172"/>
            </a:xfrm>
          </p:grpSpPr>
          <p:sp>
            <p:nvSpPr>
              <p:cNvPr id="25"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6"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3"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4" name="图片 23"/>
            <p:cNvPicPr>
              <a:picLocks noChangeAspect="1"/>
            </p:cNvPicPr>
            <p:nvPr/>
          </p:nvPicPr>
          <p:blipFill>
            <a:blip r:embed="rId2"/>
            <a:stretch>
              <a:fillRect/>
            </a:stretch>
          </p:blipFill>
          <p:spPr>
            <a:xfrm>
              <a:off x="1635" y="568"/>
              <a:ext cx="1538" cy="1537"/>
            </a:xfrm>
            <a:prstGeom prst="rect">
              <a:avLst/>
            </a:prstGeom>
            <a:noFill/>
            <a:ln w="9525">
              <a:noFill/>
            </a:ln>
          </p:spPr>
        </p:pic>
      </p:grpSp>
      <p:pic>
        <p:nvPicPr>
          <p:cNvPr id="20" name="图片 19">
            <a:extLst>
              <a:ext uri="{FF2B5EF4-FFF2-40B4-BE49-F238E27FC236}">
                <a16:creationId xmlns:a16="http://schemas.microsoft.com/office/drawing/2014/main" id="{7A784A0B-EB25-4132-A55B-4005F8378146}"/>
              </a:ext>
            </a:extLst>
          </p:cNvPr>
          <p:cNvPicPr>
            <a:picLocks noChangeAspect="1"/>
          </p:cNvPicPr>
          <p:nvPr/>
        </p:nvPicPr>
        <p:blipFill rotWithShape="1">
          <a:blip r:embed="rId3"/>
          <a:srcRect t="10631" b="5671"/>
          <a:stretch/>
        </p:blipFill>
        <p:spPr>
          <a:xfrm>
            <a:off x="769029" y="2298701"/>
            <a:ext cx="3067303" cy="3986924"/>
          </a:xfrm>
          <a:prstGeom prst="rect">
            <a:avLst/>
          </a:prstGeom>
        </p:spPr>
      </p:pic>
      <p:sp>
        <p:nvSpPr>
          <p:cNvPr id="33" name="文本框 32">
            <a:extLst>
              <a:ext uri="{FF2B5EF4-FFF2-40B4-BE49-F238E27FC236}">
                <a16:creationId xmlns:a16="http://schemas.microsoft.com/office/drawing/2014/main" id="{0CDDD152-B484-4C84-B77D-A0D535B6679D}"/>
              </a:ext>
            </a:extLst>
          </p:cNvPr>
          <p:cNvSpPr txBox="1"/>
          <p:nvPr/>
        </p:nvSpPr>
        <p:spPr>
          <a:xfrm>
            <a:off x="3985559" y="2390386"/>
            <a:ext cx="7558742" cy="3460434"/>
          </a:xfrm>
          <a:prstGeom prst="rect">
            <a:avLst/>
          </a:prstGeom>
          <a:noFill/>
        </p:spPr>
        <p:txBody>
          <a:bodyPr wrap="square">
            <a:spAutoFit/>
          </a:bodyPr>
          <a:lstStyle/>
          <a:p>
            <a:pPr>
              <a:lnSpc>
                <a:spcPct val="114000"/>
              </a:lnSpc>
            </a:pPr>
            <a:r>
              <a:rPr lang="zh-CN" altLang="en-US" sz="2400" dirty="0">
                <a:latin typeface="Calibri" panose="020F0502020204030204" pitchFamily="34" charset="0"/>
                <a:cs typeface="Calibri" panose="020F0502020204030204" pitchFamily="34" charset="0"/>
              </a:rPr>
              <a:t>6</a:t>
            </a:r>
            <a:r>
              <a:rPr lang="en-US" altLang="zh-CN" sz="2400" dirty="0">
                <a:latin typeface="Calibri" panose="020F0502020204030204" pitchFamily="34" charset="0"/>
                <a:cs typeface="Calibri" panose="020F0502020204030204" pitchFamily="34" charset="0"/>
              </a:rPr>
              <a:t>.</a:t>
            </a:r>
            <a:r>
              <a:rPr lang="zh-CN" altLang="en-US" sz="2400" dirty="0">
                <a:latin typeface="Calibri" panose="020F0502020204030204" pitchFamily="34" charset="0"/>
                <a:cs typeface="Calibri" panose="020F0502020204030204" pitchFamily="34" charset="0"/>
              </a:rPr>
              <a:t> Police </a:t>
            </a:r>
            <a:r>
              <a:rPr lang="en-US" altLang="zh-CN" sz="2400" dirty="0">
                <a:latin typeface="Calibri" panose="020F0502020204030204" pitchFamily="34" charset="0"/>
                <a:cs typeface="Calibri" panose="020F0502020204030204" pitchFamily="34" charset="0"/>
              </a:rPr>
              <a:t>__________</a:t>
            </a:r>
            <a:r>
              <a:rPr lang="zh-CN" altLang="en-US" sz="2400" dirty="0">
                <a:latin typeface="Calibri" panose="020F0502020204030204" pitchFamily="34" charset="0"/>
                <a:cs typeface="Calibri" panose="020F0502020204030204" pitchFamily="34" charset="0"/>
              </a:rPr>
              <a:t> were confirmed when the stolen property was found in his flat. </a:t>
            </a:r>
          </a:p>
          <a:p>
            <a:pPr>
              <a:lnSpc>
                <a:spcPct val="114000"/>
              </a:lnSpc>
            </a:pPr>
            <a:r>
              <a:rPr lang="zh-CN" altLang="en-US" sz="2400" dirty="0">
                <a:latin typeface="Calibri" panose="020F0502020204030204" pitchFamily="34" charset="0"/>
                <a:cs typeface="Calibri" panose="020F0502020204030204" pitchFamily="34" charset="0"/>
              </a:rPr>
              <a:t>7</a:t>
            </a:r>
            <a:r>
              <a:rPr lang="en-US" altLang="zh-CN" sz="2400" dirty="0">
                <a:latin typeface="Calibri" panose="020F0502020204030204" pitchFamily="34" charset="0"/>
                <a:cs typeface="Calibri" panose="020F0502020204030204" pitchFamily="34" charset="0"/>
              </a:rPr>
              <a:t>.</a:t>
            </a:r>
            <a:r>
              <a:rPr lang="zh-CN" altLang="en-US" sz="2400" dirty="0">
                <a:latin typeface="Calibri" panose="020F0502020204030204" pitchFamily="34" charset="0"/>
                <a:cs typeface="Calibri" panose="020F0502020204030204" pitchFamily="34" charset="0"/>
              </a:rPr>
              <a:t> This small restaurant </a:t>
            </a:r>
            <a:r>
              <a:rPr lang="en-US" altLang="zh-CN" sz="2400" dirty="0">
                <a:latin typeface="Calibri" panose="020F0502020204030204" pitchFamily="34" charset="0"/>
                <a:cs typeface="Calibri" panose="020F0502020204030204" pitchFamily="34" charset="0"/>
              </a:rPr>
              <a:t>__________ </a:t>
            </a:r>
            <a:r>
              <a:rPr lang="zh-CN" altLang="en-US" sz="2400" dirty="0">
                <a:latin typeface="Calibri" panose="020F0502020204030204" pitchFamily="34" charset="0"/>
                <a:cs typeface="Calibri" panose="020F0502020204030204" pitchFamily="34" charset="0"/>
              </a:rPr>
              <a:t>any that you will find in the city. </a:t>
            </a:r>
          </a:p>
          <a:p>
            <a:pPr>
              <a:lnSpc>
                <a:spcPct val="114000"/>
              </a:lnSpc>
            </a:pPr>
            <a:r>
              <a:rPr lang="zh-CN" altLang="en-US" sz="2400" dirty="0">
                <a:latin typeface="Calibri" panose="020F0502020204030204" pitchFamily="34" charset="0"/>
                <a:cs typeface="Calibri" panose="020F0502020204030204" pitchFamily="34" charset="0"/>
              </a:rPr>
              <a:t>8</a:t>
            </a:r>
            <a:r>
              <a:rPr lang="en-US" altLang="zh-CN" sz="2400" dirty="0">
                <a:latin typeface="Calibri" panose="020F0502020204030204" pitchFamily="34" charset="0"/>
                <a:cs typeface="Calibri" panose="020F0502020204030204" pitchFamily="34" charset="0"/>
              </a:rPr>
              <a:t>.</a:t>
            </a:r>
            <a:r>
              <a:rPr lang="zh-CN" altLang="en-US" sz="2400" dirty="0">
                <a:latin typeface="Calibri" panose="020F0502020204030204" pitchFamily="34" charset="0"/>
                <a:cs typeface="Calibri" panose="020F0502020204030204" pitchFamily="34" charset="0"/>
              </a:rPr>
              <a:t> The book discusses his illness and </a:t>
            </a:r>
            <a:r>
              <a:rPr lang="en-US" altLang="zh-CN" sz="2400" dirty="0">
                <a:latin typeface="Calibri" panose="020F0502020204030204" pitchFamily="34" charset="0"/>
                <a:cs typeface="Calibri" panose="020F0502020204030204" pitchFamily="34" charset="0"/>
              </a:rPr>
              <a:t>__________</a:t>
            </a:r>
            <a:r>
              <a:rPr lang="zh-CN" altLang="en-US" sz="2400" dirty="0">
                <a:latin typeface="Calibri" panose="020F0502020204030204" pitchFamily="34" charset="0"/>
                <a:cs typeface="Calibri" panose="020F0502020204030204" pitchFamily="34" charset="0"/>
              </a:rPr>
              <a:t> resignation from the government. </a:t>
            </a:r>
          </a:p>
          <a:p>
            <a:pPr>
              <a:lnSpc>
                <a:spcPct val="114000"/>
              </a:lnSpc>
            </a:pPr>
            <a:r>
              <a:rPr lang="zh-CN" altLang="en-US" sz="2400" dirty="0">
                <a:latin typeface="Calibri" panose="020F0502020204030204" pitchFamily="34" charset="0"/>
                <a:cs typeface="Calibri" panose="020F0502020204030204" pitchFamily="34" charset="0"/>
              </a:rPr>
              <a:t>9 Over the years, I had</a:t>
            </a:r>
            <a:r>
              <a:rPr lang="en-US" altLang="zh-CN" sz="2400" dirty="0">
                <a:latin typeface="Calibri" panose="020F0502020204030204" pitchFamily="34" charset="0"/>
                <a:cs typeface="Calibri" panose="020F0502020204030204" pitchFamily="34" charset="0"/>
              </a:rPr>
              <a:t>____________</a:t>
            </a:r>
            <a:r>
              <a:rPr lang="zh-CN" altLang="en-US" sz="2400" dirty="0">
                <a:latin typeface="Calibri" panose="020F0502020204030204" pitchFamily="34" charset="0"/>
                <a:cs typeface="Calibri" panose="020F0502020204030204" pitchFamily="34" charset="0"/>
              </a:rPr>
              <a:t> hundreds of books. </a:t>
            </a:r>
          </a:p>
          <a:p>
            <a:pPr>
              <a:lnSpc>
                <a:spcPct val="114000"/>
              </a:lnSpc>
            </a:pPr>
            <a:r>
              <a:rPr lang="zh-CN" altLang="en-US" sz="2400" dirty="0">
                <a:latin typeface="Calibri" panose="020F0502020204030204" pitchFamily="34" charset="0"/>
                <a:cs typeface="Calibri" panose="020F0502020204030204" pitchFamily="34" charset="0"/>
              </a:rPr>
              <a:t>10 The dove is a </a:t>
            </a:r>
            <a:r>
              <a:rPr lang="en-US" altLang="zh-CN" sz="2400" dirty="0">
                <a:latin typeface="Calibri" panose="020F0502020204030204" pitchFamily="34" charset="0"/>
                <a:cs typeface="Calibri" panose="020F0502020204030204" pitchFamily="34" charset="0"/>
              </a:rPr>
              <a:t>__________</a:t>
            </a:r>
            <a:r>
              <a:rPr lang="zh-CN" altLang="en-US" sz="2400" dirty="0">
                <a:latin typeface="Calibri" panose="020F0502020204030204" pitchFamily="34" charset="0"/>
                <a:cs typeface="Calibri" panose="020F0502020204030204" pitchFamily="34" charset="0"/>
              </a:rPr>
              <a:t>l of peace. </a:t>
            </a:r>
          </a:p>
        </p:txBody>
      </p:sp>
      <p:sp>
        <p:nvSpPr>
          <p:cNvPr id="34" name="文本框 33">
            <a:extLst>
              <a:ext uri="{FF2B5EF4-FFF2-40B4-BE49-F238E27FC236}">
                <a16:creationId xmlns:a16="http://schemas.microsoft.com/office/drawing/2014/main" id="{A638EAB6-5822-497C-AFF8-48564D84F0CF}"/>
              </a:ext>
            </a:extLst>
          </p:cNvPr>
          <p:cNvSpPr txBox="1"/>
          <p:nvPr/>
        </p:nvSpPr>
        <p:spPr>
          <a:xfrm>
            <a:off x="5209038" y="2364986"/>
            <a:ext cx="1607694" cy="461665"/>
          </a:xfrm>
          <a:prstGeom prst="rect">
            <a:avLst/>
          </a:prstGeom>
          <a:noFill/>
        </p:spPr>
        <p:txBody>
          <a:bodyPr wrap="square" rtlCol="0">
            <a:spAutoFit/>
          </a:bodyPr>
          <a:lstStyle/>
          <a:p>
            <a:pPr algn="l"/>
            <a:r>
              <a:rPr lang="en-US" altLang="zh-CN" sz="2400" dirty="0">
                <a:solidFill>
                  <a:srgbClr val="C00000"/>
                </a:solidFill>
                <a:effectLst/>
                <a:latin typeface="Calibri" panose="020F0502020204030204" pitchFamily="34" charset="0"/>
                <a:ea typeface="宋体" panose="02010600030101010101" pitchFamily="2" charset="-122"/>
                <a:cs typeface="Calibri" panose="020F0502020204030204" pitchFamily="34" charset="0"/>
              </a:rPr>
              <a:t>suspicions</a:t>
            </a:r>
          </a:p>
        </p:txBody>
      </p:sp>
      <p:sp>
        <p:nvSpPr>
          <p:cNvPr id="35" name="文本框 34">
            <a:extLst>
              <a:ext uri="{FF2B5EF4-FFF2-40B4-BE49-F238E27FC236}">
                <a16:creationId xmlns:a16="http://schemas.microsoft.com/office/drawing/2014/main" id="{CF73F9DC-6F9B-4A7A-8371-80690F5D7B05}"/>
              </a:ext>
            </a:extLst>
          </p:cNvPr>
          <p:cNvSpPr txBox="1"/>
          <p:nvPr/>
        </p:nvSpPr>
        <p:spPr>
          <a:xfrm>
            <a:off x="7213168" y="3203506"/>
            <a:ext cx="1447801" cy="461665"/>
          </a:xfrm>
          <a:prstGeom prst="rect">
            <a:avLst/>
          </a:prstGeom>
          <a:noFill/>
        </p:spPr>
        <p:txBody>
          <a:bodyPr wrap="square" rtlCol="0">
            <a:spAutoFit/>
          </a:bodyPr>
          <a:lstStyle/>
          <a:p>
            <a:pPr algn="l"/>
            <a:r>
              <a:rPr lang="en-US" altLang="zh-CN" sz="2400" dirty="0">
                <a:solidFill>
                  <a:srgbClr val="C00000"/>
                </a:solidFill>
                <a:effectLst/>
                <a:latin typeface="Calibri" panose="020F0502020204030204" pitchFamily="34" charset="0"/>
                <a:ea typeface="宋体" panose="02010600030101010101" pitchFamily="2" charset="-122"/>
                <a:cs typeface="Calibri" panose="020F0502020204030204" pitchFamily="34" charset="0"/>
              </a:rPr>
              <a:t>rivals</a:t>
            </a:r>
          </a:p>
        </p:txBody>
      </p:sp>
      <p:sp>
        <p:nvSpPr>
          <p:cNvPr id="36" name="文本框 35">
            <a:extLst>
              <a:ext uri="{FF2B5EF4-FFF2-40B4-BE49-F238E27FC236}">
                <a16:creationId xmlns:a16="http://schemas.microsoft.com/office/drawing/2014/main" id="{820F8328-4C49-4432-A6FE-76E206B9B36C}"/>
              </a:ext>
            </a:extLst>
          </p:cNvPr>
          <p:cNvSpPr txBox="1"/>
          <p:nvPr/>
        </p:nvSpPr>
        <p:spPr>
          <a:xfrm>
            <a:off x="6924403" y="4879763"/>
            <a:ext cx="1905342" cy="461665"/>
          </a:xfrm>
          <a:prstGeom prst="rect">
            <a:avLst/>
          </a:prstGeom>
          <a:noFill/>
        </p:spPr>
        <p:txBody>
          <a:bodyPr wrap="square" rtlCol="0">
            <a:spAutoFit/>
          </a:bodyPr>
          <a:lstStyle/>
          <a:p>
            <a:pPr algn="l"/>
            <a:r>
              <a:rPr lang="en-US" altLang="zh-CN" sz="2400" dirty="0">
                <a:solidFill>
                  <a:srgbClr val="C00000"/>
                </a:solidFill>
                <a:effectLst/>
                <a:latin typeface="Calibri" panose="020F0502020204030204" pitchFamily="34" charset="0"/>
                <a:ea typeface="宋体" panose="02010600030101010101" pitchFamily="2" charset="-122"/>
                <a:cs typeface="Calibri" panose="020F0502020204030204" pitchFamily="34" charset="0"/>
              </a:rPr>
              <a:t>accumulated</a:t>
            </a:r>
          </a:p>
        </p:txBody>
      </p:sp>
      <p:sp>
        <p:nvSpPr>
          <p:cNvPr id="37" name="文本框 36">
            <a:extLst>
              <a:ext uri="{FF2B5EF4-FFF2-40B4-BE49-F238E27FC236}">
                <a16:creationId xmlns:a16="http://schemas.microsoft.com/office/drawing/2014/main" id="{DA8F5E1F-226D-49D9-B72E-79EC7448CA48}"/>
              </a:ext>
            </a:extLst>
          </p:cNvPr>
          <p:cNvSpPr txBox="1"/>
          <p:nvPr/>
        </p:nvSpPr>
        <p:spPr>
          <a:xfrm>
            <a:off x="6340202" y="5244755"/>
            <a:ext cx="1165498" cy="461665"/>
          </a:xfrm>
          <a:prstGeom prst="rect">
            <a:avLst/>
          </a:prstGeom>
          <a:noFill/>
        </p:spPr>
        <p:txBody>
          <a:bodyPr wrap="square" rtlCol="0">
            <a:spAutoFit/>
          </a:bodyPr>
          <a:lstStyle/>
          <a:p>
            <a:pPr algn="l"/>
            <a:r>
              <a:rPr lang="en-US" altLang="zh-CN" sz="2400" dirty="0">
                <a:solidFill>
                  <a:srgbClr val="C00000"/>
                </a:solidFill>
                <a:effectLst/>
                <a:latin typeface="Calibri" panose="020F0502020204030204" pitchFamily="34" charset="0"/>
                <a:ea typeface="宋体" panose="02010600030101010101" pitchFamily="2" charset="-122"/>
                <a:cs typeface="Calibri" panose="020F0502020204030204" pitchFamily="34" charset="0"/>
              </a:rPr>
              <a:t>symbol</a:t>
            </a:r>
          </a:p>
        </p:txBody>
      </p:sp>
      <p:sp>
        <p:nvSpPr>
          <p:cNvPr id="38" name="文本框 37">
            <a:extLst>
              <a:ext uri="{FF2B5EF4-FFF2-40B4-BE49-F238E27FC236}">
                <a16:creationId xmlns:a16="http://schemas.microsoft.com/office/drawing/2014/main" id="{E920FDED-235D-4C10-BA6E-4808C17908F0}"/>
              </a:ext>
            </a:extLst>
          </p:cNvPr>
          <p:cNvSpPr txBox="1"/>
          <p:nvPr/>
        </p:nvSpPr>
        <p:spPr>
          <a:xfrm>
            <a:off x="8549922" y="4037077"/>
            <a:ext cx="1670734" cy="461665"/>
          </a:xfrm>
          <a:prstGeom prst="rect">
            <a:avLst/>
          </a:prstGeom>
          <a:noFill/>
        </p:spPr>
        <p:txBody>
          <a:bodyPr wrap="square" rtlCol="0">
            <a:spAutoFit/>
          </a:bodyPr>
          <a:lstStyle/>
          <a:p>
            <a:pPr algn="l"/>
            <a:r>
              <a:rPr lang="en-US" altLang="zh-CN" sz="2400" dirty="0">
                <a:solidFill>
                  <a:srgbClr val="C00000"/>
                </a:solidFill>
                <a:effectLst/>
                <a:latin typeface="Calibri" panose="020F0502020204030204" pitchFamily="34" charset="0"/>
                <a:ea typeface="宋体" panose="02010600030101010101" pitchFamily="2" charset="-122"/>
                <a:cs typeface="Calibri" panose="020F0502020204030204" pitchFamily="34" charset="0"/>
              </a:rPr>
              <a:t>subsequent</a:t>
            </a:r>
          </a:p>
        </p:txBody>
      </p:sp>
    </p:spTree>
    <p:extLst>
      <p:ext uri="{BB962C8B-B14F-4D97-AF65-F5344CB8AC3E}">
        <p14:creationId xmlns:p14="http://schemas.microsoft.com/office/powerpoint/2010/main" val="2944385755"/>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500"/>
                                        <p:tgtEl>
                                          <p:spTgt spid="3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5"/>
                                        </p:tgtEl>
                                        <p:attrNameLst>
                                          <p:attrName>style.visibility</p:attrName>
                                        </p:attrNameLst>
                                      </p:cBhvr>
                                      <p:to>
                                        <p:strVal val="visible"/>
                                      </p:to>
                                    </p:set>
                                    <p:animEffect transition="in" filter="fade">
                                      <p:cBhvr>
                                        <p:cTn id="12" dur="500"/>
                                        <p:tgtEl>
                                          <p:spTgt spid="3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8"/>
                                        </p:tgtEl>
                                        <p:attrNameLst>
                                          <p:attrName>style.visibility</p:attrName>
                                        </p:attrNameLst>
                                      </p:cBhvr>
                                      <p:to>
                                        <p:strVal val="visible"/>
                                      </p:to>
                                    </p:set>
                                    <p:animEffect transition="in" filter="fade">
                                      <p:cBhvr>
                                        <p:cTn id="17" dur="500"/>
                                        <p:tgtEl>
                                          <p:spTgt spid="38"/>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6"/>
                                        </p:tgtEl>
                                        <p:attrNameLst>
                                          <p:attrName>style.visibility</p:attrName>
                                        </p:attrNameLst>
                                      </p:cBhvr>
                                      <p:to>
                                        <p:strVal val="visible"/>
                                      </p:to>
                                    </p:set>
                                    <p:animEffect transition="in" filter="fade">
                                      <p:cBhvr>
                                        <p:cTn id="22" dur="500"/>
                                        <p:tgtEl>
                                          <p:spTgt spid="36"/>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7"/>
                                        </p:tgtEl>
                                        <p:attrNameLst>
                                          <p:attrName>style.visibility</p:attrName>
                                        </p:attrNameLst>
                                      </p:cBhvr>
                                      <p:to>
                                        <p:strVal val="visible"/>
                                      </p:to>
                                    </p:set>
                                    <p:animEffect transition="in" filter="fade">
                                      <p:cBhvr>
                                        <p:cTn id="27"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5" grpId="0"/>
      <p:bldP spid="36" grpId="0"/>
      <p:bldP spid="37" grpId="0"/>
      <p:bldP spid="38" grpId="0"/>
    </p:bldLst>
  </p:timing>
</p:sld>
</file>

<file path=ppt/tags/tag1.xml><?xml version="1.0" encoding="utf-8"?>
<p:tagLst xmlns:a="http://schemas.openxmlformats.org/drawingml/2006/main" xmlns:r="http://schemas.openxmlformats.org/officeDocument/2006/relationships" xmlns:p="http://schemas.openxmlformats.org/presentationml/2006/main">
  <p:tag name="KSO_WM_SLIDE_ID" val="diagram2020857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23*540"/>
  <p:tag name="KSO_WM_SLIDE_POSITION" val="0*0"/>
  <p:tag name="KSO_WM_TAG_VERSION" val="1.0"/>
  <p:tag name="KSO_WM_BEAUTIFY_FLAG" val="#wm#"/>
  <p:tag name="KSO_WM_TEMPLATE_CATEGORY" val="diagram"/>
  <p:tag name="KSO_WM_TEMPLATE_INDEX" val="20208575"/>
  <p:tag name="KSO_WM_SLIDE_LAYOUT" val="a_b_d"/>
  <p:tag name="KSO_WM_SLIDE_LAYOUT_CNT" val="1_1_1"/>
  <p:tag name="KSO_WM_SLIDE_LAYOUT_INFO" val="{&quot;direction&quot;:1,&quot;id&quot;:&quot;2020-06-26T08:22:30&quot;,&quot;maxSize&quot;:{&quot;size1&quot;:26.300000000000001},&quot;minSize&quot;:{&quot;size1&quot;:26.300000000000001},&quot;normalSize&quot;:{&quot;size1&quot;:26.300000000000001},&quot;subLayout&quot;:[{&quot;backgroundInfo&quot;:[{&quot;bottom&quot;:0,&quot;bottomAbs&quot;:false,&quot;left&quot;:0,&quot;leftAbs&quot;:false,&quot;right&quot;:-0.094955490000000004,&quot;rightAbs&quot;:false,&quot;top&quot;:0,&quot;topAbs&quot;:false,&quot;type&quot;:&quot;leftRight&quot;}],&quot;id&quot;:&quot;2020-06-26T08:22:30&quot;,&quot;margin&quot;:{&quot;bottom&quot;:8.4670000076293945,&quot;left&quot;:1.6929999589920044,&quot;right&quot;:0.026000002399086952,&quot;top&quot;:3.3870000839233398},&quot;maxSize&quot;:{&quot;size1&quot;:35.27166861074943},&quot;minSize&quot;:{&quot;size1&quot;:25.271668610749419},&quot;normalSize&quot;:{&quot;size1&quot;:28.827224166304973},&quot;subLayout&quot;:[{&quot;id&quot;:&quot;2020-06-26T08:22:30&quot;,&quot;margin&quot;:{&quot;bottom&quot;:0.037641759961843491,&quot;left&quot;:1.6929999589920044,&quot;right&quot;:0.026000002399086952,&quot;top&quot;:3.3870000839233398},&quot;type&quot;:0},{&quot;id&quot;:&quot;2020-06-26T08:22:30&quot;,&quot;margin&quot;:{&quot;bottom&quot;:8.4670000076293945,&quot;left&quot;:1.6929999589920044,&quot;right&quot;:0.026000002399086952,&quot;top&quot;:0.032913796603679657},&quot;type&quot;:0}],&quot;type&quot;:0},{&quot;id&quot;:&quot;2020-06-26T08:22:30&quot;,&quot;margin&quot;:{&quot;bottom&quot;:2.5399999618530273,&quot;left&quot;:2.0899999141693115,&quot;right&quot;:2.5399999618530273,&quot;top&quot;:2.1170001029968262},&quot;type&quot;:0}],&quot;type&quot;:0}"/>
  <p:tag name="KSO_WM_SLIDE_BACKGROUND" val="[&quot;leftRight&quot;]"/>
  <p:tag name="KSO_WM_SLIDE_RATIO" val="1.777778"/>
  <p:tag name="KSO_WM_CHIP_INFOS" val="{&quot;layout_type&quot;:&quot;leftright&quot;,&quot;tags&quot;:{&quot;style&quot;:[&quot;商务&quot;,&quot;简约&quot;,&quot;文艺清新&quot;,&quot;中国风&quot;,&quot;卡通&quot;,&quot;欧美风&quot;,&quot;黑板风&quot;,&quot;渐变风&quot;,&quot;党政风&quot;]},&quot;slide_type&quot;:[&quot;text&quot;],&quot;aspect_ratio&quot;:&quot;16:9&quot;}"/>
  <p:tag name="KSO_WM_CHIP_FILLPROP" val="[[{&quot;fill_id&quot;:&quot;95c973fcd6134020a63a4180aebd3213&quot;,&quot;fill_align&quot;:&quot;lm&quot;,&quot;text_align&quot;:&quot;lm&quot;,&quot;text_direction&quot;:&quot;horizontal&quot;,&quot;chip_types&quot;:[&quot;header&quot;]},{&quot;fill_id&quot;:&quot;1c24f19bff6c4bd6a5f20f57a535bdbe&quot;,&quot;fill_align&quot;:&quot;cm&quot;,&quot;text_align&quot;:&quot;cm&quot;,&quot;text_direction&quot;:&quot;horizontal&quot;,&quot;chip_types&quot;:[&quot;diagram&quot;,&quot;pictext&quot;,&quot;picture&quot;,&quot;chart&quot;,&quot;table&quot;,&quot;video&quot;],&quot;support_features&quot;:[&quot;collage&quot;,&quot;carousel&quot;]}],[{&quot;fill_id&quot;:&quot;95c973fcd6134020a63a4180aebd3213&quot;,&quot;fill_align&quot;:&quot;lm&quot;,&quot;text_align&quot;:&quot;lm&quot;,&quot;text_direction&quot;:&quot;horizontal&quot;,&quot;chip_types&quot;:[&quot;text&quot;]},{&quot;fill_id&quot;:&quot;1c24f19bff6c4bd6a5f20f57a535bdbe&quot;,&quot;fill_align&quot;:&quot;cm&quot;,&quot;text_align&quot;:&quot;lm&quot;,&quot;text_direction&quot;:&quot;horizontal&quot;,&quot;chip_types&quot;:[&quot;text&quot;]}]]"/>
  <p:tag name="KSO_WM_CHIP_XID" val="5ef21358a491bb0086638bf9"/>
  <p:tag name="KSO_WM_CHIP_GROUPID" val="5ef21358a491bb0086638bf8"/>
  <p:tag name="KSO_WM_SLIDE_BK_DARK_LIGHT" val="2"/>
  <p:tag name="KSO_WM_SLIDE_BACKGROUND_TYPE" val="leftRight"/>
  <p:tag name="KSO_WM_SLIDE_SUPPORT_FEATURE_TYPE" val="3"/>
  <p:tag name="KSO_WM_TEMPLATE_ASSEMBLE_XID" val="5ef53fc4ea5a3ac527a1893c"/>
  <p:tag name="KSO_WM_TEMPLATE_ASSEMBLE_GROUPID" val="5ef53fc4ea5a3ac527a1893c"/>
</p:tagLst>
</file>

<file path=ppt/tags/tag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8575_1*i*1"/>
  <p:tag name="KSO_WM_UNIT_LAYERLEVEL" val="1"/>
  <p:tag name="KSO_WM_TAG_VERSION" val="1.0"/>
  <p:tag name="KSO_WM_BEAUTIFY_FLAG" val="#wm#"/>
  <p:tag name="KSO_WM_UNIT_TYPE" val="i"/>
  <p:tag name="KSO_WM_UNIT_INDEX" val="1"/>
  <p:tag name="KSO_WM_UNIT_SUBTYPE" val="h"/>
  <p:tag name="KSO_WM_SLIDE_BACKGROUND_TYPE" val="leftRight"/>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08575"/>
  <p:tag name="KSO_WM_UNIT_VALUE" val="375"/>
  <p:tag name="KSO_WM_TEMPLATE_ASSEMBLE_XID" val="5ef53fc4ea5a3ac527a1893c"/>
  <p:tag name="KSO_WM_TEMPLATE_ASSEMBLE_GROUPID" val="5ef53fc4ea5a3ac527a1893c"/>
</p:tagLst>
</file>

<file path=ppt/tags/tag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8575_1*i*2"/>
  <p:tag name="KSO_WM_TEMPLATE_CATEGORY" val="diagram"/>
  <p:tag name="KSO_WM_TEMPLATE_INDEX" val="20208575"/>
  <p:tag name="KSO_WM_UNIT_LAYERLEVEL" val="1"/>
  <p:tag name="KSO_WM_TAG_VERSION" val="1.0"/>
  <p:tag name="KSO_WM_BEAUTIFY_FLAG" val="#wm#"/>
  <p:tag name="KSO_WM_UNIT_BLOCK" val="0"/>
  <p:tag name="KSO_WM_UNIT_SM_LIMIT_TYPE" val="1"/>
  <p:tag name="KSO_WM_UNIT_DEC_AREA_ID" val="b422f2034e864be2a6101a6a8509cec7"/>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CHIP_GROUPID" val="5ef21358a491bb0086638bf8"/>
  <p:tag name="KSO_WM_CHIP_XID" val="5ef21358a491bb0086638bf9"/>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UNIT_VALUE" val="315"/>
  <p:tag name="KSO_WM_TEMPLATE_ASSEMBLE_XID" val="5ef53fc4ea5a3ac527a1893c"/>
  <p:tag name="KSO_WM_TEMPLATE_ASSEMBLE_GROUPID" val="5ef53fc4ea5a3ac527a1893c"/>
</p:tagLst>
</file>

<file path=ppt/tags/tag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8575_1*i*3"/>
  <p:tag name="KSO_WM_TEMPLATE_CATEGORY" val="diagram"/>
  <p:tag name="KSO_WM_TEMPLATE_INDEX" val="20208575"/>
  <p:tag name="KSO_WM_UNIT_LAYERLEVEL" val="1"/>
  <p:tag name="KSO_WM_TAG_VERSION" val="1.0"/>
  <p:tag name="KSO_WM_BEAUTIFY_FLAG" val="#wm#"/>
  <p:tag name="KSO_WM_UNIT_BLOCK" val="0"/>
  <p:tag name="KSO_WM_UNIT_SM_LIMIT_TYPE" val="1"/>
  <p:tag name="KSO_WM_UNIT_DEC_AREA_ID" val="0517c0a8d4e643faac4c14e8bfee663a"/>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CHIP_GROUPID" val="5ef21358a491bb0086638bf8"/>
  <p:tag name="KSO_WM_CHIP_XID" val="5ef21358a491bb0086638bf9"/>
  <p:tag name="KSO_WM_UNIT_TEXT_FILL_FORE_SCHEMECOLOR_INDEX_BRIGHTNESS" val="0"/>
  <p:tag name="KSO_WM_UNIT_TEXT_FILL_FORE_SCHEMECOLOR_INDEX" val="2"/>
  <p:tag name="KSO_WM_UNIT_TEXT_FILL_TYPE" val="1"/>
  <p:tag name="KSO_WM_UNIT_VALUE" val="252"/>
  <p:tag name="KSO_WM_TEMPLATE_ASSEMBLE_XID" val="5ef53fc4ea5a3ac527a1893c"/>
  <p:tag name="KSO_WM_TEMPLATE_ASSEMBLE_GROUPID" val="5ef53fc4ea5a3ac527a1893c"/>
</p:tagLst>
</file>

<file path=ppt/tags/tag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8575_1*i*4"/>
  <p:tag name="KSO_WM_TEMPLATE_CATEGORY" val="diagram"/>
  <p:tag name="KSO_WM_TEMPLATE_INDEX" val="20208575"/>
  <p:tag name="KSO_WM_UNIT_LAYERLEVEL" val="1"/>
  <p:tag name="KSO_WM_TAG_VERSION" val="1.0"/>
  <p:tag name="KSO_WM_BEAUTIFY_FLAG" val="#wm#"/>
  <p:tag name="KSO_WM_UNIT_BLOCK" val="0"/>
  <p:tag name="KSO_WM_UNIT_SM_LIMIT_TYPE" val="1"/>
  <p:tag name="KSO_WM_UNIT_DEC_AREA_ID" val="758ca4e4af8c46b28d1a14bc3761a7aa"/>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CHIP_GROUPID" val="5ef21358a491bb0086638bf8"/>
  <p:tag name="KSO_WM_CHIP_XID" val="5ef21358a491bb0086638bf9"/>
  <p:tag name="KSO_WM_UNIT_LINE_FORE_SCHEMECOLOR_INDEX_BRIGHTNESS" val="0"/>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630"/>
  <p:tag name="KSO_WM_TEMPLATE_ASSEMBLE_XID" val="5ef53fc4ea5a3ac527a1893c"/>
  <p:tag name="KSO_WM_TEMPLATE_ASSEMBLE_GROUPID" val="5ef53fc4ea5a3ac527a1893c"/>
</p:tagLst>
</file>

<file path=ppt/tags/tag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8575_1*i*5"/>
  <p:tag name="KSO_WM_TEMPLATE_CATEGORY" val="diagram"/>
  <p:tag name="KSO_WM_TEMPLATE_INDEX" val="20208575"/>
  <p:tag name="KSO_WM_UNIT_LAYERLEVEL" val="1"/>
  <p:tag name="KSO_WM_TAG_VERSION" val="1.0"/>
  <p:tag name="KSO_WM_BEAUTIFY_FLAG" val="#wm#"/>
  <p:tag name="KSO_WM_UNIT_BLOCK" val="0"/>
  <p:tag name="KSO_WM_UNIT_SM_LIMIT_TYPE" val="1"/>
  <p:tag name="KSO_WM_UNIT_DEC_AREA_ID" val="660ef649c3cd4167ac48b71d6d399a1a"/>
  <p:tag name="KSO_WM_UNIT_DECORATE_INFO" val="{&quot;ReferentInfo&quot;:{&quot;X&quot;:{&quot;Pos&quot;:0},&quot;Y&quot;:{&quot;Pos&quot;:0}},&quot;DecorateInfoX&quot;:{&quot;Pos&quot;:0,&quot;IsAbs&quot;:true},&quot;DecorateInfoY&quot;:{&quot;Pos&quot;:0,&quot;IsAbs&quot;:true},&quot;DecorateInfoW&quot;:{&quot;IsAbs&quot;:true},&quot;DecorateInfoH&quot;:{&quot;IsAbs&quot;:true}}"/>
  <p:tag name="KSO_WM_CHIP_GROUPID" val="5ef21358a491bb0086638bf8"/>
  <p:tag name="KSO_WM_CHIP_XID" val="5ef21358a491bb0086638bf9"/>
  <p:tag name="KSO_WM_UNIT_FILL_FORE_SCHEMECOLOR_INDEX_BRIGHTNESS" val="0"/>
  <p:tag name="KSO_WM_UNIT_FILL_FORE_SCHEMECOLOR_INDEX" val="14"/>
  <p:tag name="KSO_WM_UNIT_FILL_TYPE" val="1"/>
  <p:tag name="KSO_WM_UNIT_VALUE" val="3"/>
  <p:tag name="KSO_WM_TEMPLATE_ASSEMBLE_XID" val="5ef53fc4ea5a3ac527a1893c"/>
  <p:tag name="KSO_WM_TEMPLATE_ASSEMBLE_GROUPID" val="5ef53fc4ea5a3ac527a1893c"/>
</p:tagLst>
</file>

<file path=ppt/tags/tag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8575_1*i*6"/>
  <p:tag name="KSO_WM_TEMPLATE_CATEGORY" val="diagram"/>
  <p:tag name="KSO_WM_TEMPLATE_INDEX" val="20208575"/>
  <p:tag name="KSO_WM_UNIT_LAYERLEVEL" val="1"/>
  <p:tag name="KSO_WM_TAG_VERSION" val="1.0"/>
  <p:tag name="KSO_WM_BEAUTIFY_FLAG" val="#wm#"/>
  <p:tag name="KSO_WM_UNIT_BLOCK" val="0"/>
  <p:tag name="KSO_WM_UNIT_SM_LIMIT_TYPE" val="1"/>
  <p:tag name="KSO_WM_UNIT_DEC_AREA_ID" val="600c20734b6f4271bb27757094427133"/>
  <p:tag name="KSO_WM_UNIT_DECORATE_INFO" val="{&quot;ReferentInfo&quot;:{&quot;X&quot;:{&quot;Pos&quot;:0},&quot;Y&quot;:{&quot;Pos&quot;:0}},&quot;DecorateInfoX&quot;:{&quot;Pos&quot;:0,&quot;IsAbs&quot;:true},&quot;DecorateInfoY&quot;:{&quot;Pos&quot;:0,&quot;IsAbs&quot;:true},&quot;DecorateInfoW&quot;:{&quot;IsAbs&quot;:true},&quot;DecorateInfoH&quot;:{&quot;IsAbs&quot;:true}}"/>
  <p:tag name="KSO_WM_CHIP_GROUPID" val="5ef21358a491bb0086638bf8"/>
  <p:tag name="KSO_WM_CHIP_XID" val="5ef21358a491bb0086638bf9"/>
  <p:tag name="KSO_WM_UNIT_FILL_FORE_SCHEMECOLOR_INDEX_BRIGHTNESS" val="0"/>
  <p:tag name="KSO_WM_UNIT_FILL_FORE_SCHEMECOLOR_INDEX" val="14"/>
  <p:tag name="KSO_WM_UNIT_FILL_TYPE" val="1"/>
  <p:tag name="KSO_WM_UNIT_VALUE" val="3"/>
  <p:tag name="KSO_WM_TEMPLATE_ASSEMBLE_XID" val="5ef53fc4ea5a3ac527a1893c"/>
  <p:tag name="KSO_WM_TEMPLATE_ASSEMBLE_GROUPID" val="5ef53fc4ea5a3ac527a1893c"/>
</p:tagLst>
</file>

<file path=ppt/tags/tag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20208575"/>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20208575"/>
</p:tagLst>
</file>

<file path=ppt/theme/theme1.xml><?xml version="1.0" encoding="utf-8"?>
<a:theme xmlns:a="http://schemas.openxmlformats.org/drawingml/2006/main" name="回顾">
  <a:themeElements>
    <a:clrScheme name="回顾">
      <a:dk1>
        <a:sysClr val="windowText" lastClr="000000"/>
      </a:dk1>
      <a:lt1>
        <a:sysClr val="window" lastClr="FFFFFF"/>
      </a:lt1>
      <a:dk2>
        <a:srgbClr val="455F51"/>
      </a:dk2>
      <a:lt2>
        <a:srgbClr val="E2DFCC"/>
      </a:lt2>
      <a:accent1>
        <a:srgbClr val="99CB38"/>
      </a:accent1>
      <a:accent2>
        <a:srgbClr val="63A537"/>
      </a:accent2>
      <a:accent3>
        <a:srgbClr val="37A76F"/>
      </a:accent3>
      <a:accent4>
        <a:srgbClr val="44C1A3"/>
      </a:accent4>
      <a:accent5>
        <a:srgbClr val="4EB3CF"/>
      </a:accent5>
      <a:accent6>
        <a:srgbClr val="51C3F9"/>
      </a:accent6>
      <a:hlink>
        <a:srgbClr val="6B9F25"/>
      </a:hlink>
      <a:folHlink>
        <a:srgbClr val="B26B02"/>
      </a:folHlink>
    </a:clrScheme>
    <a:fontScheme name="回顾">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回顾">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txDef>
      <a:spPr>
        <a:noFill/>
      </a:spPr>
      <a:bodyPr wrap="square">
        <a:spAutoFit/>
      </a:bodyPr>
      <a:lstStyle>
        <a:defPPr algn="l">
          <a:defRPr sz="2400" dirty="0">
            <a:effectLst/>
            <a:latin typeface="Times New Roman" panose="02020603050405020304" pitchFamily="18" charset="0"/>
            <a:ea typeface="宋体" panose="02010600030101010101" pitchFamily="2" charset="-122"/>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Retrospect</Template>
  <TotalTime>403</TotalTime>
  <Words>8869</Words>
  <Application>Microsoft Office PowerPoint</Application>
  <PresentationFormat>宽屏</PresentationFormat>
  <Paragraphs>842</Paragraphs>
  <Slides>98</Slides>
  <Notes>4</Notes>
  <HiddenSlides>0</HiddenSlides>
  <MMClips>2</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98</vt:i4>
      </vt:variant>
    </vt:vector>
  </HeadingPairs>
  <TitlesOfParts>
    <vt:vector size="111" baseType="lpstr">
      <vt:lpstr>Americana XBd BT</vt:lpstr>
      <vt:lpstr>等线</vt:lpstr>
      <vt:lpstr>方正汉真广标简体</vt:lpstr>
      <vt:lpstr>微软雅黑</vt:lpstr>
      <vt:lpstr>Arial</vt:lpstr>
      <vt:lpstr>Bodoni MT Condensed</vt:lpstr>
      <vt:lpstr>Bradley Hand ITC</vt:lpstr>
      <vt:lpstr>Broadway</vt:lpstr>
      <vt:lpstr>Calibri</vt:lpstr>
      <vt:lpstr>Calibri Light</vt:lpstr>
      <vt:lpstr>Times New Roman</vt:lpstr>
      <vt:lpstr>Wingdings</vt:lpstr>
      <vt:lpstr>回顾</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Unit 1 University Education</dc:title>
  <dc:creator>wgq</dc:creator>
  <cp:lastModifiedBy>wgq</cp:lastModifiedBy>
  <cp:revision>240</cp:revision>
  <dcterms:created xsi:type="dcterms:W3CDTF">2020-08-15T02:55:00Z</dcterms:created>
  <dcterms:modified xsi:type="dcterms:W3CDTF">2020-09-04T06:11:31Z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2052-11.1.0.9912</vt:lpwstr>
  </property>
</Properties>
</file>